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98" r:id="rId2"/>
    <p:sldId id="499" r:id="rId3"/>
    <p:sldId id="478" r:id="rId4"/>
    <p:sldId id="504" r:id="rId5"/>
    <p:sldId id="506" r:id="rId6"/>
    <p:sldId id="475" r:id="rId7"/>
    <p:sldId id="477" r:id="rId8"/>
    <p:sldId id="500" r:id="rId9"/>
    <p:sldId id="501" r:id="rId10"/>
    <p:sldId id="502" r:id="rId11"/>
    <p:sldId id="503" r:id="rId12"/>
    <p:sldId id="481" r:id="rId13"/>
    <p:sldId id="482" r:id="rId14"/>
    <p:sldId id="509" r:id="rId15"/>
    <p:sldId id="510" r:id="rId16"/>
    <p:sldId id="508" r:id="rId17"/>
    <p:sldId id="497" r:id="rId18"/>
    <p:sldId id="485" r:id="rId19"/>
    <p:sldId id="488" r:id="rId20"/>
    <p:sldId id="489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72DC"/>
    <a:srgbClr val="A08FC3"/>
    <a:srgbClr val="708BE2"/>
    <a:srgbClr val="5273DC"/>
    <a:srgbClr val="5E54DA"/>
    <a:srgbClr val="9563CB"/>
    <a:srgbClr val="7462CC"/>
    <a:srgbClr val="636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9" autoAdjust="0"/>
    <p:restoredTop sz="87145" autoAdjust="0"/>
  </p:normalViewPr>
  <p:slideViewPr>
    <p:cSldViewPr>
      <p:cViewPr varScale="1">
        <p:scale>
          <a:sx n="100" d="100"/>
          <a:sy n="100" d="100"/>
        </p:scale>
        <p:origin x="19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08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05C61F-5B7F-49CD-8D4A-4E3BEDF57A51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7A70592-C700-43A7-A8AD-93E87C07D18E}" type="slidenum">
              <a:rPr lang="cs-CZ" altLang="en-US" sz="1200">
                <a:latin typeface="Times New Roman" panose="02020603050405020304" pitchFamily="18" charset="0"/>
              </a:rPr>
              <a:pPr algn="r" eaLnBrk="1" hangingPunct="1"/>
              <a:t>1</a:t>
            </a:fld>
            <a:endParaRPr lang="cs-CZ" altLang="en-US" sz="120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smtClean="0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 smtClean="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cs-CZ" altLang="en-US" smtClean="0">
              <a:latin typeface="Arial" panose="020B0604020202020204" pitchFamily="34" charset="0"/>
            </a:endParaRPr>
          </a:p>
          <a:p>
            <a:pPr eaLnBrk="1" hangingPunct="1"/>
            <a:endParaRPr lang="cs-CZ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orphogenic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action of auxin has been shown to be regulated by carrier-mediated cell-to-cell auxin transport. </a:t>
            </a:r>
            <a:endParaRPr lang="cs-CZ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Besides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diffusion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auxin is transported across plasma membrane by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carrier-mediated transport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Auxin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carriers transport auxin across the plasma membrane (PM) as well as across some </a:t>
            </a:r>
            <a:r>
              <a:rPr lang="en-GB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endomembranes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are integral plasma membrane (PM) proteins that are constitutively recycled between the PM and </a:t>
            </a:r>
            <a:r>
              <a:rPr lang="en-GB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endosomal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compartments.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7DFE4-B38E-4B0B-9F01-29C6D5CB4484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69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D89E0C-A270-43DC-AE0E-E2E59E50DCFE}" type="slidenum">
              <a:rPr lang="cs-CZ" altLang="en-US"/>
              <a:pPr eaLnBrk="1" hangingPunct="1"/>
              <a:t>20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EC012C5-1A66-4B5C-BA3E-6BE3EC07149E}" type="slidenum">
              <a:rPr lang="cs-CZ" altLang="en-US" sz="1200">
                <a:latin typeface="Times New Roman" panose="02020603050405020304" pitchFamily="18" charset="0"/>
              </a:rPr>
              <a:pPr algn="r" eaLnBrk="1" hangingPunct="1"/>
              <a:t>2</a:t>
            </a:fld>
            <a:endParaRPr lang="cs-CZ" altLang="en-US" sz="1200"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smtClean="0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 smtClean="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cs-CZ" altLang="en-US" smtClean="0">
              <a:latin typeface="Arial" panose="020B0604020202020204" pitchFamily="34" charset="0"/>
            </a:endParaRPr>
          </a:p>
          <a:p>
            <a:pPr eaLnBrk="1" hangingPunct="1"/>
            <a:endParaRPr lang="cs-CZ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orphogenic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action of auxin </a:t>
            </a:r>
            <a:endParaRPr lang="cs-CZ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Plant hormone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auxin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is fundamental for almost all aspects of plant development.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early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embryogenesis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throught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development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root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shoot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lateral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organs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to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generative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development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In a very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general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view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auxin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concentration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gradients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controls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several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levels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mainly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processes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cell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elongation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cell </a:t>
            </a:r>
            <a:r>
              <a:rPr kumimoji="0" lang="cs-CZ" sz="1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division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Figure 1. Patterns of Auxin Distribution during</a:t>
            </a:r>
            <a:r>
              <a:rPr lang="cs-CZ" dirty="0" smtClean="0"/>
              <a:t> </a:t>
            </a:r>
            <a:r>
              <a:rPr lang="cs-CZ" i="1" dirty="0" err="1" smtClean="0"/>
              <a:t>Arabidopsis</a:t>
            </a:r>
            <a:r>
              <a:rPr lang="cs-CZ" i="1" dirty="0" smtClean="0"/>
              <a:t> </a:t>
            </a:r>
            <a:r>
              <a:rPr lang="cs-CZ" i="1" dirty="0" err="1" smtClean="0"/>
              <a:t>Development</a:t>
            </a:r>
            <a:r>
              <a:rPr lang="cs-CZ" i="1" dirty="0" smtClean="0"/>
              <a:t> </a:t>
            </a:r>
            <a:r>
              <a:rPr lang="en-US" dirty="0" smtClean="0"/>
              <a:t>Distribution of auxin activity as visualized by the</a:t>
            </a:r>
            <a:r>
              <a:rPr lang="cs-CZ" dirty="0" smtClean="0"/>
              <a:t> </a:t>
            </a:r>
            <a:r>
              <a:rPr lang="en-US" dirty="0" smtClean="0"/>
              <a:t>activity of auxin response reporters expressing</a:t>
            </a:r>
            <a:r>
              <a:rPr lang="cs-CZ" dirty="0" smtClean="0"/>
              <a:t> green </a:t>
            </a:r>
            <a:r>
              <a:rPr lang="cs-CZ" dirty="0" err="1" smtClean="0"/>
              <a:t>fluorescent</a:t>
            </a:r>
            <a:r>
              <a:rPr lang="cs-CZ" dirty="0" smtClean="0"/>
              <a:t> protein (</a:t>
            </a:r>
            <a:r>
              <a:rPr lang="cs-CZ" i="1" dirty="0" smtClean="0"/>
              <a:t>DR5rev::GFP) (A, B, C, </a:t>
            </a:r>
            <a:r>
              <a:rPr lang="en-US" dirty="0" smtClean="0"/>
              <a:t>D, F, and G) and </a:t>
            </a:r>
            <a:r>
              <a:rPr lang="en-US" i="1" dirty="0" smtClean="0"/>
              <a:t>DR5::GUS (E, H, and I). The following</a:t>
            </a:r>
            <a:r>
              <a:rPr lang="cs-CZ" i="1" dirty="0" smtClean="0"/>
              <a:t> </a:t>
            </a:r>
            <a:r>
              <a:rPr lang="en-US" dirty="0" smtClean="0"/>
              <a:t>are locations of auxin activity: (A) tips of floral</a:t>
            </a:r>
            <a:r>
              <a:rPr lang="cs-CZ" dirty="0" smtClean="0"/>
              <a:t> </a:t>
            </a:r>
            <a:r>
              <a:rPr lang="en-US" dirty="0" smtClean="0"/>
              <a:t>organ primordia within developing flowers, (B)</a:t>
            </a:r>
            <a:r>
              <a:rPr lang="cs-CZ" dirty="0" smtClean="0"/>
              <a:t> </a:t>
            </a:r>
            <a:r>
              <a:rPr lang="en-US" dirty="0" smtClean="0"/>
              <a:t>the tip of the ovule primordium, (C) the apical cell</a:t>
            </a:r>
            <a:r>
              <a:rPr lang="cs-CZ" dirty="0" smtClean="0"/>
              <a:t> </a:t>
            </a:r>
            <a:r>
              <a:rPr lang="en-US" dirty="0" smtClean="0"/>
              <a:t>of a divided zygote, (D) a root pole of the globular</a:t>
            </a:r>
            <a:r>
              <a:rPr lang="cs-CZ" dirty="0" smtClean="0"/>
              <a:t> </a:t>
            </a:r>
            <a:r>
              <a:rPr lang="en-US" dirty="0" smtClean="0"/>
              <a:t>stage embryo, (E) the shade side of the </a:t>
            </a:r>
            <a:r>
              <a:rPr lang="en-US" dirty="0" err="1" smtClean="0"/>
              <a:t>photostimulated</a:t>
            </a:r>
            <a:r>
              <a:rPr lang="cs-CZ" dirty="0" smtClean="0"/>
              <a:t> </a:t>
            </a:r>
            <a:r>
              <a:rPr lang="en-US" dirty="0" smtClean="0"/>
              <a:t>hypocotyls, (F) the position of incipient</a:t>
            </a:r>
            <a:r>
              <a:rPr lang="cs-CZ" dirty="0" smtClean="0"/>
              <a:t> </a:t>
            </a:r>
            <a:r>
              <a:rPr lang="en-US" dirty="0" smtClean="0"/>
              <a:t>organ initiation and tips of flower primordia at</a:t>
            </a:r>
            <a:r>
              <a:rPr lang="cs-CZ" dirty="0" smtClean="0"/>
              <a:t> </a:t>
            </a:r>
            <a:r>
              <a:rPr lang="en-US" dirty="0" smtClean="0"/>
              <a:t>the shoot meristem, (G) the root apical meristem,</a:t>
            </a:r>
            <a:r>
              <a:rPr lang="cs-CZ" dirty="0" smtClean="0"/>
              <a:t> </a:t>
            </a:r>
            <a:r>
              <a:rPr lang="en-US" dirty="0" smtClean="0"/>
              <a:t>(H) lateral root initiation site, (I) and the tip of the</a:t>
            </a:r>
            <a:r>
              <a:rPr lang="cs-CZ" dirty="0" smtClean="0"/>
              <a:t> </a:t>
            </a:r>
            <a:r>
              <a:rPr lang="cs-CZ" dirty="0" err="1" smtClean="0"/>
              <a:t>emerging</a:t>
            </a:r>
            <a:r>
              <a:rPr lang="cs-CZ" dirty="0" smtClean="0"/>
              <a:t> </a:t>
            </a:r>
            <a:r>
              <a:rPr lang="cs-CZ" dirty="0" err="1" smtClean="0"/>
              <a:t>lateral</a:t>
            </a:r>
            <a:r>
              <a:rPr lang="cs-CZ" dirty="0" smtClean="0"/>
              <a:t> </a:t>
            </a:r>
            <a:r>
              <a:rPr lang="cs-CZ" dirty="0" err="1" smtClean="0"/>
              <a:t>root</a:t>
            </a:r>
            <a:r>
              <a:rPr lang="cs-CZ" dirty="0" smtClean="0"/>
              <a:t> primordium. Image in (C)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en-US" dirty="0" smtClean="0"/>
              <a:t>reprinted with permission from Macmillan Publishers</a:t>
            </a:r>
            <a:r>
              <a:rPr lang="cs-CZ" dirty="0" smtClean="0"/>
              <a:t> </a:t>
            </a:r>
            <a:r>
              <a:rPr lang="en-US" dirty="0" smtClean="0"/>
              <a:t>Ltd: Nature </a:t>
            </a:r>
            <a:r>
              <a:rPr lang="en-US" i="1" dirty="0" smtClean="0"/>
              <a:t>426, 147–153, copyright (2003).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Image in (D) is reprinted with permission from</a:t>
            </a:r>
            <a:r>
              <a:rPr lang="cs-CZ" dirty="0" smtClean="0"/>
              <a:t> </a:t>
            </a:r>
            <a:r>
              <a:rPr lang="en-US" dirty="0" smtClean="0"/>
              <a:t>Macmillan Publishers Ltd: Nature </a:t>
            </a:r>
            <a:r>
              <a:rPr lang="en-US" i="1" dirty="0" smtClean="0"/>
              <a:t>415, 806–809,</a:t>
            </a:r>
            <a:r>
              <a:rPr lang="cs-CZ" i="1" dirty="0" smtClean="0"/>
              <a:t> </a:t>
            </a:r>
            <a:r>
              <a:rPr lang="cs-CZ" dirty="0" smtClean="0"/>
              <a:t>copyright (2002).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F2C2-B405-4B91-A1E8-F681C72151D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763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oncentration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gradients of auxin within plant tissues are generated by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local biosynthesis, metabolic conversions as well as directional transpor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t.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Auxin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action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-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downstream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efects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7DFE4-B38E-4B0B-9F01-29C6D5CB448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714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F365A84-52C9-4DD9-B583-C5A1B3278127}" type="slidenum">
              <a:rPr lang="cs-CZ" altLang="en-US" sz="1200">
                <a:latin typeface="Times New Roman" panose="02020603050405020304" pitchFamily="18" charset="0"/>
              </a:rPr>
              <a:pPr algn="r" eaLnBrk="1" hangingPunct="1"/>
              <a:t>8</a:t>
            </a:fld>
            <a:endParaRPr lang="cs-CZ" altLang="en-US" sz="1200"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A7738F7-BFF6-410E-AD0D-7118766E40B8}" type="slidenum">
              <a:rPr lang="cs-CZ" altLang="en-US" sz="1200">
                <a:latin typeface="Times New Roman" panose="02020603050405020304" pitchFamily="18" charset="0"/>
              </a:rPr>
              <a:pPr algn="r" eaLnBrk="1" hangingPunct="1"/>
              <a:t>9</a:t>
            </a:fld>
            <a:endParaRPr lang="cs-CZ" altLang="en-US" sz="1200">
              <a:latin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B913DE6-2335-435F-B37A-AE38CDBF84F6}" type="slidenum">
              <a:rPr lang="cs-CZ" altLang="en-US" sz="1200">
                <a:latin typeface="Times New Roman" panose="02020603050405020304" pitchFamily="18" charset="0"/>
              </a:rPr>
              <a:pPr algn="r" eaLnBrk="1" hangingPunct="1"/>
              <a:t>10</a:t>
            </a:fld>
            <a:endParaRPr lang="cs-CZ" altLang="en-US" sz="1200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2AA9EB-3FFF-450F-9C82-64B0A1158A5B}" type="slidenum">
              <a:rPr lang="cs-CZ" altLang="en-US" sz="1200">
                <a:latin typeface="Times New Roman" panose="02020603050405020304" pitchFamily="18" charset="0"/>
              </a:rPr>
              <a:pPr algn="r" eaLnBrk="1" hangingPunct="1"/>
              <a:t>11</a:t>
            </a:fld>
            <a:endParaRPr lang="cs-CZ" altLang="en-US" sz="120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Although a numerous developmental roles of PINFORMED (PIN) auxin efflux carriers are well established, there is still very limited knowledge on mechanisms defining their distribution and function within the plasma membrane (PM). </a:t>
            </a:r>
            <a:r>
              <a:rPr lang="en-GB" sz="1200" i="1" dirty="0" smtClean="0">
                <a:solidFill>
                  <a:schemeClr val="bg1"/>
                </a:solidFill>
              </a:rPr>
              <a:t>In planta</a:t>
            </a:r>
            <a:r>
              <a:rPr lang="en-GB" sz="1200" dirty="0" smtClean="0">
                <a:solidFill>
                  <a:schemeClr val="bg1"/>
                </a:solidFill>
              </a:rPr>
              <a:t>, individual members of PIN protein family facilitate cell-to-cell auxin transport in various cell types, being important for patterning processes as well as response to many environmental cues. These functions are described largely based on the tissue-specific expression of individual PINs and their differential intracellular trafficking, rather than based on their PM distribution within specific </a:t>
            </a:r>
            <a:r>
              <a:rPr lang="en-GB" sz="1200" dirty="0" err="1" smtClean="0">
                <a:solidFill>
                  <a:schemeClr val="bg1"/>
                </a:solidFill>
              </a:rPr>
              <a:t>nanodomains</a:t>
            </a:r>
            <a:r>
              <a:rPr lang="en-GB" sz="1200" dirty="0" smtClean="0">
                <a:solidFill>
                  <a:schemeClr val="bg1"/>
                </a:solidFill>
              </a:rPr>
              <a:t>. Moreover, there is still complete lack of plant experimental systems allowing direct comparison of auxin carrier auxin-transporting role in one cell type.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3296-F027-48EA-B416-EF642F6D56C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04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73B8A-A231-45CE-BA02-4FA2E8A0FBE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736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253F8-C79D-4641-8912-DE2C7FF7043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5983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CD18E-E686-4A39-9FEC-69F56EFD001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88646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1B6B7-5F5E-4005-8F7D-43A87A217EA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6937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76920-6416-47F8-8380-38EDEFD906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2756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53285-FC6D-4ED2-9F50-8BEACEFB686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0121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DB622-35DE-45D7-97B9-C93F4DE1B0A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7169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E6FDC-002D-4ED6-BB97-54D9B4ECBDE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9516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ED2A6-BB62-444D-9782-C15E4331CF7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07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49E5B-222B-4F01-8CA3-F498DA4F224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4444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D729C-EA49-4A07-B9B8-EECBE5CF417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5876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D4198-082A-49EB-A265-882EACA099B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7005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FFD9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B45CF6-F0F9-408A-AFE8-8B43A045244A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Budejce\movies\10457Movie4.mpeg" TargetMode="External"/><Relationship Id="rId6" Type="http://schemas.openxmlformats.org/officeDocument/2006/relationships/image" Target="../media/image38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68300" y="909638"/>
            <a:ext cx="4094163" cy="366712"/>
            <a:chOff x="165" y="799"/>
            <a:chExt cx="2352" cy="231"/>
          </a:xfrm>
        </p:grpSpPr>
        <p:sp>
          <p:nvSpPr>
            <p:cNvPr id="6187" name="Text Box 6"/>
            <p:cNvSpPr txBox="1">
              <a:spLocks noChangeArrowheads="1"/>
            </p:cNvSpPr>
            <p:nvPr/>
          </p:nvSpPr>
          <p:spPr bwMode="auto">
            <a:xfrm>
              <a:off x="295" y="799"/>
              <a:ext cx="222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>
                  <a:latin typeface="Comic Sans MS" panose="030F0702030302020204" pitchFamily="66" charset="0"/>
                </a:rPr>
                <a:t>The oldest known phytohormone</a:t>
              </a:r>
            </a:p>
          </p:txBody>
        </p:sp>
        <p:sp>
          <p:nvSpPr>
            <p:cNvPr id="6188" name="Oval 13"/>
            <p:cNvSpPr>
              <a:spLocks noChangeArrowheads="1"/>
            </p:cNvSpPr>
            <p:nvPr/>
          </p:nvSpPr>
          <p:spPr bwMode="auto">
            <a:xfrm>
              <a:off x="165" y="869"/>
              <a:ext cx="91" cy="91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85763" y="1270000"/>
            <a:ext cx="8362950" cy="915988"/>
            <a:chOff x="152" y="1026"/>
            <a:chExt cx="5178" cy="577"/>
          </a:xfrm>
        </p:grpSpPr>
        <p:sp>
          <p:nvSpPr>
            <p:cNvPr id="6185" name="Oval 14"/>
            <p:cNvSpPr>
              <a:spLocks noChangeArrowheads="1"/>
            </p:cNvSpPr>
            <p:nvPr/>
          </p:nvSpPr>
          <p:spPr bwMode="auto">
            <a:xfrm>
              <a:off x="152" y="1092"/>
              <a:ext cx="91" cy="91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86" name="Text Box 16"/>
            <p:cNvSpPr txBox="1">
              <a:spLocks noChangeArrowheads="1"/>
            </p:cNvSpPr>
            <p:nvPr/>
          </p:nvSpPr>
          <p:spPr bwMode="auto">
            <a:xfrm>
              <a:off x="295" y="1026"/>
              <a:ext cx="503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Comic Sans MS" panose="030F0702030302020204" pitchFamily="66" charset="0"/>
                </a:rPr>
                <a:t>Darwin 1880, </a:t>
              </a:r>
              <a:r>
                <a:rPr lang="cs-CZ" altLang="en-US">
                  <a:latin typeface="Comic Sans MS" panose="030F0702030302020204" pitchFamily="66" charset="0"/>
                </a:rPr>
                <a:t>Boysen-Jensen 1913</a:t>
              </a:r>
              <a:r>
                <a:rPr lang="en-US" altLang="en-US">
                  <a:latin typeface="Comic Sans MS" panose="030F0702030302020204" pitchFamily="66" charset="0"/>
                </a:rPr>
                <a:t>, Went 1928 – </a:t>
              </a:r>
              <a:r>
                <a:rPr lang="en-US" altLang="en-US" i="1">
                  <a:latin typeface="Comic Sans MS" panose="030F0702030302020204" pitchFamily="66" charset="0"/>
                </a:rPr>
                <a:t>Avena</a:t>
              </a:r>
              <a:r>
                <a:rPr lang="en-US" altLang="en-US">
                  <a:latin typeface="Comic Sans MS" panose="030F0702030302020204" pitchFamily="66" charset="0"/>
                </a:rPr>
                <a:t> coleoptile tests demonstrated the existence of the effective compound that induces cell elongation (auxein=growth in Greek)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85763" y="2139950"/>
            <a:ext cx="8210550" cy="641350"/>
            <a:chOff x="158" y="1434"/>
            <a:chExt cx="5172" cy="404"/>
          </a:xfrm>
        </p:grpSpPr>
        <p:sp>
          <p:nvSpPr>
            <p:cNvPr id="6183" name="Oval 15"/>
            <p:cNvSpPr>
              <a:spLocks noChangeArrowheads="1"/>
            </p:cNvSpPr>
            <p:nvPr/>
          </p:nvSpPr>
          <p:spPr bwMode="auto">
            <a:xfrm>
              <a:off x="158" y="1506"/>
              <a:ext cx="91" cy="91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84" name="Text Box 19"/>
            <p:cNvSpPr txBox="1">
              <a:spLocks noChangeArrowheads="1"/>
            </p:cNvSpPr>
            <p:nvPr/>
          </p:nvSpPr>
          <p:spPr bwMode="auto">
            <a:xfrm>
              <a:off x="295" y="1434"/>
              <a:ext cx="503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en-US">
                  <a:latin typeface="Comic Sans MS" panose="030F0702030302020204" pitchFamily="66" charset="0"/>
                </a:rPr>
                <a:t>K</a:t>
              </a:r>
              <a:r>
                <a:rPr lang="en-US" altLang="en-US">
                  <a:latin typeface="Comic Sans MS" panose="030F0702030302020204" pitchFamily="66" charset="0"/>
                </a:rPr>
                <a:t>ö</a:t>
              </a:r>
              <a:r>
                <a:rPr lang="cs-CZ" altLang="en-US">
                  <a:latin typeface="Comic Sans MS" panose="030F0702030302020204" pitchFamily="66" charset="0"/>
                </a:rPr>
                <a:t>gl 1933 – identification of the compound in human urine as indole-3-acetic acid (IAA), 1946 confirmed in higher plants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1476375" y="2781300"/>
            <a:ext cx="6335713" cy="3749675"/>
            <a:chOff x="930" y="1702"/>
            <a:chExt cx="3991" cy="2408"/>
          </a:xfrm>
        </p:grpSpPr>
        <p:pic>
          <p:nvPicPr>
            <p:cNvPr id="6157" name="Picture 12"/>
            <p:cNvPicPr>
              <a:picLocks noChangeAspect="1" noChangeArrowheads="1"/>
            </p:cNvPicPr>
            <p:nvPr/>
          </p:nvPicPr>
          <p:blipFill>
            <a:blip r:embed="rId3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1702"/>
              <a:ext cx="3538" cy="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Rectangle 30"/>
            <p:cNvSpPr>
              <a:spLocks noChangeArrowheads="1"/>
            </p:cNvSpPr>
            <p:nvPr/>
          </p:nvSpPr>
          <p:spPr bwMode="auto">
            <a:xfrm>
              <a:off x="2517" y="1706"/>
              <a:ext cx="2314" cy="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2654" y="1797"/>
              <a:ext cx="2267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en-US" sz="1200" b="1">
                  <a:latin typeface="Comic Sans MS" panose="030F0702030302020204" pitchFamily="66" charset="0"/>
                </a:rPr>
                <a:t>First experiments with plant phototropism. Only tip of the coleoptile is able to perceive light signal. This signal must be transported from the tip downward.There must exist a mobile compound transducing the signal.</a:t>
              </a:r>
            </a:p>
          </p:txBody>
        </p:sp>
        <p:grpSp>
          <p:nvGrpSpPr>
            <p:cNvPr id="6160" name="Group 33"/>
            <p:cNvGrpSpPr>
              <a:grpSpLocks/>
            </p:cNvGrpSpPr>
            <p:nvPr/>
          </p:nvGrpSpPr>
          <p:grpSpPr bwMode="auto">
            <a:xfrm>
              <a:off x="1156" y="2099"/>
              <a:ext cx="529" cy="280"/>
              <a:chOff x="3696" y="2024"/>
              <a:chExt cx="2314" cy="680"/>
            </a:xfrm>
          </p:grpSpPr>
          <p:sp>
            <p:nvSpPr>
              <p:cNvPr id="6181" name="Rectangle 34"/>
              <p:cNvSpPr>
                <a:spLocks noChangeArrowheads="1"/>
              </p:cNvSpPr>
              <p:nvPr/>
            </p:nvSpPr>
            <p:spPr bwMode="auto">
              <a:xfrm>
                <a:off x="3696" y="2024"/>
                <a:ext cx="2314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82" name="Text Box 35"/>
              <p:cNvSpPr txBox="1">
                <a:spLocks noChangeArrowheads="1"/>
              </p:cNvSpPr>
              <p:nvPr/>
            </p:nvSpPr>
            <p:spPr bwMode="auto">
              <a:xfrm>
                <a:off x="3832" y="2115"/>
                <a:ext cx="2042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cs-CZ" altLang="en-US" sz="800" b="1">
                    <a:latin typeface="Comic Sans MS" panose="030F0702030302020204" pitchFamily="66" charset="0"/>
                  </a:rPr>
                  <a:t>Illuminated side</a:t>
                </a:r>
              </a:p>
            </p:txBody>
          </p:sp>
        </p:grpSp>
        <p:grpSp>
          <p:nvGrpSpPr>
            <p:cNvPr id="6161" name="Group 36"/>
            <p:cNvGrpSpPr>
              <a:grpSpLocks/>
            </p:cNvGrpSpPr>
            <p:nvPr/>
          </p:nvGrpSpPr>
          <p:grpSpPr bwMode="auto">
            <a:xfrm>
              <a:off x="2228" y="1798"/>
              <a:ext cx="408" cy="280"/>
              <a:chOff x="3696" y="2024"/>
              <a:chExt cx="2314" cy="680"/>
            </a:xfrm>
          </p:grpSpPr>
          <p:sp>
            <p:nvSpPr>
              <p:cNvPr id="6179" name="Rectangle 37"/>
              <p:cNvSpPr>
                <a:spLocks noChangeArrowheads="1"/>
              </p:cNvSpPr>
              <p:nvPr/>
            </p:nvSpPr>
            <p:spPr bwMode="auto">
              <a:xfrm>
                <a:off x="3696" y="2024"/>
                <a:ext cx="2314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80" name="Text Box 38"/>
              <p:cNvSpPr txBox="1">
                <a:spLocks noChangeArrowheads="1"/>
              </p:cNvSpPr>
              <p:nvPr/>
            </p:nvSpPr>
            <p:spPr bwMode="auto">
              <a:xfrm>
                <a:off x="3832" y="2115"/>
                <a:ext cx="2042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cs-CZ" altLang="en-US" sz="800" b="1">
                    <a:latin typeface="Comic Sans MS" panose="030F0702030302020204" pitchFamily="66" charset="0"/>
                  </a:rPr>
                  <a:t>Shaded side</a:t>
                </a:r>
              </a:p>
            </p:txBody>
          </p:sp>
        </p:grpSp>
        <p:grpSp>
          <p:nvGrpSpPr>
            <p:cNvPr id="6162" name="Group 39"/>
            <p:cNvGrpSpPr>
              <a:grpSpLocks/>
            </p:cNvGrpSpPr>
            <p:nvPr/>
          </p:nvGrpSpPr>
          <p:grpSpPr bwMode="auto">
            <a:xfrm>
              <a:off x="930" y="2706"/>
              <a:ext cx="347" cy="181"/>
              <a:chOff x="3696" y="2024"/>
              <a:chExt cx="2314" cy="680"/>
            </a:xfrm>
          </p:grpSpPr>
          <p:sp>
            <p:nvSpPr>
              <p:cNvPr id="6177" name="Rectangle 40"/>
              <p:cNvSpPr>
                <a:spLocks noChangeArrowheads="1"/>
              </p:cNvSpPr>
              <p:nvPr/>
            </p:nvSpPr>
            <p:spPr bwMode="auto">
              <a:xfrm>
                <a:off x="3696" y="2024"/>
                <a:ext cx="2314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178" name="Text Box 41"/>
              <p:cNvSpPr txBox="1">
                <a:spLocks noChangeArrowheads="1"/>
              </p:cNvSpPr>
              <p:nvPr/>
            </p:nvSpPr>
            <p:spPr bwMode="auto">
              <a:xfrm>
                <a:off x="3829" y="2112"/>
                <a:ext cx="2048" cy="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cs-CZ" altLang="en-US" sz="800" b="1">
                    <a:latin typeface="Comic Sans MS" panose="030F0702030302020204" pitchFamily="66" charset="0"/>
                  </a:rPr>
                  <a:t>Light</a:t>
                </a:r>
              </a:p>
            </p:txBody>
          </p:sp>
        </p:grpSp>
        <p:sp>
          <p:nvSpPr>
            <p:cNvPr id="6163" name="Rectangle 43"/>
            <p:cNvSpPr>
              <a:spLocks noChangeArrowheads="1"/>
            </p:cNvSpPr>
            <p:nvPr/>
          </p:nvSpPr>
          <p:spPr bwMode="auto">
            <a:xfrm>
              <a:off x="1565" y="3522"/>
              <a:ext cx="272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64" name="Text Box 44"/>
            <p:cNvSpPr txBox="1">
              <a:spLocks noChangeArrowheads="1"/>
            </p:cNvSpPr>
            <p:nvPr/>
          </p:nvSpPr>
          <p:spPr bwMode="auto">
            <a:xfrm>
              <a:off x="1541" y="3567"/>
              <a:ext cx="36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800" b="1">
                  <a:latin typeface="Comic Sans MS" panose="030F0702030302020204" pitchFamily="66" charset="0"/>
                </a:rPr>
                <a:t>Control</a:t>
              </a:r>
            </a:p>
          </p:txBody>
        </p:sp>
        <p:sp>
          <p:nvSpPr>
            <p:cNvPr id="6165" name="Rectangle 45"/>
            <p:cNvSpPr>
              <a:spLocks noChangeArrowheads="1"/>
            </p:cNvSpPr>
            <p:nvPr/>
          </p:nvSpPr>
          <p:spPr bwMode="auto">
            <a:xfrm>
              <a:off x="1961" y="3567"/>
              <a:ext cx="284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66" name="Text Box 46"/>
            <p:cNvSpPr txBox="1">
              <a:spLocks noChangeArrowheads="1"/>
            </p:cNvSpPr>
            <p:nvPr/>
          </p:nvSpPr>
          <p:spPr bwMode="auto">
            <a:xfrm>
              <a:off x="1917" y="3567"/>
              <a:ext cx="38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800" b="1">
                  <a:latin typeface="Comic Sans MS" panose="030F0702030302020204" pitchFamily="66" charset="0"/>
                </a:rPr>
                <a:t>Tip removed</a:t>
              </a:r>
            </a:p>
          </p:txBody>
        </p:sp>
        <p:sp>
          <p:nvSpPr>
            <p:cNvPr id="6167" name="Rectangle 49"/>
            <p:cNvSpPr>
              <a:spLocks noChangeArrowheads="1"/>
            </p:cNvSpPr>
            <p:nvPr/>
          </p:nvSpPr>
          <p:spPr bwMode="auto">
            <a:xfrm>
              <a:off x="2360" y="3554"/>
              <a:ext cx="339" cy="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68" name="Text Box 50"/>
            <p:cNvSpPr txBox="1">
              <a:spLocks noChangeArrowheads="1"/>
            </p:cNvSpPr>
            <p:nvPr/>
          </p:nvSpPr>
          <p:spPr bwMode="auto">
            <a:xfrm>
              <a:off x="2360" y="3567"/>
              <a:ext cx="36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800" b="1">
                  <a:latin typeface="Comic Sans MS" panose="030F0702030302020204" pitchFamily="66" charset="0"/>
                </a:rPr>
                <a:t>Covered tip</a:t>
              </a:r>
            </a:p>
          </p:txBody>
        </p:sp>
        <p:sp>
          <p:nvSpPr>
            <p:cNvPr id="6169" name="Rectangle 51"/>
            <p:cNvSpPr>
              <a:spLocks noChangeArrowheads="1"/>
            </p:cNvSpPr>
            <p:nvPr/>
          </p:nvSpPr>
          <p:spPr bwMode="auto">
            <a:xfrm>
              <a:off x="2880" y="3567"/>
              <a:ext cx="339" cy="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70" name="Rectangle 52"/>
            <p:cNvSpPr>
              <a:spLocks noChangeArrowheads="1"/>
            </p:cNvSpPr>
            <p:nvPr/>
          </p:nvSpPr>
          <p:spPr bwMode="auto">
            <a:xfrm>
              <a:off x="3288" y="3567"/>
              <a:ext cx="339" cy="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71" name="Rectangle 53"/>
            <p:cNvSpPr>
              <a:spLocks noChangeArrowheads="1"/>
            </p:cNvSpPr>
            <p:nvPr/>
          </p:nvSpPr>
          <p:spPr bwMode="auto">
            <a:xfrm>
              <a:off x="3720" y="3567"/>
              <a:ext cx="339" cy="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72" name="Text Box 54"/>
            <p:cNvSpPr txBox="1">
              <a:spLocks noChangeArrowheads="1"/>
            </p:cNvSpPr>
            <p:nvPr/>
          </p:nvSpPr>
          <p:spPr bwMode="auto">
            <a:xfrm>
              <a:off x="3694" y="3537"/>
              <a:ext cx="45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800" b="1">
                  <a:latin typeface="Comic Sans MS" panose="030F0702030302020204" pitchFamily="66" charset="0"/>
                </a:rPr>
                <a:t>Tip separated with gelatine block</a:t>
              </a:r>
            </a:p>
          </p:txBody>
        </p:sp>
        <p:sp>
          <p:nvSpPr>
            <p:cNvPr id="6173" name="Text Box 55"/>
            <p:cNvSpPr txBox="1">
              <a:spLocks noChangeArrowheads="1"/>
            </p:cNvSpPr>
            <p:nvPr/>
          </p:nvSpPr>
          <p:spPr bwMode="auto">
            <a:xfrm>
              <a:off x="3288" y="3567"/>
              <a:ext cx="36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800" b="1">
                  <a:latin typeface="Comic Sans MS" panose="030F0702030302020204" pitchFamily="66" charset="0"/>
                </a:rPr>
                <a:t>Covered base</a:t>
              </a:r>
            </a:p>
          </p:txBody>
        </p:sp>
        <p:sp>
          <p:nvSpPr>
            <p:cNvPr id="6174" name="Text Box 56"/>
            <p:cNvSpPr txBox="1">
              <a:spLocks noChangeArrowheads="1"/>
            </p:cNvSpPr>
            <p:nvPr/>
          </p:nvSpPr>
          <p:spPr bwMode="auto">
            <a:xfrm>
              <a:off x="2816" y="3563"/>
              <a:ext cx="495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800" b="1">
                  <a:latin typeface="Comic Sans MS" panose="030F0702030302020204" pitchFamily="66" charset="0"/>
                </a:rPr>
                <a:t>Tip covered with transparent material</a:t>
              </a:r>
            </a:p>
          </p:txBody>
        </p:sp>
        <p:sp>
          <p:nvSpPr>
            <p:cNvPr id="6175" name="Rectangle 57"/>
            <p:cNvSpPr>
              <a:spLocks noChangeArrowheads="1"/>
            </p:cNvSpPr>
            <p:nvPr/>
          </p:nvSpPr>
          <p:spPr bwMode="auto">
            <a:xfrm>
              <a:off x="4150" y="3522"/>
              <a:ext cx="499" cy="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76" name="Text Box 58"/>
            <p:cNvSpPr txBox="1">
              <a:spLocks noChangeArrowheads="1"/>
            </p:cNvSpPr>
            <p:nvPr/>
          </p:nvSpPr>
          <p:spPr bwMode="auto">
            <a:xfrm>
              <a:off x="4195" y="3522"/>
              <a:ext cx="484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800" b="1">
                  <a:latin typeface="Comic Sans MS" panose="030F0702030302020204" pitchFamily="66" charset="0"/>
                </a:rPr>
                <a:t>Tip separated with mica plate</a:t>
              </a:r>
            </a:p>
          </p:txBody>
        </p:sp>
      </p:grp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6152" name="Picture 8" descr="logo-male U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6155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6" name="Text Box 3"/>
          <p:cNvSpPr txBox="1">
            <a:spLocks noChangeArrowheads="1"/>
          </p:cNvSpPr>
          <p:nvPr/>
        </p:nvSpPr>
        <p:spPr bwMode="auto">
          <a:xfrm>
            <a:off x="322263" y="333375"/>
            <a:ext cx="3097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discovery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5"/>
          <p:cNvSpPr>
            <a:spLocks noChangeArrowheads="1"/>
          </p:cNvSpPr>
          <p:nvPr/>
        </p:nvSpPr>
        <p:spPr bwMode="auto">
          <a:xfrm>
            <a:off x="369888" y="1268413"/>
            <a:ext cx="144462" cy="14446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Text Box 13"/>
          <p:cNvSpPr txBox="1">
            <a:spLocks noChangeArrowheads="1"/>
          </p:cNvSpPr>
          <p:nvPr/>
        </p:nvSpPr>
        <p:spPr bwMode="auto">
          <a:xfrm>
            <a:off x="612775" y="1136650"/>
            <a:ext cx="43910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Comic Sans MS" panose="030F0702030302020204" pitchFamily="66" charset="0"/>
              </a:rPr>
              <a:t>Regulation of tropisms</a:t>
            </a:r>
            <a:r>
              <a:rPr lang="en-US" altLang="en-US" sz="2000">
                <a:latin typeface="Comic Sans MS" panose="030F0702030302020204" pitchFamily="66" charset="0"/>
              </a:rPr>
              <a:t> – </a:t>
            </a:r>
            <a:r>
              <a:rPr lang="en-US" altLang="en-US" sz="2000" b="1">
                <a:latin typeface="Comic Sans MS" panose="030F0702030302020204" pitchFamily="66" charset="0"/>
              </a:rPr>
              <a:t>shoot phototropism: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Comic Sans MS" panose="030F0702030302020204" pitchFamily="66" charset="0"/>
              </a:rPr>
              <a:t>- accumulation of auxin at the shaded side of the stem, where this concentration </a:t>
            </a:r>
            <a:r>
              <a:rPr lang="cs-CZ" altLang="en-US" sz="2000">
                <a:latin typeface="Comic Sans MS" panose="030F0702030302020204" pitchFamily="66" charset="0"/>
              </a:rPr>
              <a:t>stimulates</a:t>
            </a:r>
            <a:r>
              <a:rPr lang="en-US" altLang="en-US" sz="2000">
                <a:latin typeface="Comic Sans MS" panose="030F0702030302020204" pitchFamily="66" charset="0"/>
              </a:rPr>
              <a:t> cell elongation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Comic Sans MS" panose="030F0702030302020204" pitchFamily="66" charset="0"/>
              </a:rPr>
              <a:t>- auxin relocation is seemingly related to the phosphorylation cascades triggered by light perception with phototropin</a:t>
            </a:r>
          </a:p>
        </p:txBody>
      </p:sp>
      <p:pic>
        <p:nvPicPr>
          <p:cNvPr id="1331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1347788"/>
            <a:ext cx="2962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3101975"/>
            <a:ext cx="162242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6227763" y="908050"/>
            <a:ext cx="1317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latin typeface="Comic Sans MS" panose="030F0702030302020204" pitchFamily="66" charset="0"/>
              </a:rPr>
              <a:t>DR5::GUS</a:t>
            </a:r>
          </a:p>
        </p:txBody>
      </p:sp>
      <p:sp>
        <p:nvSpPr>
          <p:cNvPr id="13319" name="Line 19"/>
          <p:cNvSpPr>
            <a:spLocks noChangeShapeType="1"/>
          </p:cNvSpPr>
          <p:nvPr/>
        </p:nvSpPr>
        <p:spPr bwMode="auto">
          <a:xfrm flipH="1">
            <a:off x="7956550" y="1190625"/>
            <a:ext cx="9366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Text Box 20"/>
          <p:cNvSpPr txBox="1">
            <a:spLocks noChangeArrowheads="1"/>
          </p:cNvSpPr>
          <p:nvPr/>
        </p:nvSpPr>
        <p:spPr bwMode="auto">
          <a:xfrm>
            <a:off x="8099425" y="83026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latin typeface="Comic Sans MS" panose="030F0702030302020204" pitchFamily="66" charset="0"/>
              </a:rPr>
              <a:t>light</a:t>
            </a: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3322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23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3324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3325" name="Picture 8" descr="logo-male U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Rectangle 4"/>
          <p:cNvSpPr>
            <a:spLocks noChangeArrowheads="1"/>
          </p:cNvSpPr>
          <p:nvPr/>
        </p:nvSpPr>
        <p:spPr bwMode="auto">
          <a:xfrm>
            <a:off x="339725" y="333375"/>
            <a:ext cx="431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physiological effects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44675"/>
            <a:ext cx="20383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395288" y="1412875"/>
          <a:ext cx="2538412" cy="482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CorelDRAW" r:id="rId5" imgW="2567160" imgH="4878720" progId="CorelDraw.Graphic.9">
                  <p:embed/>
                </p:oleObj>
              </mc:Choice>
              <mc:Fallback>
                <p:oleObj name="CorelDRAW" r:id="rId5" imgW="2567160" imgH="4878720" progId="CorelDraw.Graphic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12875"/>
                        <a:ext cx="2538412" cy="482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355975"/>
            <a:ext cx="12668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/>
          <p:cNvSpPr>
            <a:spLocks noChangeShapeType="1"/>
          </p:cNvSpPr>
          <p:nvPr/>
        </p:nvSpPr>
        <p:spPr bwMode="auto">
          <a:xfrm flipV="1">
            <a:off x="1258888" y="2252663"/>
            <a:ext cx="2695575" cy="3695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Line 10"/>
          <p:cNvSpPr>
            <a:spLocks noChangeShapeType="1"/>
          </p:cNvSpPr>
          <p:nvPr/>
        </p:nvSpPr>
        <p:spPr bwMode="auto">
          <a:xfrm flipV="1">
            <a:off x="1692275" y="5761038"/>
            <a:ext cx="2740025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1258888" y="5948363"/>
            <a:ext cx="431800" cy="288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/>
          </a:p>
        </p:txBody>
      </p:sp>
      <p:sp>
        <p:nvSpPr>
          <p:cNvPr id="1032" name="Rectangle 12"/>
          <p:cNvSpPr>
            <a:spLocks noChangeArrowheads="1"/>
          </p:cNvSpPr>
          <p:nvPr/>
        </p:nvSpPr>
        <p:spPr bwMode="auto">
          <a:xfrm rot="-5400000">
            <a:off x="4140201" y="4435475"/>
            <a:ext cx="431800" cy="288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/>
          </a:p>
        </p:txBody>
      </p:sp>
      <p:sp>
        <p:nvSpPr>
          <p:cNvPr id="1033" name="Line 13"/>
          <p:cNvSpPr>
            <a:spLocks noChangeShapeType="1"/>
          </p:cNvSpPr>
          <p:nvPr/>
        </p:nvSpPr>
        <p:spPr bwMode="auto">
          <a:xfrm>
            <a:off x="4500563" y="4795838"/>
            <a:ext cx="22320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 flipV="1">
            <a:off x="4500563" y="3355975"/>
            <a:ext cx="223202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5" name="Text Box 15"/>
          <p:cNvSpPr txBox="1">
            <a:spLocks noChangeArrowheads="1"/>
          </p:cNvSpPr>
          <p:nvPr/>
        </p:nvSpPr>
        <p:spPr bwMode="auto">
          <a:xfrm>
            <a:off x="6443663" y="1484313"/>
            <a:ext cx="2555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400" b="1">
                <a:latin typeface="Comic Sans MS" panose="030F0702030302020204" pitchFamily="66" charset="0"/>
              </a:rPr>
              <a:t>Auxin efflux carrier</a:t>
            </a:r>
          </a:p>
        </p:txBody>
      </p:sp>
      <p:sp>
        <p:nvSpPr>
          <p:cNvPr id="1036" name="Text Box 16"/>
          <p:cNvSpPr txBox="1">
            <a:spLocks noChangeArrowheads="1"/>
          </p:cNvSpPr>
          <p:nvPr/>
        </p:nvSpPr>
        <p:spPr bwMode="auto">
          <a:xfrm>
            <a:off x="755650" y="981075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b="1">
                <a:latin typeface="Verdana" panose="020B0604030504040204" pitchFamily="34" charset="0"/>
              </a:rPr>
              <a:t>Plant</a:t>
            </a:r>
          </a:p>
        </p:txBody>
      </p:sp>
      <p:sp>
        <p:nvSpPr>
          <p:cNvPr id="1037" name="Text Box 17"/>
          <p:cNvSpPr txBox="1">
            <a:spLocks noChangeArrowheads="1"/>
          </p:cNvSpPr>
          <p:nvPr/>
        </p:nvSpPr>
        <p:spPr bwMode="auto">
          <a:xfrm>
            <a:off x="3419475" y="1341438"/>
            <a:ext cx="187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b="1">
                <a:latin typeface="Verdana" panose="020B0604030504040204" pitchFamily="34" charset="0"/>
              </a:rPr>
              <a:t>Root</a:t>
            </a:r>
          </a:p>
        </p:txBody>
      </p:sp>
      <p:sp>
        <p:nvSpPr>
          <p:cNvPr id="1038" name="Text Box 18"/>
          <p:cNvSpPr txBox="1">
            <a:spLocks noChangeArrowheads="1"/>
          </p:cNvSpPr>
          <p:nvPr/>
        </p:nvSpPr>
        <p:spPr bwMode="auto">
          <a:xfrm>
            <a:off x="6227763" y="2781300"/>
            <a:ext cx="23050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 b="1">
                <a:latin typeface="Verdana" panose="020B0604030504040204" pitchFamily="34" charset="0"/>
              </a:rPr>
              <a:t>Parenchyma protophloem cells</a:t>
            </a:r>
          </a:p>
        </p:txBody>
      </p:sp>
      <p:sp>
        <p:nvSpPr>
          <p:cNvPr id="1039" name="Rectangle 19"/>
          <p:cNvSpPr>
            <a:spLocks noChangeArrowheads="1"/>
          </p:cNvSpPr>
          <p:nvPr/>
        </p:nvSpPr>
        <p:spPr bwMode="auto">
          <a:xfrm>
            <a:off x="6011863" y="1557338"/>
            <a:ext cx="360362" cy="142875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>
              <a:latin typeface="Comic Sans MS" panose="030F0702030302020204" pitchFamily="66" charset="0"/>
            </a:endParaRPr>
          </a:p>
        </p:txBody>
      </p:sp>
      <p:sp>
        <p:nvSpPr>
          <p:cNvPr id="1040" name="Rectangle 20"/>
          <p:cNvSpPr>
            <a:spLocks noChangeArrowheads="1"/>
          </p:cNvSpPr>
          <p:nvPr/>
        </p:nvSpPr>
        <p:spPr bwMode="auto">
          <a:xfrm>
            <a:off x="6011863" y="2205038"/>
            <a:ext cx="360362" cy="1428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>
              <a:latin typeface="Comic Sans MS" panose="030F0702030302020204" pitchFamily="66" charset="0"/>
            </a:endParaRPr>
          </a:p>
        </p:txBody>
      </p:sp>
      <p:sp>
        <p:nvSpPr>
          <p:cNvPr id="1041" name="Line 21"/>
          <p:cNvSpPr>
            <a:spLocks noChangeShapeType="1"/>
          </p:cNvSpPr>
          <p:nvPr/>
        </p:nvSpPr>
        <p:spPr bwMode="auto">
          <a:xfrm>
            <a:off x="900113" y="2060575"/>
            <a:ext cx="0" cy="2232025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2" name="Line 22"/>
          <p:cNvSpPr>
            <a:spLocks noChangeShapeType="1"/>
          </p:cNvSpPr>
          <p:nvPr/>
        </p:nvSpPr>
        <p:spPr bwMode="auto">
          <a:xfrm>
            <a:off x="8316913" y="3573463"/>
            <a:ext cx="0" cy="2232025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3" name="Line 23"/>
          <p:cNvSpPr>
            <a:spLocks noChangeShapeType="1"/>
          </p:cNvSpPr>
          <p:nvPr/>
        </p:nvSpPr>
        <p:spPr bwMode="auto">
          <a:xfrm>
            <a:off x="5978525" y="1125538"/>
            <a:ext cx="4318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4" name="Text Box 24"/>
          <p:cNvSpPr txBox="1">
            <a:spLocks noChangeArrowheads="1"/>
          </p:cNvSpPr>
          <p:nvPr/>
        </p:nvSpPr>
        <p:spPr bwMode="auto">
          <a:xfrm>
            <a:off x="6443663" y="981075"/>
            <a:ext cx="230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400" b="1">
                <a:latin typeface="Comic Sans MS" panose="030F0702030302020204" pitchFamily="66" charset="0"/>
              </a:rPr>
              <a:t>Direction of auxin flow</a:t>
            </a:r>
          </a:p>
        </p:txBody>
      </p:sp>
      <p:sp>
        <p:nvSpPr>
          <p:cNvPr id="1045" name="Text Box 25"/>
          <p:cNvSpPr txBox="1">
            <a:spLocks noChangeArrowheads="1"/>
          </p:cNvSpPr>
          <p:nvPr/>
        </p:nvSpPr>
        <p:spPr bwMode="auto">
          <a:xfrm>
            <a:off x="4462463" y="6308725"/>
            <a:ext cx="4681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1200" b="1">
                <a:latin typeface="Verdana" panose="020B0604030504040204" pitchFamily="34" charset="0"/>
              </a:rPr>
              <a:t>(Modified from Grebe, BioEssays 26, 719, 2004)</a:t>
            </a:r>
            <a:endParaRPr lang="cs-CZ" altLang="en-US" sz="1200">
              <a:latin typeface="Verdana" panose="020B0604030504040204" pitchFamily="34" charset="0"/>
            </a:endParaRPr>
          </a:p>
        </p:txBody>
      </p:sp>
      <p:sp>
        <p:nvSpPr>
          <p:cNvPr id="1046" name="Text Box 26"/>
          <p:cNvSpPr txBox="1">
            <a:spLocks noChangeArrowheads="1"/>
          </p:cNvSpPr>
          <p:nvPr/>
        </p:nvSpPr>
        <p:spPr bwMode="auto">
          <a:xfrm>
            <a:off x="6454775" y="2133600"/>
            <a:ext cx="2632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400" b="1">
                <a:latin typeface="Comic Sans MS" panose="030F0702030302020204" pitchFamily="66" charset="0"/>
              </a:rPr>
              <a:t>Auxin influx carrier</a:t>
            </a:r>
          </a:p>
        </p:txBody>
      </p:sp>
      <p:sp>
        <p:nvSpPr>
          <p:cNvPr id="1048" name="Rectangle 23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049" name="Line 24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50" name="Rectangle 25"/>
          <p:cNvSpPr>
            <a:spLocks noChangeArrowheads="1"/>
          </p:cNvSpPr>
          <p:nvPr/>
        </p:nvSpPr>
        <p:spPr bwMode="auto">
          <a:xfrm>
            <a:off x="339725" y="333375"/>
            <a:ext cx="4337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directional transport </a:t>
            </a:r>
          </a:p>
        </p:txBody>
      </p:sp>
      <p:sp>
        <p:nvSpPr>
          <p:cNvPr id="1051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052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053" name="Picture 8" descr="logo-male UE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5366" name="Picture 8" descr="logo-male 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746125" y="981075"/>
            <a:ext cx="7929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Besides long distance transport in vasculatore, specializes auxin influx and efflux carriers are used for transport of auxin across membrane</a:t>
            </a:r>
          </a:p>
        </p:txBody>
      </p:sp>
      <p:sp>
        <p:nvSpPr>
          <p:cNvPr id="15369" name="Oval 11"/>
          <p:cNvSpPr>
            <a:spLocks noChangeArrowheads="1"/>
          </p:cNvSpPr>
          <p:nvPr/>
        </p:nvSpPr>
        <p:spPr bwMode="auto">
          <a:xfrm>
            <a:off x="539750" y="1092200"/>
            <a:ext cx="144463" cy="144463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70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27250"/>
            <a:ext cx="87503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22"/>
          <p:cNvSpPr>
            <a:spLocks noChangeArrowheads="1"/>
          </p:cNvSpPr>
          <p:nvPr/>
        </p:nvSpPr>
        <p:spPr bwMode="auto">
          <a:xfrm>
            <a:off x="179388" y="6356350"/>
            <a:ext cx="6840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200">
                <a:latin typeface="Verdana" panose="020B0604030504040204" pitchFamily="34" charset="0"/>
              </a:rPr>
              <a:t>Petrášek and Zažímalová 2006, Tobacco BY-2 Cells: From Cellular Dynamics to Omics</a:t>
            </a:r>
          </a:p>
          <a:p>
            <a:pPr eaLnBrk="1" hangingPunct="1"/>
            <a:r>
              <a:rPr lang="cs-CZ" altLang="en-US" sz="1200">
                <a:latin typeface="Verdana" panose="020B0604030504040204" pitchFamily="34" charset="0"/>
              </a:rPr>
              <a:t>Series: Biotechnology in Agriculture and Forestry Vol. 58, 107-115</a:t>
            </a:r>
          </a:p>
        </p:txBody>
      </p:sp>
      <p:sp>
        <p:nvSpPr>
          <p:cNvPr id="15372" name="Rectangle 25"/>
          <p:cNvSpPr>
            <a:spLocks noChangeArrowheads="1"/>
          </p:cNvSpPr>
          <p:nvPr/>
        </p:nvSpPr>
        <p:spPr bwMode="auto">
          <a:xfrm>
            <a:off x="339725" y="333375"/>
            <a:ext cx="4337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directional transport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6390" name="Picture 8" descr="logo-male 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2"/>
          <a:stretch>
            <a:fillRect/>
          </a:stretch>
        </p:blipFill>
        <p:spPr bwMode="auto">
          <a:xfrm>
            <a:off x="4764088" y="1268413"/>
            <a:ext cx="3560762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5"/>
          <p:cNvSpPr txBox="1">
            <a:spLocks noChangeArrowheads="1"/>
          </p:cNvSpPr>
          <p:nvPr/>
        </p:nvSpPr>
        <p:spPr bwMode="auto">
          <a:xfrm>
            <a:off x="4249738" y="6451600"/>
            <a:ext cx="46434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300">
                <a:latin typeface="Verdana" panose="020B0604030504040204" pitchFamily="34" charset="0"/>
              </a:rPr>
              <a:t>Luschnig,  Trends in Plant Science 7, 329-332, 2006</a:t>
            </a:r>
          </a:p>
        </p:txBody>
      </p:sp>
      <p:sp>
        <p:nvSpPr>
          <p:cNvPr id="16394" name="Rectangle 25"/>
          <p:cNvSpPr>
            <a:spLocks noChangeArrowheads="1"/>
          </p:cNvSpPr>
          <p:nvPr/>
        </p:nvSpPr>
        <p:spPr bwMode="auto">
          <a:xfrm>
            <a:off x="339725" y="333375"/>
            <a:ext cx="4337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directional transport </a:t>
            </a:r>
          </a:p>
        </p:txBody>
      </p:sp>
      <p:sp>
        <p:nvSpPr>
          <p:cNvPr id="16395" name="Text Box 10"/>
          <p:cNvSpPr txBox="1">
            <a:spLocks noChangeArrowheads="1"/>
          </p:cNvSpPr>
          <p:nvPr/>
        </p:nvSpPr>
        <p:spPr bwMode="auto">
          <a:xfrm>
            <a:off x="612775" y="1268413"/>
            <a:ext cx="3743325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Besides passive diffusion </a:t>
            </a:r>
            <a:r>
              <a:rPr lang="cs-CZ" altLang="en-US">
                <a:latin typeface="Comic Sans MS" panose="030F0702030302020204" pitchFamily="66" charset="0"/>
              </a:rPr>
              <a:t>in undissociated form </a:t>
            </a:r>
            <a:r>
              <a:rPr lang="en-US" altLang="en-US">
                <a:latin typeface="Comic Sans MS" panose="030F0702030302020204" pitchFamily="66" charset="0"/>
              </a:rPr>
              <a:t>molecules of auxin </a:t>
            </a:r>
            <a:r>
              <a:rPr lang="cs-CZ" altLang="en-US" b="1">
                <a:latin typeface="Comic Sans MS" panose="030F0702030302020204" pitchFamily="66" charset="0"/>
              </a:rPr>
              <a:t>(IAA</a:t>
            </a:r>
            <a:r>
              <a:rPr lang="cs-CZ" altLang="en-US" b="1" baseline="30000">
                <a:latin typeface="Comic Sans MS" panose="030F0702030302020204" pitchFamily="66" charset="0"/>
              </a:rPr>
              <a:t>-</a:t>
            </a:r>
            <a:r>
              <a:rPr lang="cs-CZ" altLang="en-US" b="1">
                <a:latin typeface="Comic Sans MS" panose="030F0702030302020204" pitchFamily="66" charset="0"/>
              </a:rPr>
              <a:t>)</a:t>
            </a:r>
            <a:r>
              <a:rPr lang="cs-CZ" altLang="en-US">
                <a:latin typeface="Comic Sans MS" panose="030F0702030302020204" pitchFamily="66" charset="0"/>
              </a:rPr>
              <a:t> </a:t>
            </a:r>
            <a:r>
              <a:rPr lang="en-US" altLang="en-US">
                <a:latin typeface="Comic Sans MS" panose="030F0702030302020204" pitchFamily="66" charset="0"/>
              </a:rPr>
              <a:t>are transported across membrane by specialized active transporters: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- </a:t>
            </a:r>
            <a:r>
              <a:rPr lang="en-US" altLang="en-US" b="1">
                <a:latin typeface="Comic Sans MS" panose="030F0702030302020204" pitchFamily="66" charset="0"/>
              </a:rPr>
              <a:t>AUX1/LAX</a:t>
            </a:r>
            <a:r>
              <a:rPr lang="en-US" altLang="en-US">
                <a:latin typeface="Comic Sans MS" panose="030F0702030302020204" pitchFamily="66" charset="0"/>
              </a:rPr>
              <a:t> – auxin influx carriers </a:t>
            </a:r>
            <a:r>
              <a:rPr lang="en-US" altLang="en-US" b="1">
                <a:latin typeface="Comic Sans MS" panose="030F0702030302020204" pitchFamily="66" charset="0"/>
              </a:rPr>
              <a:t>(a)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- </a:t>
            </a:r>
            <a:r>
              <a:rPr lang="en-US" altLang="en-US" b="1">
                <a:latin typeface="Comic Sans MS" panose="030F0702030302020204" pitchFamily="66" charset="0"/>
              </a:rPr>
              <a:t>PINs</a:t>
            </a:r>
            <a:r>
              <a:rPr lang="en-US" altLang="en-US">
                <a:latin typeface="Comic Sans MS" panose="030F0702030302020204" pitchFamily="66" charset="0"/>
              </a:rPr>
              <a:t> – auxin efflux carriers </a:t>
            </a:r>
            <a:r>
              <a:rPr lang="en-US" altLang="en-US" b="1">
                <a:latin typeface="Comic Sans MS" panose="030F0702030302020204" pitchFamily="66" charset="0"/>
              </a:rPr>
              <a:t>(b)</a:t>
            </a:r>
            <a:r>
              <a:rPr lang="cs-CZ" altLang="en-US" b="1">
                <a:latin typeface="Comic Sans MS" panose="030F0702030302020204" pitchFamily="66" charset="0"/>
              </a:rPr>
              <a:t>. </a:t>
            </a:r>
            <a:r>
              <a:rPr lang="en-US" altLang="en-US">
                <a:latin typeface="Comic Sans MS" panose="030F0702030302020204" pitchFamily="66" charset="0"/>
              </a:rPr>
              <a:t>Contain two transmembrane domains </a:t>
            </a:r>
            <a:r>
              <a:rPr lang="cs-CZ" altLang="en-US">
                <a:latin typeface="Comic Sans MS" panose="030F0702030302020204" pitchFamily="66" charset="0"/>
              </a:rPr>
              <a:t>and one hydrophilic regulatory loop.</a:t>
            </a: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- </a:t>
            </a:r>
            <a:r>
              <a:rPr lang="en-US" altLang="en-US" b="1">
                <a:latin typeface="Comic Sans MS" panose="030F0702030302020204" pitchFamily="66" charset="0"/>
              </a:rPr>
              <a:t>MDRs (PGPs)</a:t>
            </a:r>
            <a:r>
              <a:rPr lang="en-US" altLang="en-US">
                <a:latin typeface="Comic Sans MS" panose="030F0702030302020204" pitchFamily="66" charset="0"/>
              </a:rPr>
              <a:t> – auxin efflux carriers</a:t>
            </a:r>
            <a:r>
              <a:rPr lang="en-US" altLang="en-US" b="1">
                <a:latin typeface="Comic Sans MS" panose="030F0702030302020204" pitchFamily="66" charset="0"/>
              </a:rPr>
              <a:t> (c)</a:t>
            </a:r>
            <a:r>
              <a:rPr lang="en-US" altLang="en-US">
                <a:latin typeface="Comic Sans MS" panose="030F0702030302020204" pitchFamily="66" charset="0"/>
              </a:rPr>
              <a:t>. Contain two transmembrane domains </a:t>
            </a:r>
            <a:r>
              <a:rPr lang="en-US" altLang="en-US" b="1">
                <a:latin typeface="Comic Sans MS" panose="030F0702030302020204" pitchFamily="66" charset="0"/>
              </a:rPr>
              <a:t>(TMD)</a:t>
            </a:r>
            <a:r>
              <a:rPr lang="en-US" altLang="en-US">
                <a:latin typeface="Comic Sans MS" panose="030F0702030302020204" pitchFamily="66" charset="0"/>
              </a:rPr>
              <a:t> and two nucleotide binding folds </a:t>
            </a:r>
            <a:r>
              <a:rPr lang="en-US" altLang="en-US" b="1">
                <a:latin typeface="Comic Sans MS" panose="030F0702030302020204" pitchFamily="66" charset="0"/>
              </a:rPr>
              <a:t>(NBF)</a:t>
            </a:r>
            <a:r>
              <a:rPr lang="en-US" altLang="en-US">
                <a:latin typeface="Comic Sans MS" panose="030F0702030302020204" pitchFamily="66" charset="0"/>
              </a:rPr>
              <a:t> for ATP binding</a:t>
            </a:r>
            <a:r>
              <a:rPr lang="cs-CZ" altLang="en-US">
                <a:latin typeface="Comic Sans MS" panose="030F0702030302020204" pitchFamily="66" charset="0"/>
              </a:rPr>
              <a:t>.</a:t>
            </a: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6396" name="Oval 11"/>
          <p:cNvSpPr>
            <a:spLocks noChangeArrowheads="1"/>
          </p:cNvSpPr>
          <p:nvPr/>
        </p:nvSpPr>
        <p:spPr bwMode="auto">
          <a:xfrm>
            <a:off x="395288" y="1379538"/>
            <a:ext cx="144462" cy="14446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4"/>
          <p:cNvSpPr txBox="1">
            <a:spLocks noChangeArrowheads="1"/>
          </p:cNvSpPr>
          <p:nvPr/>
        </p:nvSpPr>
        <p:spPr bwMode="auto">
          <a:xfrm>
            <a:off x="827584" y="404664"/>
            <a:ext cx="76823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000" dirty="0">
                <a:latin typeface="+mj-lt"/>
              </a:rPr>
              <a:t>Co-</a:t>
            </a:r>
            <a:r>
              <a:rPr lang="cs-CZ" sz="3000" dirty="0" err="1">
                <a:latin typeface="+mj-lt"/>
              </a:rPr>
              <a:t>operation</a:t>
            </a:r>
            <a:r>
              <a:rPr lang="cs-CZ" sz="3000" dirty="0">
                <a:latin typeface="+mj-lt"/>
              </a:rPr>
              <a:t> of auxin </a:t>
            </a:r>
            <a:r>
              <a:rPr lang="cs-CZ" sz="3000" dirty="0" err="1">
                <a:latin typeface="+mj-lt"/>
              </a:rPr>
              <a:t>transporters</a:t>
            </a:r>
            <a:r>
              <a:rPr lang="cs-CZ" sz="3000" dirty="0">
                <a:latin typeface="+mj-lt"/>
              </a:rPr>
              <a:t> </a:t>
            </a:r>
            <a:r>
              <a:rPr lang="cs-CZ" sz="3000" i="1" dirty="0">
                <a:latin typeface="+mj-lt"/>
              </a:rPr>
              <a:t>in </a:t>
            </a:r>
            <a:r>
              <a:rPr lang="cs-CZ" sz="3000" i="1" dirty="0">
                <a:latin typeface="+mj-lt"/>
              </a:rPr>
              <a:t>planta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476" y="1360363"/>
            <a:ext cx="4872376" cy="432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2555776" y="5773791"/>
            <a:ext cx="4714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latin typeface="+mj-lt"/>
                <a:cs typeface="Arial" pitchFamily="34" charset="0"/>
              </a:rPr>
              <a:t>Petrášek</a:t>
            </a:r>
            <a:r>
              <a:rPr lang="cs-CZ" sz="1200" dirty="0">
                <a:latin typeface="+mj-lt"/>
                <a:cs typeface="Arial" pitchFamily="34" charset="0"/>
              </a:rPr>
              <a:t> </a:t>
            </a:r>
            <a:r>
              <a:rPr lang="cs-CZ" sz="1200" dirty="0" err="1">
                <a:latin typeface="+mj-lt"/>
                <a:cs typeface="Arial" pitchFamily="34" charset="0"/>
              </a:rPr>
              <a:t>and</a:t>
            </a:r>
            <a:r>
              <a:rPr lang="cs-CZ" sz="1200" dirty="0">
                <a:latin typeface="+mj-lt"/>
                <a:cs typeface="Arial" pitchFamily="34" charset="0"/>
              </a:rPr>
              <a:t> </a:t>
            </a:r>
            <a:r>
              <a:rPr lang="cs-CZ" sz="1200" dirty="0" err="1">
                <a:latin typeface="+mj-lt"/>
                <a:cs typeface="Arial" pitchFamily="34" charset="0"/>
              </a:rPr>
              <a:t>Friml</a:t>
            </a:r>
            <a:r>
              <a:rPr lang="cs-CZ" sz="1200" dirty="0">
                <a:latin typeface="+mj-lt"/>
                <a:cs typeface="Arial" pitchFamily="34" charset="0"/>
              </a:rPr>
              <a:t>, </a:t>
            </a:r>
            <a:r>
              <a:rPr lang="cs-CZ" sz="1200" dirty="0" err="1">
                <a:latin typeface="+mj-lt"/>
                <a:cs typeface="Arial" pitchFamily="34" charset="0"/>
              </a:rPr>
              <a:t>Development</a:t>
            </a:r>
            <a:r>
              <a:rPr lang="cs-CZ" sz="1200" dirty="0">
                <a:latin typeface="+mj-lt"/>
                <a:cs typeface="Arial" pitchFamily="34" charset="0"/>
              </a:rPr>
              <a:t> 136, 2675-2688, 2009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4852" y="1324907"/>
            <a:ext cx="3609885" cy="435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1255294" y="990297"/>
            <a:ext cx="6804577" cy="0"/>
          </a:xfrm>
          <a:prstGeom prst="line">
            <a:avLst/>
          </a:prstGeom>
          <a:ln w="57150" cap="rnd" cmpd="sng">
            <a:solidFill>
              <a:srgbClr val="92D05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4"/>
          <p:cNvSpPr txBox="1">
            <a:spLocks noChangeArrowheads="1"/>
          </p:cNvSpPr>
          <p:nvPr/>
        </p:nvSpPr>
        <p:spPr bwMode="auto">
          <a:xfrm>
            <a:off x="5544106" y="5514644"/>
            <a:ext cx="323413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50" dirty="0">
                <a:latin typeface="Calibri" pitchFamily="34" charset="0"/>
                <a:cs typeface="Calibri" pitchFamily="34" charset="0"/>
              </a:rPr>
              <a:t>Petrášek et </a:t>
            </a:r>
            <a:r>
              <a:rPr lang="cs-CZ" sz="1050" dirty="0">
                <a:latin typeface="Calibri" pitchFamily="34" charset="0"/>
                <a:cs typeface="Calibri" pitchFamily="34" charset="0"/>
              </a:rPr>
              <a:t>al., </a:t>
            </a:r>
            <a:r>
              <a:rPr lang="cs-CZ" sz="1050" dirty="0" err="1">
                <a:latin typeface="Calibri" pitchFamily="34" charset="0"/>
                <a:cs typeface="Calibri" pitchFamily="34" charset="0"/>
              </a:rPr>
              <a:t>Signaling</a:t>
            </a:r>
            <a:r>
              <a:rPr lang="cs-CZ" sz="1050" dirty="0">
                <a:latin typeface="Calibri" pitchFamily="34" charset="0"/>
                <a:cs typeface="Calibri" pitchFamily="34" charset="0"/>
              </a:rPr>
              <a:t> and </a:t>
            </a:r>
            <a:r>
              <a:rPr lang="cs-CZ" sz="1050" dirty="0" err="1">
                <a:latin typeface="Calibri" pitchFamily="34" charset="0"/>
                <a:cs typeface="Calibri" pitchFamily="34" charset="0"/>
              </a:rPr>
              <a:t>Communication</a:t>
            </a:r>
            <a:r>
              <a:rPr lang="cs-CZ" sz="1050" dirty="0">
                <a:latin typeface="Calibri" pitchFamily="34" charset="0"/>
                <a:cs typeface="Calibri" pitchFamily="34" charset="0"/>
              </a:rPr>
              <a:t> in </a:t>
            </a:r>
            <a:r>
              <a:rPr lang="cs-CZ" sz="1050" dirty="0" err="1">
                <a:latin typeface="Calibri" pitchFamily="34" charset="0"/>
                <a:cs typeface="Calibri" pitchFamily="34" charset="0"/>
              </a:rPr>
              <a:t>Plants</a:t>
            </a:r>
            <a:r>
              <a:rPr lang="cs-CZ" sz="1050" dirty="0">
                <a:latin typeface="Calibri" pitchFamily="34" charset="0"/>
                <a:cs typeface="Calibri" pitchFamily="34" charset="0"/>
              </a:rPr>
              <a:t> 7, 255-290, Springer, 2011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753" y="1551033"/>
            <a:ext cx="2816359" cy="401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 rot="10800000">
            <a:off x="1763688" y="789054"/>
            <a:ext cx="5292329" cy="107156"/>
          </a:xfrm>
          <a:prstGeom prst="rect">
            <a:avLst/>
          </a:prstGeom>
          <a:solidFill>
            <a:srgbClr val="CCFFCC"/>
          </a:solidFill>
          <a:ln w="9525" cap="sq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rot="10800000" wrap="none" anchor="ctr"/>
          <a:lstStyle/>
          <a:p>
            <a:pPr algn="ctr"/>
            <a:endParaRPr lang="cs-CZ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701" y="1540542"/>
            <a:ext cx="4982406" cy="404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581051" y="5558152"/>
            <a:ext cx="42933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Petrášek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Friml</a:t>
            </a:r>
            <a:r>
              <a:rPr 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Development</a:t>
            </a:r>
            <a:r>
              <a:rPr lang="cs-CZ" dirty="0">
                <a:latin typeface="Calibri" pitchFamily="34" charset="0"/>
                <a:cs typeface="Calibri" pitchFamily="34" charset="0"/>
              </a:rPr>
              <a:t> 136, 2675-2688, 2009</a:t>
            </a:r>
          </a:p>
        </p:txBody>
      </p:sp>
      <p:sp>
        <p:nvSpPr>
          <p:cNvPr id="9" name="TextovéPole 4"/>
          <p:cNvSpPr txBox="1">
            <a:spLocks noChangeArrowheads="1"/>
          </p:cNvSpPr>
          <p:nvPr/>
        </p:nvSpPr>
        <p:spPr bwMode="auto">
          <a:xfrm>
            <a:off x="333917" y="134231"/>
            <a:ext cx="84639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000" dirty="0" smtClean="0">
                <a:latin typeface="+mj-lt"/>
                <a:cs typeface="Calibri" pitchFamily="34" charset="0"/>
              </a:rPr>
              <a:t>Transport of auxin across membranes</a:t>
            </a:r>
            <a:endParaRPr lang="en-GB" sz="3000" dirty="0">
              <a:latin typeface="+mj-lt"/>
              <a:cs typeface="Calibri" pitchFamily="34" charset="0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0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49784"/>
            <a:ext cx="6530554" cy="503335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93583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9" name="Picture 8" descr="logo-male U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39725" y="333375"/>
            <a:ext cx="54793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Carrier-mediated</a:t>
            </a:r>
            <a:r>
              <a:rPr lang="cs-CZ" altLang="en-US" sz="2000" b="1" i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 auxin </a:t>
            </a: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influx</a:t>
            </a:r>
            <a:r>
              <a:rPr lang="cs-CZ" altLang="en-US" sz="2000" b="1" i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during</a:t>
            </a:r>
            <a:r>
              <a:rPr lang="cs-CZ" altLang="en-US" sz="2000" b="1" i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cs-CZ" altLang="en-US" sz="2000" b="1" i="1" dirty="0" smtClean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apical</a:t>
            </a:r>
            <a:r>
              <a:rPr lang="cs-CZ" altLang="en-US" sz="2000" b="1" i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hook</a:t>
            </a:r>
            <a:r>
              <a:rPr lang="cs-CZ" altLang="en-US" sz="2000" b="1" i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development</a:t>
            </a:r>
            <a:endParaRPr lang="cs-CZ" altLang="en-US" sz="2000" b="1" i="1" dirty="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979712" y="6347792"/>
            <a:ext cx="521577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1300" dirty="0" err="1" smtClean="0">
                <a:latin typeface="Verdana" panose="020B0604030504040204" pitchFamily="34" charset="0"/>
              </a:rPr>
              <a:t>Abbas</a:t>
            </a:r>
            <a:r>
              <a:rPr lang="cs-CZ" altLang="en-US" sz="1300" dirty="0" smtClean="0">
                <a:latin typeface="Verdana" panose="020B0604030504040204" pitchFamily="34" charset="0"/>
              </a:rPr>
              <a:t> et al., Frontiers in Plant Science 4:441, 2013</a:t>
            </a:r>
            <a:endParaRPr lang="cs-CZ" altLang="en-US" sz="13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3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4410075" y="6467475"/>
            <a:ext cx="449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400" b="1" i="1"/>
              <a:t>Petrášek et al., </a:t>
            </a:r>
            <a:r>
              <a:rPr lang="en-GB" altLang="en-US" sz="1400" b="1" i="1"/>
              <a:t>Plant Physiology 131, 254-263, 2003</a:t>
            </a:r>
            <a:endParaRPr lang="cs-CZ" altLang="en-US" sz="1400" b="1" i="1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395288" y="2278063"/>
            <a:ext cx="8497887" cy="41036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1122363" y="2709863"/>
          <a:ext cx="4014787" cy="317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SPW 8.0 Graph" r:id="rId4" imgW="4803120" imgH="3607920" progId="SigmaPlotGraphicObject.7">
                  <p:embed/>
                </p:oleObj>
              </mc:Choice>
              <mc:Fallback>
                <p:oleObj name="SPW 8.0 Graph" r:id="rId4" imgW="4803120" imgH="3607920" progId="SigmaPlotGraphicObject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2709863"/>
                        <a:ext cx="4014787" cy="317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0"/>
          <p:cNvGraphicFramePr>
            <a:graphicFrameLocks noChangeAspect="1"/>
          </p:cNvGraphicFramePr>
          <p:nvPr/>
        </p:nvGraphicFramePr>
        <p:xfrm>
          <a:off x="5092700" y="2709863"/>
          <a:ext cx="3727450" cy="317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SPW 8.0 Graph" r:id="rId6" imgW="5102280" imgH="4296600" progId="SigmaPlotGraphicObject.7">
                  <p:embed/>
                </p:oleObj>
              </mc:Choice>
              <mc:Fallback>
                <p:oleObj name="SPW 8.0 Graph" r:id="rId6" imgW="5102280" imgH="4296600" progId="SigmaPlotGraphicObject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0" y="2709863"/>
                        <a:ext cx="3727450" cy="317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1042988" y="4675188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0.2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1182688" y="5176838"/>
            <a:ext cx="42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</a:t>
            </a:r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1042988" y="4162425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0.4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042988" y="3654425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0.6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>
            <a:off x="1042988" y="3152775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0.8</a:t>
            </a:r>
          </a:p>
        </p:txBody>
      </p:sp>
      <p:sp>
        <p:nvSpPr>
          <p:cNvPr id="2059" name="Text Box 16"/>
          <p:cNvSpPr txBox="1">
            <a:spLocks noChangeArrowheads="1"/>
          </p:cNvSpPr>
          <p:nvPr/>
        </p:nvSpPr>
        <p:spPr bwMode="auto">
          <a:xfrm>
            <a:off x="4932363" y="5176838"/>
            <a:ext cx="419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</a:t>
            </a:r>
          </a:p>
        </p:txBody>
      </p:sp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4716463" y="4732338"/>
            <a:ext cx="655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0.4</a:t>
            </a:r>
          </a:p>
        </p:txBody>
      </p:sp>
      <p:sp>
        <p:nvSpPr>
          <p:cNvPr id="2061" name="Text Box 18"/>
          <p:cNvSpPr txBox="1">
            <a:spLocks noChangeArrowheads="1"/>
          </p:cNvSpPr>
          <p:nvPr/>
        </p:nvSpPr>
        <p:spPr bwMode="auto">
          <a:xfrm>
            <a:off x="4716463" y="4289425"/>
            <a:ext cx="655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0.8</a:t>
            </a:r>
          </a:p>
        </p:txBody>
      </p:sp>
      <p:sp>
        <p:nvSpPr>
          <p:cNvPr id="2062" name="Text Box 19"/>
          <p:cNvSpPr txBox="1">
            <a:spLocks noChangeArrowheads="1"/>
          </p:cNvSpPr>
          <p:nvPr/>
        </p:nvSpPr>
        <p:spPr bwMode="auto">
          <a:xfrm>
            <a:off x="4716463" y="3849688"/>
            <a:ext cx="655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1.2</a:t>
            </a:r>
          </a:p>
        </p:txBody>
      </p:sp>
      <p:sp>
        <p:nvSpPr>
          <p:cNvPr id="2063" name="Text Box 20"/>
          <p:cNvSpPr txBox="1">
            <a:spLocks noChangeArrowheads="1"/>
          </p:cNvSpPr>
          <p:nvPr/>
        </p:nvSpPr>
        <p:spPr bwMode="auto">
          <a:xfrm>
            <a:off x="4716463" y="3406775"/>
            <a:ext cx="655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1.6</a:t>
            </a:r>
          </a:p>
        </p:txBody>
      </p:sp>
      <p:sp>
        <p:nvSpPr>
          <p:cNvPr id="2064" name="Text Box 21"/>
          <p:cNvSpPr txBox="1">
            <a:spLocks noChangeArrowheads="1"/>
          </p:cNvSpPr>
          <p:nvPr/>
        </p:nvSpPr>
        <p:spPr bwMode="auto">
          <a:xfrm>
            <a:off x="4881563" y="3019425"/>
            <a:ext cx="419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400"/>
              <a:t>2</a:t>
            </a:r>
          </a:p>
        </p:txBody>
      </p:sp>
      <p:sp>
        <p:nvSpPr>
          <p:cNvPr id="2065" name="Text Box 22"/>
          <p:cNvSpPr txBox="1">
            <a:spLocks noChangeArrowheads="1"/>
          </p:cNvSpPr>
          <p:nvPr/>
        </p:nvSpPr>
        <p:spPr bwMode="auto">
          <a:xfrm>
            <a:off x="6372225" y="5805488"/>
            <a:ext cx="133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b="1"/>
              <a:t>Time (min)</a:t>
            </a:r>
          </a:p>
        </p:txBody>
      </p:sp>
      <p:sp>
        <p:nvSpPr>
          <p:cNvPr id="2066" name="Text Box 23"/>
          <p:cNvSpPr txBox="1">
            <a:spLocks noChangeArrowheads="1"/>
          </p:cNvSpPr>
          <p:nvPr/>
        </p:nvSpPr>
        <p:spPr bwMode="auto">
          <a:xfrm>
            <a:off x="2411413" y="5799138"/>
            <a:ext cx="133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b="1"/>
              <a:t>Time (min)</a:t>
            </a:r>
          </a:p>
        </p:txBody>
      </p:sp>
      <p:sp>
        <p:nvSpPr>
          <p:cNvPr id="2067" name="Text Box 24"/>
          <p:cNvSpPr txBox="1">
            <a:spLocks noChangeArrowheads="1"/>
          </p:cNvSpPr>
          <p:nvPr/>
        </p:nvSpPr>
        <p:spPr bwMode="auto">
          <a:xfrm rot="-5400000">
            <a:off x="-691356" y="3947319"/>
            <a:ext cx="2973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b="1"/>
              <a:t>Net </a:t>
            </a:r>
            <a:r>
              <a:rPr lang="cs-CZ" altLang="en-US" b="1" baseline="30000"/>
              <a:t>3</a:t>
            </a:r>
            <a:r>
              <a:rPr lang="cs-CZ" altLang="en-US" b="1"/>
              <a:t>H-NAA accumulation</a:t>
            </a:r>
          </a:p>
          <a:p>
            <a:pPr algn="ctr" eaLnBrk="1" hangingPunct="1"/>
            <a:r>
              <a:rPr lang="cs-CZ" altLang="en-US" b="1"/>
              <a:t>(pmol . 10</a:t>
            </a:r>
            <a:r>
              <a:rPr lang="cs-CZ" altLang="en-US" b="1" baseline="30000"/>
              <a:t>-6</a:t>
            </a:r>
            <a:r>
              <a:rPr lang="cs-CZ" altLang="en-US" b="1"/>
              <a:t> cells)</a:t>
            </a:r>
          </a:p>
        </p:txBody>
      </p:sp>
      <p:sp>
        <p:nvSpPr>
          <p:cNvPr id="2068" name="Text Box 25"/>
          <p:cNvSpPr txBox="1">
            <a:spLocks noChangeArrowheads="1"/>
          </p:cNvSpPr>
          <p:nvPr/>
        </p:nvSpPr>
        <p:spPr bwMode="auto">
          <a:xfrm>
            <a:off x="2693988" y="25654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b="1"/>
              <a:t>BFA</a:t>
            </a:r>
          </a:p>
        </p:txBody>
      </p:sp>
      <p:sp>
        <p:nvSpPr>
          <p:cNvPr id="2069" name="Text Box 26"/>
          <p:cNvSpPr txBox="1">
            <a:spLocks noChangeArrowheads="1"/>
          </p:cNvSpPr>
          <p:nvPr/>
        </p:nvSpPr>
        <p:spPr bwMode="auto">
          <a:xfrm>
            <a:off x="6654800" y="25654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b="1"/>
              <a:t>NPA</a:t>
            </a:r>
          </a:p>
        </p:txBody>
      </p:sp>
      <p:sp>
        <p:nvSpPr>
          <p:cNvPr id="2070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2071" name="Rectangle 25"/>
          <p:cNvSpPr>
            <a:spLocks noChangeArrowheads="1"/>
          </p:cNvSpPr>
          <p:nvPr/>
        </p:nvSpPr>
        <p:spPr bwMode="auto">
          <a:xfrm>
            <a:off x="339725" y="333375"/>
            <a:ext cx="4337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directional transport </a:t>
            </a:r>
          </a:p>
        </p:txBody>
      </p:sp>
      <p:sp>
        <p:nvSpPr>
          <p:cNvPr id="2072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2073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2074" name="Picture 8" descr="logo-male UE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6" name="Oval 14"/>
          <p:cNvSpPr>
            <a:spLocks noChangeArrowheads="1"/>
          </p:cNvSpPr>
          <p:nvPr/>
        </p:nvSpPr>
        <p:spPr bwMode="auto">
          <a:xfrm>
            <a:off x="539750" y="1054100"/>
            <a:ext cx="144463" cy="144463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77" name="Text Box 22"/>
          <p:cNvSpPr txBox="1">
            <a:spLocks noChangeArrowheads="1"/>
          </p:cNvSpPr>
          <p:nvPr/>
        </p:nvSpPr>
        <p:spPr bwMode="auto">
          <a:xfrm>
            <a:off x="746125" y="942975"/>
            <a:ext cx="80025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mic Sans MS" panose="030F0702030302020204" pitchFamily="66" charset="0"/>
              </a:rPr>
              <a:t>The dynamics of the </a:t>
            </a:r>
            <a:r>
              <a:rPr lang="en-US" altLang="en-US" dirty="0" err="1">
                <a:latin typeface="Comic Sans MS" panose="030F0702030302020204" pitchFamily="66" charset="0"/>
              </a:rPr>
              <a:t>accumu</a:t>
            </a:r>
            <a:r>
              <a:rPr lang="cs-CZ" altLang="en-US" dirty="0">
                <a:latin typeface="Comic Sans MS" panose="030F0702030302020204" pitchFamily="66" charset="0"/>
              </a:rPr>
              <a:t>la</a:t>
            </a:r>
            <a:r>
              <a:rPr lang="en-US" altLang="en-US" dirty="0" err="1">
                <a:latin typeface="Comic Sans MS" panose="030F0702030302020204" pitchFamily="66" charset="0"/>
              </a:rPr>
              <a:t>tion</a:t>
            </a:r>
            <a:r>
              <a:rPr lang="en-US" altLang="en-US" dirty="0">
                <a:latin typeface="Comic Sans MS" panose="030F0702030302020204" pitchFamily="66" charset="0"/>
              </a:rPr>
              <a:t> of </a:t>
            </a:r>
            <a:r>
              <a:rPr lang="en-US" altLang="en-US" dirty="0" err="1">
                <a:latin typeface="Comic Sans MS" panose="030F0702030302020204" pitchFamily="66" charset="0"/>
              </a:rPr>
              <a:t>radiactively</a:t>
            </a:r>
            <a:r>
              <a:rPr lang="en-US" altLang="en-US" dirty="0">
                <a:latin typeface="Comic Sans MS" panose="030F0702030302020204" pitchFamily="66" charset="0"/>
              </a:rPr>
              <a:t>-labelled auxin inside tobacco cells reflects the activity of auxin carriers as well as diffusion across membrane. After inhibition of auxin efflux carrier with NPA or </a:t>
            </a:r>
            <a:r>
              <a:rPr lang="en-US" altLang="en-US" dirty="0" smtClean="0">
                <a:latin typeface="Comic Sans MS" panose="030F0702030302020204" pitchFamily="66" charset="0"/>
              </a:rPr>
              <a:t>BFA</a:t>
            </a:r>
            <a:r>
              <a:rPr lang="cs-CZ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dirty="0" smtClean="0">
                <a:latin typeface="Comic Sans MS" panose="030F0702030302020204" pitchFamily="66" charset="0"/>
              </a:rPr>
              <a:t>auxin </a:t>
            </a:r>
            <a:r>
              <a:rPr lang="en-US" altLang="en-US" dirty="0">
                <a:latin typeface="Comic Sans MS" panose="030F0702030302020204" pitchFamily="66" charset="0"/>
              </a:rPr>
              <a:t>is accumulated inside cells. </a:t>
            </a:r>
          </a:p>
        </p:txBody>
      </p:sp>
      <p:sp>
        <p:nvSpPr>
          <p:cNvPr id="2078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4100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4103" name="Picture 8" descr="logo-male U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Oval 14"/>
          <p:cNvSpPr>
            <a:spLocks noChangeArrowheads="1"/>
          </p:cNvSpPr>
          <p:nvPr/>
        </p:nvSpPr>
        <p:spPr bwMode="auto">
          <a:xfrm>
            <a:off x="539750" y="1092200"/>
            <a:ext cx="144463" cy="144463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1619672" y="6515139"/>
            <a:ext cx="410368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300">
                <a:latin typeface="Verdana" panose="020B0604030504040204" pitchFamily="34" charset="0"/>
              </a:rPr>
              <a:t>Petrášek et al. 2006, Science 312, 914-918</a:t>
            </a:r>
          </a:p>
        </p:txBody>
      </p:sp>
      <p:grpSp>
        <p:nvGrpSpPr>
          <p:cNvPr id="4107" name="Group 16"/>
          <p:cNvGrpSpPr>
            <a:grpSpLocks/>
          </p:cNvGrpSpPr>
          <p:nvPr/>
        </p:nvGrpSpPr>
        <p:grpSpPr bwMode="auto">
          <a:xfrm>
            <a:off x="1316038" y="3627462"/>
            <a:ext cx="3687762" cy="2754313"/>
            <a:chOff x="1247" y="1389"/>
            <a:chExt cx="3583" cy="2631"/>
          </a:xfrm>
        </p:grpSpPr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1247" y="1389"/>
              <a:ext cx="3583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1338" y="1433"/>
            <a:ext cx="3266" cy="2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" name="CorelDRAW" r:id="rId5" imgW="4097160" imgH="3193920" progId="CorelDRAW.Graphic.12">
                    <p:embed/>
                  </p:oleObj>
                </mc:Choice>
                <mc:Fallback>
                  <p:oleObj name="CorelDRAW" r:id="rId5" imgW="4097160" imgH="3193920" progId="CorelDRAW.Graphic.1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8" y="1433"/>
                          <a:ext cx="3266" cy="25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108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3910037"/>
            <a:ext cx="34671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38325"/>
            <a:ext cx="36718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628800"/>
            <a:ext cx="34290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Text Box 22"/>
          <p:cNvSpPr txBox="1">
            <a:spLocks noChangeArrowheads="1"/>
          </p:cNvSpPr>
          <p:nvPr/>
        </p:nvSpPr>
        <p:spPr bwMode="auto">
          <a:xfrm>
            <a:off x="746124" y="981075"/>
            <a:ext cx="8120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 smtClean="0">
                <a:latin typeface="Comic Sans MS" panose="030F0702030302020204" pitchFamily="66" charset="0"/>
              </a:rPr>
              <a:t>PIN and PGP auxin efflux carriers expressed in </a:t>
            </a:r>
            <a:r>
              <a:rPr lang="cs-CZ" altLang="en-US" dirty="0" smtClean="0">
                <a:latin typeface="Comic Sans MS" panose="030F0702030302020204" pitchFamily="66" charset="0"/>
              </a:rPr>
              <a:t>model </a:t>
            </a:r>
            <a:r>
              <a:rPr lang="en-GB" altLang="en-US" dirty="0" smtClean="0">
                <a:latin typeface="Comic Sans MS" panose="030F0702030302020204" pitchFamily="66" charset="0"/>
              </a:rPr>
              <a:t>tobacco cells transport auxin out of cells</a:t>
            </a:r>
            <a:r>
              <a:rPr lang="cs-CZ" altLang="en-US" dirty="0" smtClean="0">
                <a:latin typeface="Comic Sans MS" panose="030F0702030302020204" pitchFamily="66" charset="0"/>
              </a:rPr>
              <a:t> (</a:t>
            </a:r>
            <a:r>
              <a:rPr lang="cs-CZ" altLang="en-US" dirty="0" err="1" smtClean="0">
                <a:latin typeface="Comic Sans MS" panose="030F0702030302020204" pitchFamily="66" charset="0"/>
              </a:rPr>
              <a:t>cells</a:t>
            </a:r>
            <a:r>
              <a:rPr lang="cs-CZ" altLang="en-US" dirty="0" smtClean="0">
                <a:latin typeface="Comic Sans MS" panose="030F0702030302020204" pitchFamily="66" charset="0"/>
              </a:rPr>
              <a:t> </a:t>
            </a:r>
            <a:r>
              <a:rPr lang="cs-CZ" altLang="en-US" dirty="0" err="1" smtClean="0">
                <a:latin typeface="Comic Sans MS" panose="030F0702030302020204" pitchFamily="66" charset="0"/>
              </a:rPr>
              <a:t>accumulate</a:t>
            </a:r>
            <a:r>
              <a:rPr lang="cs-CZ" altLang="en-US" dirty="0" smtClean="0">
                <a:latin typeface="Comic Sans MS" panose="030F0702030302020204" pitchFamily="66" charset="0"/>
              </a:rPr>
              <a:t> </a:t>
            </a:r>
            <a:r>
              <a:rPr lang="cs-CZ" altLang="en-US" dirty="0" err="1" smtClean="0">
                <a:latin typeface="Comic Sans MS" panose="030F0702030302020204" pitchFamily="66" charset="0"/>
              </a:rPr>
              <a:t>less</a:t>
            </a:r>
            <a:r>
              <a:rPr lang="cs-CZ" altLang="en-US" dirty="0" smtClean="0">
                <a:latin typeface="Comic Sans MS" panose="030F0702030302020204" pitchFamily="66" charset="0"/>
              </a:rPr>
              <a:t> of auxin)</a:t>
            </a: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4112" name="Rectangle 4"/>
          <p:cNvSpPr>
            <a:spLocks noChangeArrowheads="1"/>
          </p:cNvSpPr>
          <p:nvPr/>
        </p:nvSpPr>
        <p:spPr bwMode="auto">
          <a:xfrm>
            <a:off x="339725" y="333375"/>
            <a:ext cx="4458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Carrier-mediated</a:t>
            </a:r>
            <a:r>
              <a:rPr lang="cs-CZ" altLang="en-US" sz="2000" b="1" i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 auxin </a:t>
            </a:r>
            <a:r>
              <a:rPr lang="cs-CZ" altLang="en-US" sz="2000" b="1" i="1" dirty="0" err="1" smtClean="0">
                <a:solidFill>
                  <a:schemeClr val="accent2"/>
                </a:solidFill>
                <a:latin typeface="Verdana" panose="020B0604030504040204" pitchFamily="34" charset="0"/>
              </a:rPr>
              <a:t>efflux</a:t>
            </a:r>
            <a:endParaRPr lang="cs-CZ" altLang="en-US" sz="2000" b="1" i="1" dirty="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39725" y="333375"/>
            <a:ext cx="3125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as morphogen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8439" name="Picture 8" descr="logo-male 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746125" y="981075"/>
            <a:ext cx="7713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Setting and maintenance of plant morphogenesis is under the control of IAA gradients</a:t>
            </a:r>
          </a:p>
        </p:txBody>
      </p:sp>
      <p:sp>
        <p:nvSpPr>
          <p:cNvPr id="18442" name="Oval 11"/>
          <p:cNvSpPr>
            <a:spLocks noChangeArrowheads="1"/>
          </p:cNvSpPr>
          <p:nvPr/>
        </p:nvSpPr>
        <p:spPr bwMode="auto">
          <a:xfrm>
            <a:off x="539750" y="1092200"/>
            <a:ext cx="144463" cy="144463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323850" y="6523038"/>
            <a:ext cx="48958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en-US" sz="1300">
                <a:latin typeface="Verdana" panose="020B0604030504040204" pitchFamily="34" charset="0"/>
              </a:rPr>
              <a:t>Tanak</a:t>
            </a:r>
            <a:r>
              <a:rPr lang="en-US" altLang="en-US" sz="1300">
                <a:latin typeface="Verdana" panose="020B0604030504040204" pitchFamily="34" charset="0"/>
              </a:rPr>
              <a:t>a</a:t>
            </a:r>
            <a:r>
              <a:rPr lang="cs-CZ" altLang="en-US" sz="1300">
                <a:latin typeface="Verdana" panose="020B0604030504040204" pitchFamily="34" charset="0"/>
              </a:rPr>
              <a:t> et al.,.Cell. Mol. Life Sci. 63, 2738–2754, 2006</a:t>
            </a:r>
          </a:p>
        </p:txBody>
      </p:sp>
      <p:pic>
        <p:nvPicPr>
          <p:cNvPr id="1844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6088"/>
            <a:ext cx="417671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55763"/>
            <a:ext cx="547687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79900"/>
            <a:ext cx="36004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8"/>
          <p:cNvSpPr txBox="1">
            <a:spLocks noChangeArrowheads="1"/>
          </p:cNvSpPr>
          <p:nvPr/>
        </p:nvSpPr>
        <p:spPr bwMode="auto">
          <a:xfrm>
            <a:off x="611188" y="1125538"/>
            <a:ext cx="23764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latin typeface="Comic Sans MS" panose="030F0702030302020204" pitchFamily="66" charset="0"/>
              </a:rPr>
              <a:t>F.W. Went,</a:t>
            </a:r>
            <a:br>
              <a:rPr lang="cs-CZ" altLang="en-US">
                <a:latin typeface="Comic Sans MS" panose="030F0702030302020204" pitchFamily="66" charset="0"/>
              </a:rPr>
            </a:br>
            <a:r>
              <a:rPr lang="cs-CZ" altLang="en-US">
                <a:latin typeface="Comic Sans MS" panose="030F0702030302020204" pitchFamily="66" charset="0"/>
              </a:rPr>
              <a:t>1924-1928, </a:t>
            </a:r>
            <a:r>
              <a:rPr lang="cs-CZ" altLang="en-US" i="1">
                <a:latin typeface="Comic Sans MS" panose="030F0702030302020204" pitchFamily="66" charset="0"/>
              </a:rPr>
              <a:t>Avena</a:t>
            </a:r>
            <a:r>
              <a:rPr lang="cs-CZ" altLang="en-US">
                <a:latin typeface="Comic Sans MS" panose="030F0702030302020204" pitchFamily="66" charset="0"/>
              </a:rPr>
              <a:t> curvature test</a:t>
            </a:r>
          </a:p>
        </p:txBody>
      </p:sp>
      <p:sp>
        <p:nvSpPr>
          <p:cNvPr id="7171" name="Oval 19"/>
          <p:cNvSpPr>
            <a:spLocks noChangeArrowheads="1"/>
          </p:cNvSpPr>
          <p:nvPr/>
        </p:nvSpPr>
        <p:spPr bwMode="auto">
          <a:xfrm>
            <a:off x="395288" y="1223963"/>
            <a:ext cx="144462" cy="14446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322263" y="333375"/>
            <a:ext cx="3097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discovery</a:t>
            </a:r>
          </a:p>
        </p:txBody>
      </p:sp>
      <p:grpSp>
        <p:nvGrpSpPr>
          <p:cNvPr id="7174" name="Group 37"/>
          <p:cNvGrpSpPr>
            <a:grpSpLocks/>
          </p:cNvGrpSpPr>
          <p:nvPr/>
        </p:nvGrpSpPr>
        <p:grpSpPr bwMode="auto">
          <a:xfrm>
            <a:off x="3338513" y="955675"/>
            <a:ext cx="5554662" cy="5786438"/>
            <a:chOff x="2064" y="73"/>
            <a:chExt cx="3499" cy="3645"/>
          </a:xfrm>
        </p:grpSpPr>
        <p:pic>
          <p:nvPicPr>
            <p:cNvPr id="7180" name="Picture 17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73"/>
              <a:ext cx="3499" cy="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 Box 28"/>
            <p:cNvSpPr txBox="1">
              <a:spLocks noChangeArrowheads="1"/>
            </p:cNvSpPr>
            <p:nvPr/>
          </p:nvSpPr>
          <p:spPr bwMode="auto">
            <a:xfrm>
              <a:off x="3606" y="210"/>
              <a:ext cx="998" cy="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100" b="1">
                  <a:latin typeface="Comic Sans MS" panose="030F0702030302020204" pitchFamily="66" charset="0"/>
                </a:rPr>
                <a:t>Separated tip placed on agar block</a:t>
              </a:r>
            </a:p>
          </p:txBody>
        </p:sp>
        <p:sp>
          <p:nvSpPr>
            <p:cNvPr id="7182" name="Text Box 29"/>
            <p:cNvSpPr txBox="1">
              <a:spLocks noChangeArrowheads="1"/>
            </p:cNvSpPr>
            <p:nvPr/>
          </p:nvSpPr>
          <p:spPr bwMode="auto">
            <a:xfrm>
              <a:off x="3726" y="626"/>
              <a:ext cx="998" cy="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100" b="1">
                  <a:latin typeface="Comic Sans MS" panose="030F0702030302020204" pitchFamily="66" charset="0"/>
                </a:rPr>
                <a:t>Auxin diffusion into agar block</a:t>
              </a:r>
            </a:p>
          </p:txBody>
        </p:sp>
        <p:sp>
          <p:nvSpPr>
            <p:cNvPr id="7183" name="Text Box 30"/>
            <p:cNvSpPr txBox="1">
              <a:spLocks noChangeArrowheads="1"/>
            </p:cNvSpPr>
            <p:nvPr/>
          </p:nvSpPr>
          <p:spPr bwMode="auto">
            <a:xfrm>
              <a:off x="3987" y="1330"/>
              <a:ext cx="998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1100" b="1">
                  <a:latin typeface="Comic Sans MS" panose="030F0702030302020204" pitchFamily="66" charset="0"/>
                </a:rPr>
                <a:t>Auxin-containing agar stimulates growth</a:t>
              </a:r>
              <a:endParaRPr lang="en-US" altLang="en-US" sz="1100" b="1">
                <a:latin typeface="Comic Sans MS" panose="030F0702030302020204" pitchFamily="66" charset="0"/>
              </a:endParaRPr>
            </a:p>
          </p:txBody>
        </p:sp>
        <p:sp>
          <p:nvSpPr>
            <p:cNvPr id="7184" name="Text Box 31"/>
            <p:cNvSpPr txBox="1">
              <a:spLocks noChangeArrowheads="1"/>
            </p:cNvSpPr>
            <p:nvPr/>
          </p:nvSpPr>
          <p:spPr bwMode="auto">
            <a:xfrm>
              <a:off x="2699" y="2115"/>
              <a:ext cx="544" cy="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1100" b="1">
                  <a:latin typeface="Comic Sans MS" panose="030F0702030302020204" pitchFamily="66" charset="0"/>
                </a:rPr>
                <a:t>Control</a:t>
              </a:r>
              <a:endParaRPr lang="en-US" altLang="en-US" sz="1100" b="1">
                <a:latin typeface="Comic Sans MS" panose="030F0702030302020204" pitchFamily="66" charset="0"/>
              </a:endParaRPr>
            </a:p>
          </p:txBody>
        </p:sp>
        <p:sp>
          <p:nvSpPr>
            <p:cNvPr id="7185" name="Text Box 32"/>
            <p:cNvSpPr txBox="1">
              <a:spLocks noChangeArrowheads="1"/>
            </p:cNvSpPr>
            <p:nvPr/>
          </p:nvSpPr>
          <p:spPr bwMode="auto">
            <a:xfrm>
              <a:off x="3326" y="1592"/>
              <a:ext cx="589" cy="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1100" b="1">
                  <a:latin typeface="Comic Sans MS" panose="030F0702030302020204" pitchFamily="66" charset="0"/>
                </a:rPr>
                <a:t>Control with agar block without auxin</a:t>
              </a:r>
              <a:endParaRPr lang="en-US" altLang="en-US" sz="1100" b="1">
                <a:latin typeface="Comic Sans MS" panose="030F0702030302020204" pitchFamily="66" charset="0"/>
              </a:endParaRPr>
            </a:p>
          </p:txBody>
        </p:sp>
        <p:sp>
          <p:nvSpPr>
            <p:cNvPr id="7186" name="Rectangle 33"/>
            <p:cNvSpPr>
              <a:spLocks noChangeArrowheads="1"/>
            </p:cNvSpPr>
            <p:nvPr/>
          </p:nvSpPr>
          <p:spPr bwMode="auto">
            <a:xfrm>
              <a:off x="3878" y="1979"/>
              <a:ext cx="79" cy="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7187" name="Text Box 34"/>
            <p:cNvSpPr txBox="1">
              <a:spLocks noChangeArrowheads="1"/>
            </p:cNvSpPr>
            <p:nvPr/>
          </p:nvSpPr>
          <p:spPr bwMode="auto">
            <a:xfrm>
              <a:off x="4477" y="1777"/>
              <a:ext cx="828" cy="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 sz="1100" b="1">
                  <a:latin typeface="Comic Sans MS" panose="030F0702030302020204" pitchFamily="66" charset="0"/>
                </a:rPr>
                <a:t>Auxin in agar block placed on one side induces curvature </a:t>
              </a:r>
              <a:endParaRPr lang="en-US" altLang="en-US" sz="1100" b="1">
                <a:latin typeface="Comic Sans MS" panose="030F0702030302020204" pitchFamily="66" charset="0"/>
              </a:endParaRPr>
            </a:p>
          </p:txBody>
        </p:sp>
        <p:sp>
          <p:nvSpPr>
            <p:cNvPr id="7188" name="Rectangle 35"/>
            <p:cNvSpPr>
              <a:spLocks noChangeArrowheads="1"/>
            </p:cNvSpPr>
            <p:nvPr/>
          </p:nvSpPr>
          <p:spPr bwMode="auto">
            <a:xfrm>
              <a:off x="5284" y="1979"/>
              <a:ext cx="79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7177" name="Picture 8" descr="logo-male U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9462" name="Picture 8" descr="logo-male U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8413"/>
            <a:ext cx="34829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7"/>
          <p:cNvSpPr txBox="1">
            <a:spLocks noChangeArrowheads="1"/>
          </p:cNvSpPr>
          <p:nvPr/>
        </p:nvSpPr>
        <p:spPr bwMode="auto">
          <a:xfrm>
            <a:off x="4787900" y="6092825"/>
            <a:ext cx="3708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300">
                <a:latin typeface="Verdana" panose="020B0604030504040204" pitchFamily="34" charset="0"/>
              </a:rPr>
              <a:t>Kuhlemeier et al.,  Trends Plant Sci 12, 143 -150, 2007.</a:t>
            </a:r>
          </a:p>
        </p:txBody>
      </p:sp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642938" y="1217613"/>
            <a:ext cx="38877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Phyllotaxis is influenced by the directional flow of auxin maintained by auxin transporters</a:t>
            </a:r>
          </a:p>
        </p:txBody>
      </p:sp>
      <p:sp>
        <p:nvSpPr>
          <p:cNvPr id="19467" name="Oval 19"/>
          <p:cNvSpPr>
            <a:spLocks noChangeArrowheads="1"/>
          </p:cNvSpPr>
          <p:nvPr/>
        </p:nvSpPr>
        <p:spPr bwMode="auto">
          <a:xfrm>
            <a:off x="428625" y="1284288"/>
            <a:ext cx="144463" cy="14446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8" name="Rectangle 20"/>
          <p:cNvSpPr>
            <a:spLocks noChangeArrowheads="1"/>
          </p:cNvSpPr>
          <p:nvPr/>
        </p:nvSpPr>
        <p:spPr bwMode="auto">
          <a:xfrm>
            <a:off x="364333" y="5649769"/>
            <a:ext cx="423862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1300" dirty="0">
                <a:latin typeface="Verdana" panose="020B0604030504040204" pitchFamily="34" charset="0"/>
              </a:rPr>
              <a:t>Smith, R.S. et al. PNAS 103, 1301–1306, 2006</a:t>
            </a:r>
          </a:p>
        </p:txBody>
      </p:sp>
      <p:pic>
        <p:nvPicPr>
          <p:cNvPr id="17" name="10457Movie4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428875"/>
            <a:ext cx="40957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Rectangle 4"/>
          <p:cNvSpPr>
            <a:spLocks noChangeArrowheads="1"/>
          </p:cNvSpPr>
          <p:nvPr/>
        </p:nvSpPr>
        <p:spPr bwMode="auto">
          <a:xfrm>
            <a:off x="339725" y="333375"/>
            <a:ext cx="3125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as morphogen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39725" y="333375"/>
            <a:ext cx="650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Auxins - low molecular weight organic acids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8199" name="Picture 8" descr="logo-male 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746125" y="1052513"/>
            <a:ext cx="7929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latin typeface="Comic Sans MS" panose="030F0702030302020204" pitchFamily="66" charset="0"/>
              </a:rPr>
              <a:t>Native auxins are weak organic acids, biosynthesis in young, dividing cells, i.e. in meristems, embryos and developing fruits.</a:t>
            </a:r>
          </a:p>
        </p:txBody>
      </p:sp>
      <p:sp>
        <p:nvSpPr>
          <p:cNvPr id="8202" name="Oval 12"/>
          <p:cNvSpPr>
            <a:spLocks noChangeArrowheads="1"/>
          </p:cNvSpPr>
          <p:nvPr/>
        </p:nvSpPr>
        <p:spPr bwMode="auto">
          <a:xfrm>
            <a:off x="539750" y="1163638"/>
            <a:ext cx="144463" cy="14446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0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44675"/>
            <a:ext cx="28082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1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r="30655" b="61209"/>
          <a:stretch>
            <a:fillRect/>
          </a:stretch>
        </p:blipFill>
        <p:spPr bwMode="auto">
          <a:xfrm>
            <a:off x="3094038" y="4175125"/>
            <a:ext cx="288131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22"/>
          <p:cNvSpPr txBox="1">
            <a:spLocks noChangeArrowheads="1"/>
          </p:cNvSpPr>
          <p:nvPr/>
        </p:nvSpPr>
        <p:spPr bwMode="auto">
          <a:xfrm>
            <a:off x="2916238" y="3141663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/>
              <a:t>Indole-3-acetic acid (IAA)</a:t>
            </a:r>
          </a:p>
        </p:txBody>
      </p:sp>
      <p:sp>
        <p:nvSpPr>
          <p:cNvPr id="8206" name="Text Box 23"/>
          <p:cNvSpPr txBox="1">
            <a:spLocks noChangeArrowheads="1"/>
          </p:cNvSpPr>
          <p:nvPr/>
        </p:nvSpPr>
        <p:spPr bwMode="auto">
          <a:xfrm>
            <a:off x="3022600" y="5543550"/>
            <a:ext cx="2881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/>
              <a:t>Indole-3-butyric acid (IBA)</a:t>
            </a:r>
          </a:p>
        </p:txBody>
      </p:sp>
      <p:pic>
        <p:nvPicPr>
          <p:cNvPr id="8207" name="Picture 2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5" b="61198"/>
          <a:stretch>
            <a:fillRect/>
          </a:stretch>
        </p:blipFill>
        <p:spPr bwMode="auto">
          <a:xfrm>
            <a:off x="6372225" y="4103688"/>
            <a:ext cx="23764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5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53564" r="76175" b="9418"/>
          <a:stretch>
            <a:fillRect/>
          </a:stretch>
        </p:blipFill>
        <p:spPr bwMode="auto">
          <a:xfrm>
            <a:off x="854075" y="3860800"/>
            <a:ext cx="16287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 Box 26"/>
          <p:cNvSpPr txBox="1">
            <a:spLocks noChangeArrowheads="1"/>
          </p:cNvSpPr>
          <p:nvPr/>
        </p:nvSpPr>
        <p:spPr bwMode="auto">
          <a:xfrm>
            <a:off x="6191250" y="5543550"/>
            <a:ext cx="2881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/>
              <a:t>4-Chloroindole-3-acetic acid</a:t>
            </a:r>
          </a:p>
        </p:txBody>
      </p:sp>
      <p:sp>
        <p:nvSpPr>
          <p:cNvPr id="8210" name="Text Box 27"/>
          <p:cNvSpPr txBox="1">
            <a:spLocks noChangeArrowheads="1"/>
          </p:cNvSpPr>
          <p:nvPr/>
        </p:nvSpPr>
        <p:spPr bwMode="auto">
          <a:xfrm>
            <a:off x="323850" y="5537200"/>
            <a:ext cx="2411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/>
              <a:t>Phenylacetic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80269"/>
            <a:ext cx="3284857" cy="469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ovéPole 4"/>
          <p:cNvSpPr txBox="1">
            <a:spLocks noChangeArrowheads="1"/>
          </p:cNvSpPr>
          <p:nvPr/>
        </p:nvSpPr>
        <p:spPr bwMode="auto">
          <a:xfrm>
            <a:off x="60334" y="5875996"/>
            <a:ext cx="34830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 err="1">
                <a:latin typeface="Calibri" pitchFamily="34" charset="0"/>
                <a:cs typeface="Calibri" pitchFamily="34" charset="0"/>
              </a:rPr>
              <a:t>Vanneste</a:t>
            </a:r>
            <a:r>
              <a:rPr lang="cs-CZ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12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cs-CZ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1200" dirty="0" err="1">
                <a:latin typeface="Calibri" pitchFamily="34" charset="0"/>
                <a:cs typeface="Calibri" pitchFamily="34" charset="0"/>
              </a:rPr>
              <a:t>Friml</a:t>
            </a:r>
            <a:r>
              <a:rPr lang="cs-CZ" sz="1200" dirty="0">
                <a:latin typeface="Calibri" pitchFamily="34" charset="0"/>
                <a:cs typeface="Calibri" pitchFamily="34" charset="0"/>
              </a:rPr>
              <a:t>, Cell 136, 1005-1016, 2009</a:t>
            </a:r>
          </a:p>
        </p:txBody>
      </p:sp>
      <p:sp>
        <p:nvSpPr>
          <p:cNvPr id="12" name="TextovéPole 4"/>
          <p:cNvSpPr txBox="1">
            <a:spLocks noChangeArrowheads="1"/>
          </p:cNvSpPr>
          <p:nvPr/>
        </p:nvSpPr>
        <p:spPr bwMode="auto">
          <a:xfrm>
            <a:off x="1187624" y="286463"/>
            <a:ext cx="6858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700" dirty="0">
                <a:latin typeface="+mj-lt"/>
                <a:cs typeface="Calibri" pitchFamily="34" charset="0"/>
              </a:rPr>
              <a:t>Auxin - </a:t>
            </a:r>
            <a:r>
              <a:rPr lang="cs-CZ" sz="2700" dirty="0" err="1">
                <a:latin typeface="+mj-lt"/>
                <a:cs typeface="Calibri" pitchFamily="34" charset="0"/>
              </a:rPr>
              <a:t>the</a:t>
            </a:r>
            <a:r>
              <a:rPr lang="cs-CZ" sz="2700" dirty="0">
                <a:latin typeface="+mj-lt"/>
                <a:cs typeface="Calibri" pitchFamily="34" charset="0"/>
              </a:rPr>
              <a:t> „</a:t>
            </a:r>
            <a:r>
              <a:rPr lang="cs-CZ" sz="2700" dirty="0" err="1">
                <a:latin typeface="+mj-lt"/>
                <a:cs typeface="Calibri" pitchFamily="34" charset="0"/>
              </a:rPr>
              <a:t>morphogen</a:t>
            </a:r>
            <a:r>
              <a:rPr lang="cs-CZ" sz="2700" dirty="0">
                <a:latin typeface="+mj-lt"/>
                <a:cs typeface="Calibri" pitchFamily="34" charset="0"/>
              </a:rPr>
              <a:t>“ </a:t>
            </a:r>
            <a:r>
              <a:rPr lang="cs-CZ" sz="2700" dirty="0" err="1">
                <a:latin typeface="+mj-lt"/>
                <a:cs typeface="Calibri" pitchFamily="34" charset="0"/>
              </a:rPr>
              <a:t>of</a:t>
            </a:r>
            <a:r>
              <a:rPr lang="cs-CZ" sz="2700" dirty="0">
                <a:latin typeface="+mj-lt"/>
                <a:cs typeface="Calibri" pitchFamily="34" charset="0"/>
              </a:rPr>
              <a:t> </a:t>
            </a:r>
            <a:r>
              <a:rPr lang="cs-CZ" sz="2700" dirty="0" err="1">
                <a:latin typeface="+mj-lt"/>
                <a:cs typeface="Calibri" pitchFamily="34" charset="0"/>
              </a:rPr>
              <a:t>seed</a:t>
            </a:r>
            <a:r>
              <a:rPr lang="cs-CZ" sz="2700" dirty="0">
                <a:latin typeface="+mj-lt"/>
                <a:cs typeface="Calibri" pitchFamily="34" charset="0"/>
              </a:rPr>
              <a:t> </a:t>
            </a:r>
            <a:r>
              <a:rPr lang="cs-CZ" sz="2700" dirty="0" err="1">
                <a:latin typeface="+mj-lt"/>
                <a:cs typeface="Calibri" pitchFamily="34" charset="0"/>
              </a:rPr>
              <a:t>plants</a:t>
            </a:r>
            <a:endParaRPr lang="cs-CZ" sz="2700" dirty="0">
              <a:latin typeface="+mj-lt"/>
              <a:cs typeface="Calibri" pitchFamily="34" charset="0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356992"/>
            <a:ext cx="2653957" cy="117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349284" y="2471751"/>
            <a:ext cx="28241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>
                <a:latin typeface="Calibri" pitchFamily="34" charset="0"/>
                <a:cs typeface="Calibri" pitchFamily="34" charset="0"/>
              </a:rPr>
              <a:t>Auxin</a:t>
            </a:r>
            <a:br>
              <a:rPr lang="cs-CZ" dirty="0">
                <a:latin typeface="Calibri" pitchFamily="34" charset="0"/>
                <a:cs typeface="Calibri" pitchFamily="34" charset="0"/>
              </a:rPr>
            </a:br>
            <a:r>
              <a:rPr lang="cs-CZ" dirty="0">
                <a:latin typeface="Calibri" pitchFamily="34" charset="0"/>
                <a:cs typeface="Calibri" pitchFamily="34" charset="0"/>
              </a:rPr>
              <a:t>(indole-3-acetic acid, IAA)</a:t>
            </a:r>
            <a:br>
              <a:rPr lang="cs-CZ" dirty="0">
                <a:latin typeface="Calibri" pitchFamily="34" charset="0"/>
                <a:cs typeface="Calibri" pitchFamily="34" charset="0"/>
              </a:rPr>
            </a:br>
            <a:r>
              <a:rPr lang="cs-CZ" dirty="0" err="1">
                <a:latin typeface="Calibri" pitchFamily="34" charset="0"/>
                <a:cs typeface="Calibri" pitchFamily="34" charset="0"/>
              </a:rPr>
              <a:t>weak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organic</a:t>
            </a:r>
            <a:r>
              <a:rPr lang="cs-CZ" dirty="0">
                <a:latin typeface="Calibri" pitchFamily="34" charset="0"/>
                <a:cs typeface="Calibri" pitchFamily="34" charset="0"/>
              </a:rPr>
              <a:t> acid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475" y="1277907"/>
            <a:ext cx="2972876" cy="4350330"/>
          </a:xfrm>
          <a:prstGeom prst="rect">
            <a:avLst/>
          </a:prstGeom>
        </p:spPr>
      </p:pic>
      <p:sp>
        <p:nvSpPr>
          <p:cNvPr id="26" name="TextovéPole 4"/>
          <p:cNvSpPr txBox="1">
            <a:spLocks noChangeArrowheads="1"/>
          </p:cNvSpPr>
          <p:nvPr/>
        </p:nvSpPr>
        <p:spPr bwMode="auto">
          <a:xfrm>
            <a:off x="4151730" y="5874508"/>
            <a:ext cx="16283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itchFamily="34" charset="0"/>
                <a:cs typeface="Calibri" pitchFamily="34" charset="0"/>
              </a:rPr>
              <a:t>Lacek et al., </a:t>
            </a:r>
            <a:r>
              <a:rPr lang="en-GB" sz="1200" dirty="0" err="1">
                <a:latin typeface="Calibri" pitchFamily="34" charset="0"/>
                <a:cs typeface="Calibri" pitchFamily="34" charset="0"/>
              </a:rPr>
              <a:t>eLS</a:t>
            </a:r>
            <a:r>
              <a:rPr lang="en-GB" sz="1200" dirty="0">
                <a:latin typeface="Calibri" pitchFamily="34" charset="0"/>
                <a:cs typeface="Calibri" pitchFamily="34" charset="0"/>
              </a:rPr>
              <a:t>, 2017</a:t>
            </a:r>
            <a:endParaRPr lang="cs-CZ" sz="12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92004" y="829067"/>
            <a:ext cx="6804577" cy="0"/>
          </a:xfrm>
          <a:prstGeom prst="line">
            <a:avLst/>
          </a:prstGeom>
          <a:ln w="57150" cap="rnd" cmpd="sng">
            <a:solidFill>
              <a:srgbClr val="92D050"/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7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 rot="10800000">
            <a:off x="1979712" y="698238"/>
            <a:ext cx="5292329" cy="107156"/>
          </a:xfrm>
          <a:prstGeom prst="rect">
            <a:avLst/>
          </a:prstGeom>
          <a:solidFill>
            <a:srgbClr val="CCFFCC"/>
          </a:solidFill>
          <a:ln w="9525" cap="sq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rot="10800000" wrap="none" anchor="ctr"/>
          <a:lstStyle/>
          <a:p>
            <a:pPr algn="ctr"/>
            <a:endParaRPr lang="cs-CZ"/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1696821" y="6482923"/>
            <a:ext cx="58581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 err="1">
                <a:latin typeface="Calibri" pitchFamily="34" charset="0"/>
                <a:cs typeface="Calibri" pitchFamily="34" charset="0"/>
              </a:rPr>
              <a:t>Weijers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and Friml, </a:t>
            </a:r>
            <a:r>
              <a:rPr lang="cs-CZ" sz="1600" dirty="0">
                <a:latin typeface="Calibri" pitchFamily="34" charset="0"/>
                <a:cs typeface="Calibri" pitchFamily="34" charset="0"/>
              </a:rPr>
              <a:t>Cell 136, 1172,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200</a:t>
            </a:r>
            <a:r>
              <a:rPr lang="cs-CZ" sz="1600" dirty="0">
                <a:latin typeface="Calibri" pitchFamily="34" charset="0"/>
                <a:cs typeface="Calibri" pitchFamily="34" charset="0"/>
              </a:rPr>
              <a:t>9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773" y="963568"/>
            <a:ext cx="849820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4"/>
          <p:cNvSpPr txBox="1">
            <a:spLocks noChangeArrowheads="1"/>
          </p:cNvSpPr>
          <p:nvPr/>
        </p:nvSpPr>
        <p:spPr bwMode="auto">
          <a:xfrm>
            <a:off x="1979712" y="116632"/>
            <a:ext cx="529232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00" dirty="0">
                <a:latin typeface="+mj-lt"/>
                <a:cs typeface="Calibri" pitchFamily="34" charset="0"/>
              </a:rPr>
              <a:t>Auxin action</a:t>
            </a:r>
            <a:endParaRPr lang="en-US" sz="3300" dirty="0">
              <a:latin typeface="+mj-lt"/>
              <a:cs typeface="Calibri" pitchFamily="34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9222" name="Picture 8" descr="logo-male 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674688" y="908050"/>
            <a:ext cx="81454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It plays the role in almost all stages of plant development</a:t>
            </a:r>
            <a:r>
              <a:rPr lang="cs-CZ" altLang="en-US">
                <a:latin typeface="Comic Sans MS" panose="030F0702030302020204" pitchFamily="66" charset="0"/>
              </a:rPr>
              <a:t> </a:t>
            </a:r>
            <a:r>
              <a:rPr lang="en-US" altLang="en-US">
                <a:latin typeface="Comic Sans MS" panose="030F0702030302020204" pitchFamily="66" charset="0"/>
              </a:rPr>
              <a:t>from </a:t>
            </a:r>
            <a:r>
              <a:rPr lang="cs-CZ" altLang="en-US">
                <a:latin typeface="Comic Sans MS" panose="030F0702030302020204" pitchFamily="66" charset="0"/>
              </a:rPr>
              <a:t>the </a:t>
            </a:r>
            <a:r>
              <a:rPr lang="en-US" altLang="en-US">
                <a:latin typeface="Comic Sans MS" panose="030F0702030302020204" pitchFamily="66" charset="0"/>
              </a:rPr>
              <a:t>embryogenesis, through the correct development of roots, stems, leafs and flowers, to the fruit development and abscission</a:t>
            </a:r>
          </a:p>
        </p:txBody>
      </p:sp>
      <p:sp>
        <p:nvSpPr>
          <p:cNvPr id="9225" name="Oval 11"/>
          <p:cNvSpPr>
            <a:spLocks noChangeArrowheads="1"/>
          </p:cNvSpPr>
          <p:nvPr/>
        </p:nvSpPr>
        <p:spPr bwMode="auto">
          <a:xfrm>
            <a:off x="468313" y="1019175"/>
            <a:ext cx="144462" cy="144463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6" name="Rectangle 18"/>
          <p:cNvSpPr>
            <a:spLocks noChangeArrowheads="1"/>
          </p:cNvSpPr>
          <p:nvPr/>
        </p:nvSpPr>
        <p:spPr bwMode="auto">
          <a:xfrm>
            <a:off x="539750" y="1817688"/>
            <a:ext cx="3036888" cy="3927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227" name="Text Box 30"/>
          <p:cNvSpPr txBox="1">
            <a:spLocks noChangeArrowheads="1"/>
          </p:cNvSpPr>
          <p:nvPr/>
        </p:nvSpPr>
        <p:spPr bwMode="auto">
          <a:xfrm>
            <a:off x="684213" y="4614863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b="1">
                <a:solidFill>
                  <a:schemeClr val="bg1"/>
                </a:solidFill>
                <a:latin typeface="Comic Sans MS" panose="030F0702030302020204" pitchFamily="66" charset="0"/>
              </a:rPr>
              <a:t>DR5rev::GFP</a:t>
            </a:r>
          </a:p>
        </p:txBody>
      </p:sp>
      <p:pic>
        <p:nvPicPr>
          <p:cNvPr id="9228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95463"/>
            <a:ext cx="54721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52"/>
          <p:cNvSpPr txBox="1">
            <a:spLocks noChangeArrowheads="1"/>
          </p:cNvSpPr>
          <p:nvPr/>
        </p:nvSpPr>
        <p:spPr bwMode="auto">
          <a:xfrm>
            <a:off x="3236913" y="6523038"/>
            <a:ext cx="374491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300">
                <a:latin typeface="Verdana" panose="020B0604030504040204" pitchFamily="34" charset="0"/>
              </a:rPr>
              <a:t>Friml et al.,  Nature 426, 147-153, 2003</a:t>
            </a:r>
          </a:p>
        </p:txBody>
      </p:sp>
      <p:sp>
        <p:nvSpPr>
          <p:cNvPr id="9230" name="Text Box 54"/>
          <p:cNvSpPr txBox="1">
            <a:spLocks noChangeArrowheads="1"/>
          </p:cNvSpPr>
          <p:nvPr/>
        </p:nvSpPr>
        <p:spPr bwMode="auto">
          <a:xfrm>
            <a:off x="755650" y="2033588"/>
            <a:ext cx="24479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b="1">
                <a:latin typeface="Comic Sans MS" panose="030F0702030302020204" pitchFamily="66" charset="0"/>
              </a:rPr>
              <a:t>Embryogenesis</a:t>
            </a:r>
          </a:p>
          <a:p>
            <a:pPr eaLnBrk="1" hangingPunct="1"/>
            <a:r>
              <a:rPr lang="cs-CZ" altLang="en-US">
                <a:latin typeface="Comic Sans MS" panose="030F0702030302020204" pitchFamily="66" charset="0"/>
              </a:rPr>
              <a:t>- auxin in the apical cell after the zygote cell division, later on the maximum is shifted into the hypophysis and uppermost suspensor cell</a:t>
            </a:r>
          </a:p>
        </p:txBody>
      </p:sp>
      <p:sp>
        <p:nvSpPr>
          <p:cNvPr id="9231" name="Rectangle 55"/>
          <p:cNvSpPr>
            <a:spLocks noChangeArrowheads="1"/>
          </p:cNvSpPr>
          <p:nvPr/>
        </p:nvSpPr>
        <p:spPr bwMode="auto">
          <a:xfrm>
            <a:off x="3332163" y="6127750"/>
            <a:ext cx="1181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>
                <a:solidFill>
                  <a:schemeClr val="bg1"/>
                </a:solidFill>
                <a:latin typeface="Comic Sans MS" panose="030F0702030302020204" pitchFamily="66" charset="0"/>
              </a:rPr>
              <a:t>DR5::GFP</a:t>
            </a:r>
          </a:p>
        </p:txBody>
      </p:sp>
      <p:sp>
        <p:nvSpPr>
          <p:cNvPr id="9232" name="Rectangle 4"/>
          <p:cNvSpPr>
            <a:spLocks noChangeArrowheads="1"/>
          </p:cNvSpPr>
          <p:nvPr/>
        </p:nvSpPr>
        <p:spPr bwMode="auto">
          <a:xfrm>
            <a:off x="339725" y="333375"/>
            <a:ext cx="431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physiological effects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39725" y="333375"/>
            <a:ext cx="431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physiological effects 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0247" name="Picture 8" descr="logo-male 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20"/>
          <p:cNvSpPr txBox="1">
            <a:spLocks noChangeArrowheads="1"/>
          </p:cNvSpPr>
          <p:nvPr/>
        </p:nvSpPr>
        <p:spPr bwMode="auto">
          <a:xfrm>
            <a:off x="601663" y="1117600"/>
            <a:ext cx="8469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latin typeface="Comic Sans MS" panose="030F0702030302020204" pitchFamily="66" charset="0"/>
              </a:rPr>
              <a:t>It is essential for the cell division in the in vitro-grown plant cell suspensions</a:t>
            </a:r>
          </a:p>
        </p:txBody>
      </p:sp>
      <p:sp>
        <p:nvSpPr>
          <p:cNvPr id="10250" name="Oval 21"/>
          <p:cNvSpPr>
            <a:spLocks noChangeArrowheads="1"/>
          </p:cNvSpPr>
          <p:nvPr/>
        </p:nvSpPr>
        <p:spPr bwMode="auto">
          <a:xfrm>
            <a:off x="395288" y="1228725"/>
            <a:ext cx="144462" cy="144463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251" name="Group 48"/>
          <p:cNvGrpSpPr>
            <a:grpSpLocks/>
          </p:cNvGrpSpPr>
          <p:nvPr/>
        </p:nvGrpSpPr>
        <p:grpSpPr bwMode="auto">
          <a:xfrm>
            <a:off x="250825" y="1773238"/>
            <a:ext cx="8793163" cy="3894137"/>
            <a:chOff x="158" y="1117"/>
            <a:chExt cx="5539" cy="2453"/>
          </a:xfrm>
        </p:grpSpPr>
        <p:sp>
          <p:nvSpPr>
            <p:cNvPr id="10252" name="Text Box 26"/>
            <p:cNvSpPr txBox="1">
              <a:spLocks noChangeArrowheads="1"/>
            </p:cNvSpPr>
            <p:nvPr/>
          </p:nvSpPr>
          <p:spPr bwMode="auto">
            <a:xfrm>
              <a:off x="476" y="2154"/>
              <a:ext cx="10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en-US" b="1">
                  <a:solidFill>
                    <a:schemeClr val="bg1"/>
                  </a:solidFill>
                  <a:latin typeface="Comic Sans MS" panose="030F0702030302020204" pitchFamily="66" charset="0"/>
                </a:rPr>
                <a:t>DR5rev::GFP</a:t>
              </a:r>
            </a:p>
          </p:txBody>
        </p:sp>
        <p:pic>
          <p:nvPicPr>
            <p:cNvPr id="10253" name="Picture 43" descr="sdds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117"/>
              <a:ext cx="2736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44" descr="s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117"/>
              <a:ext cx="2772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5" name="Text Box 45"/>
            <p:cNvSpPr txBox="1">
              <a:spLocks noChangeArrowheads="1"/>
            </p:cNvSpPr>
            <p:nvPr/>
          </p:nvSpPr>
          <p:spPr bwMode="auto">
            <a:xfrm>
              <a:off x="208" y="2931"/>
              <a:ext cx="10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en-US" b="1">
                  <a:solidFill>
                    <a:schemeClr val="bg1"/>
                  </a:solidFill>
                  <a:latin typeface="Comic Sans MS" panose="030F0702030302020204" pitchFamily="66" charset="0"/>
                </a:rPr>
                <a:t>+ Auxin</a:t>
              </a:r>
            </a:p>
          </p:txBody>
        </p:sp>
        <p:sp>
          <p:nvSpPr>
            <p:cNvPr id="10256" name="Text Box 46"/>
            <p:cNvSpPr txBox="1">
              <a:spLocks noChangeArrowheads="1"/>
            </p:cNvSpPr>
            <p:nvPr/>
          </p:nvSpPr>
          <p:spPr bwMode="auto">
            <a:xfrm>
              <a:off x="2975" y="2931"/>
              <a:ext cx="7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en-US" b="1">
                  <a:solidFill>
                    <a:schemeClr val="bg1"/>
                  </a:solidFill>
                  <a:latin typeface="Comic Sans MS" panose="030F0702030302020204" pitchFamily="66" charset="0"/>
                </a:rPr>
                <a:t>- Auxin</a:t>
              </a:r>
            </a:p>
          </p:txBody>
        </p:sp>
        <p:sp>
          <p:nvSpPr>
            <p:cNvPr id="10257" name="Text Box 47"/>
            <p:cNvSpPr txBox="1">
              <a:spLocks noChangeArrowheads="1"/>
            </p:cNvSpPr>
            <p:nvPr/>
          </p:nvSpPr>
          <p:spPr bwMode="auto">
            <a:xfrm>
              <a:off x="1660" y="3339"/>
              <a:ext cx="25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altLang="en-US">
                  <a:latin typeface="Comic Sans MS" panose="030F0702030302020204" pitchFamily="66" charset="0"/>
                </a:rPr>
                <a:t>Suspension culture of tobacco BY-2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468313" y="836613"/>
            <a:ext cx="7993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b="1">
                <a:latin typeface="Comic Sans MS" panose="030F0702030302020204" pitchFamily="66" charset="0"/>
              </a:rPr>
              <a:t>Stimulation of elongation growth</a:t>
            </a:r>
            <a:r>
              <a:rPr lang="cs-CZ" altLang="en-US">
                <a:latin typeface="Comic Sans MS" panose="030F0702030302020204" pitchFamily="66" charset="0"/>
              </a:rPr>
              <a:t> – oat coleoptile segments</a:t>
            </a:r>
          </a:p>
        </p:txBody>
      </p:sp>
      <p:sp>
        <p:nvSpPr>
          <p:cNvPr id="11267" name="Oval 11"/>
          <p:cNvSpPr>
            <a:spLocks noChangeArrowheads="1"/>
          </p:cNvSpPr>
          <p:nvPr/>
        </p:nvSpPr>
        <p:spPr bwMode="auto">
          <a:xfrm>
            <a:off x="293688" y="941388"/>
            <a:ext cx="144462" cy="14446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7938" r="1419" b="19821"/>
          <a:stretch>
            <a:fillRect/>
          </a:stretch>
        </p:blipFill>
        <p:spPr bwMode="auto">
          <a:xfrm>
            <a:off x="611188" y="2060575"/>
            <a:ext cx="7847012" cy="381635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13"/>
          <p:cNvSpPr txBox="1">
            <a:spLocks noChangeArrowheads="1"/>
          </p:cNvSpPr>
          <p:nvPr/>
        </p:nvSpPr>
        <p:spPr bwMode="auto">
          <a:xfrm>
            <a:off x="2030413" y="1557338"/>
            <a:ext cx="835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latin typeface="Comic Sans MS" panose="030F0702030302020204" pitchFamily="66" charset="0"/>
              </a:rPr>
              <a:t>H</a:t>
            </a:r>
            <a:r>
              <a:rPr lang="cs-CZ" altLang="en-US" baseline="-25000">
                <a:latin typeface="Comic Sans MS" panose="030F0702030302020204" pitchFamily="66" charset="0"/>
              </a:rPr>
              <a:t>2</a:t>
            </a:r>
            <a:r>
              <a:rPr lang="cs-CZ" altLang="en-US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1270" name="Text Box 14"/>
          <p:cNvSpPr txBox="1">
            <a:spLocks noChangeArrowheads="1"/>
          </p:cNvSpPr>
          <p:nvPr/>
        </p:nvSpPr>
        <p:spPr bwMode="auto">
          <a:xfrm>
            <a:off x="6121400" y="1557338"/>
            <a:ext cx="836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latin typeface="Comic Sans MS" panose="030F0702030302020204" pitchFamily="66" charset="0"/>
              </a:rPr>
              <a:t>IAA</a:t>
            </a:r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1272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3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1274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1275" name="Picture 8" descr="logo-male U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Rectangle 4"/>
          <p:cNvSpPr>
            <a:spLocks noChangeArrowheads="1"/>
          </p:cNvSpPr>
          <p:nvPr/>
        </p:nvSpPr>
        <p:spPr bwMode="auto">
          <a:xfrm>
            <a:off x="339725" y="333375"/>
            <a:ext cx="431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physiological effects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7"/>
          <p:cNvSpPr>
            <a:spLocks noChangeArrowheads="1"/>
          </p:cNvSpPr>
          <p:nvPr/>
        </p:nvSpPr>
        <p:spPr bwMode="auto">
          <a:xfrm>
            <a:off x="307975" y="1100138"/>
            <a:ext cx="144463" cy="14446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4643438" y="6237288"/>
            <a:ext cx="45005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300">
                <a:latin typeface="Verdana" panose="020B0604030504040204" pitchFamily="34" charset="0"/>
              </a:rPr>
              <a:t>Friml 2003, Current Opinion in Plant Biology 6, 1-6</a:t>
            </a:r>
          </a:p>
        </p:txBody>
      </p:sp>
      <p:pic>
        <p:nvPicPr>
          <p:cNvPr id="1229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/>
          <a:stretch>
            <a:fillRect/>
          </a:stretch>
        </p:blipFill>
        <p:spPr bwMode="auto">
          <a:xfrm>
            <a:off x="250825" y="2433638"/>
            <a:ext cx="360045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35290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0857" r="50810" b="2618"/>
          <a:stretch>
            <a:fillRect/>
          </a:stretch>
        </p:blipFill>
        <p:spPr bwMode="auto">
          <a:xfrm>
            <a:off x="542925" y="4302125"/>
            <a:ext cx="2805113" cy="1863725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185738" y="6237288"/>
            <a:ext cx="47466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300">
                <a:latin typeface="Verdana" panose="020B0604030504040204" pitchFamily="34" charset="0"/>
              </a:rPr>
              <a:t>Paciorek et al. 2005, Nature 435 (7046), 1</a:t>
            </a:r>
            <a:r>
              <a:rPr lang="en-GB" altLang="en-US" sz="1300">
                <a:latin typeface="Verdana" panose="020B0604030504040204" pitchFamily="34" charset="0"/>
              </a:rPr>
              <a:t>25</a:t>
            </a:r>
            <a:r>
              <a:rPr lang="cs-CZ" altLang="en-US" sz="1300">
                <a:latin typeface="Verdana" panose="020B0604030504040204" pitchFamily="34" charset="0"/>
              </a:rPr>
              <a:t>1</a:t>
            </a:r>
            <a:r>
              <a:rPr lang="en-GB" altLang="en-US" sz="1300">
                <a:latin typeface="Verdana" panose="020B0604030504040204" pitchFamily="34" charset="0"/>
              </a:rPr>
              <a:t>-</a:t>
            </a:r>
            <a:r>
              <a:rPr lang="cs-CZ" altLang="en-US" sz="1300">
                <a:latin typeface="Verdana" panose="020B0604030504040204" pitchFamily="34" charset="0"/>
              </a:rPr>
              <a:t>1</a:t>
            </a:r>
            <a:r>
              <a:rPr lang="en-GB" altLang="en-US" sz="1300">
                <a:latin typeface="Verdana" panose="020B0604030504040204" pitchFamily="34" charset="0"/>
              </a:rPr>
              <a:t>2</a:t>
            </a:r>
            <a:r>
              <a:rPr lang="cs-CZ" altLang="en-US" sz="1300"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12296" name="Text Box 2"/>
          <p:cNvSpPr txBox="1">
            <a:spLocks noChangeArrowheads="1"/>
          </p:cNvSpPr>
          <p:nvPr/>
        </p:nvSpPr>
        <p:spPr bwMode="auto">
          <a:xfrm>
            <a:off x="576263" y="915988"/>
            <a:ext cx="86756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mic Sans MS" panose="030F0702030302020204" pitchFamily="66" charset="0"/>
              </a:rPr>
              <a:t>Regulation of tropisms</a:t>
            </a:r>
            <a:r>
              <a:rPr lang="en-US" altLang="en-US">
                <a:latin typeface="Comic Sans MS" panose="030F0702030302020204" pitchFamily="66" charset="0"/>
              </a:rPr>
              <a:t> – </a:t>
            </a:r>
            <a:r>
              <a:rPr lang="en-US" altLang="en-US" b="1">
                <a:latin typeface="Comic Sans MS" panose="030F0702030302020204" pitchFamily="66" charset="0"/>
              </a:rPr>
              <a:t>root</a:t>
            </a:r>
            <a:r>
              <a:rPr lang="en-US" altLang="en-US">
                <a:latin typeface="Comic Sans MS" panose="030F0702030302020204" pitchFamily="66" charset="0"/>
              </a:rPr>
              <a:t> </a:t>
            </a:r>
            <a:r>
              <a:rPr lang="en-US" altLang="en-US" b="1">
                <a:latin typeface="Comic Sans MS" panose="030F0702030302020204" pitchFamily="66" charset="0"/>
              </a:rPr>
              <a:t>positive gravitropism</a:t>
            </a:r>
            <a:r>
              <a:rPr lang="en-US" altLang="en-US">
                <a:latin typeface="Comic Sans MS" panose="030F0702030302020204" pitchFamily="66" charset="0"/>
              </a:rPr>
              <a:t> and shoot </a:t>
            </a:r>
            <a:r>
              <a:rPr lang="en-US" altLang="en-US" b="1">
                <a:latin typeface="Comic Sans MS" panose="030F0702030302020204" pitchFamily="66" charset="0"/>
              </a:rPr>
              <a:t>negative gravitropism</a:t>
            </a: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2297" name="Text Box 15"/>
          <p:cNvSpPr txBox="1">
            <a:spLocks noChangeArrowheads="1"/>
          </p:cNvSpPr>
          <p:nvPr/>
        </p:nvSpPr>
        <p:spPr bwMode="auto">
          <a:xfrm>
            <a:off x="6443663" y="2708275"/>
            <a:ext cx="208756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Comic Sans MS" panose="030F0702030302020204" pitchFamily="66" charset="0"/>
              </a:rPr>
              <a:t>Shoot gravitropism – upward bending: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>
                <a:latin typeface="Comic Sans MS" panose="030F0702030302020204" pitchFamily="66" charset="0"/>
              </a:rPr>
              <a:t>- increasing amount of auxin at the lower side, where this concentration activat</a:t>
            </a:r>
            <a:r>
              <a:rPr lang="cs-CZ" altLang="en-US" sz="1600">
                <a:latin typeface="Comic Sans MS" panose="030F0702030302020204" pitchFamily="66" charset="0"/>
              </a:rPr>
              <a:t>es</a:t>
            </a:r>
            <a:r>
              <a:rPr lang="en-US" altLang="en-US" sz="1600">
                <a:latin typeface="Comic Sans MS" panose="030F0702030302020204" pitchFamily="66" charset="0"/>
              </a:rPr>
              <a:t> cell elongation</a:t>
            </a:r>
          </a:p>
        </p:txBody>
      </p:sp>
      <p:sp>
        <p:nvSpPr>
          <p:cNvPr id="12298" name="Text Box 16"/>
          <p:cNvSpPr txBox="1">
            <a:spLocks noChangeArrowheads="1"/>
          </p:cNvSpPr>
          <p:nvPr/>
        </p:nvSpPr>
        <p:spPr bwMode="auto">
          <a:xfrm>
            <a:off x="179388" y="1565275"/>
            <a:ext cx="51133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Comic Sans MS" panose="030F0702030302020204" pitchFamily="66" charset="0"/>
              </a:rPr>
              <a:t>Root gravitropism – downward bending:</a:t>
            </a:r>
          </a:p>
          <a:p>
            <a:pPr eaLnBrk="1" hangingPunct="1"/>
            <a:r>
              <a:rPr lang="en-US" altLang="en-US" sz="1600">
                <a:latin typeface="Comic Sans MS" panose="030F0702030302020204" pitchFamily="66" charset="0"/>
              </a:rPr>
              <a:t>- increasing amount of auxin at the lower side, where this concentration inhibit</a:t>
            </a:r>
            <a:r>
              <a:rPr lang="cs-CZ" altLang="en-US" sz="1600">
                <a:latin typeface="Comic Sans MS" panose="030F0702030302020204" pitchFamily="66" charset="0"/>
              </a:rPr>
              <a:t>s</a:t>
            </a:r>
            <a:r>
              <a:rPr lang="en-US" altLang="en-US" sz="1600">
                <a:latin typeface="Comic Sans MS" panose="030F0702030302020204" pitchFamily="66" charset="0"/>
              </a:rPr>
              <a:t> cell elongation</a:t>
            </a:r>
          </a:p>
        </p:txBody>
      </p:sp>
      <p:sp>
        <p:nvSpPr>
          <p:cNvPr id="12299" name="Text Box 21"/>
          <p:cNvSpPr txBox="1">
            <a:spLocks noChangeArrowheads="1"/>
          </p:cNvSpPr>
          <p:nvPr/>
        </p:nvSpPr>
        <p:spPr bwMode="auto">
          <a:xfrm>
            <a:off x="539750" y="428625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b="1">
                <a:solidFill>
                  <a:schemeClr val="bg1"/>
                </a:solidFill>
                <a:latin typeface="Comic Sans MS" panose="030F0702030302020204" pitchFamily="66" charset="0"/>
              </a:rPr>
              <a:t>DR5rev::GFP</a:t>
            </a:r>
          </a:p>
        </p:txBody>
      </p: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34925" y="188913"/>
            <a:ext cx="7921625" cy="720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FFD9">
                  <a:alpha val="8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2301" name="Line 3"/>
          <p:cNvSpPr>
            <a:spLocks noChangeShapeType="1"/>
          </p:cNvSpPr>
          <p:nvPr/>
        </p:nvSpPr>
        <p:spPr bwMode="auto">
          <a:xfrm>
            <a:off x="179388" y="0"/>
            <a:ext cx="0" cy="6858000"/>
          </a:xfrm>
          <a:prstGeom prst="line">
            <a:avLst/>
          </a:prstGeom>
          <a:noFill/>
          <a:ln w="57150" cmpd="thickThin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302" name="Text Box 6"/>
          <p:cNvSpPr txBox="1">
            <a:spLocks noChangeArrowheads="1"/>
          </p:cNvSpPr>
          <p:nvPr/>
        </p:nvSpPr>
        <p:spPr bwMode="auto">
          <a:xfrm>
            <a:off x="7740650" y="476250"/>
            <a:ext cx="809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Ústav experimentální botaniky AVČR, v.v.i., Praha</a:t>
            </a:r>
          </a:p>
        </p:txBody>
      </p:sp>
      <p:sp>
        <p:nvSpPr>
          <p:cNvPr id="12303" name="Text Box 7"/>
          <p:cNvSpPr txBox="1">
            <a:spLocks noChangeArrowheads="1"/>
          </p:cNvSpPr>
          <p:nvPr/>
        </p:nvSpPr>
        <p:spPr bwMode="auto">
          <a:xfrm>
            <a:off x="8389938" y="476250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500" b="1">
                <a:latin typeface="Verdana" panose="020B0604030504040204" pitchFamily="34" charset="0"/>
              </a:rPr>
              <a:t>Katedra fyziologie rostlin PřF UK, Praha</a:t>
            </a:r>
          </a:p>
        </p:txBody>
      </p:sp>
      <p:pic>
        <p:nvPicPr>
          <p:cNvPr id="12304" name="Picture 8" descr="logo-male U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2238"/>
            <a:ext cx="3508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22238"/>
            <a:ext cx="2365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Rectangle 4"/>
          <p:cNvSpPr>
            <a:spLocks noChangeArrowheads="1"/>
          </p:cNvSpPr>
          <p:nvPr/>
        </p:nvSpPr>
        <p:spPr bwMode="auto">
          <a:xfrm>
            <a:off x="339725" y="333375"/>
            <a:ext cx="4310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b="1" i="1">
                <a:solidFill>
                  <a:schemeClr val="accent2"/>
                </a:solidFill>
                <a:latin typeface="Verdana" panose="020B0604030504040204" pitchFamily="34" charset="0"/>
              </a:rPr>
              <a:t>Auxin - physiological effects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1723</Words>
  <Application>Microsoft Office PowerPoint</Application>
  <PresentationFormat>On-screen Show (4:3)</PresentationFormat>
  <Paragraphs>179</Paragraphs>
  <Slides>20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Comic Sans MS</vt:lpstr>
      <vt:lpstr>Times New Roman</vt:lpstr>
      <vt:lpstr>Verdana</vt:lpstr>
      <vt:lpstr>StarSymbol</vt:lpstr>
      <vt:lpstr>Symbol</vt:lpstr>
      <vt:lpstr>Výchozí návrh</vt:lpstr>
      <vt:lpstr>Grafika CorelDRAW 9.0</vt:lpstr>
      <vt:lpstr>SigmaPlot 8.0 Graph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structures and auxin action</dc:title>
  <dc:creator>petrasek</dc:creator>
  <cp:lastModifiedBy>Petrášek Jan UEB</cp:lastModifiedBy>
  <cp:revision>172</cp:revision>
  <dcterms:created xsi:type="dcterms:W3CDTF">2008-01-27T15:40:42Z</dcterms:created>
  <dcterms:modified xsi:type="dcterms:W3CDTF">2023-12-21T12:28:56Z</dcterms:modified>
</cp:coreProperties>
</file>