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09" r:id="rId2"/>
    <p:sldId id="310" r:id="rId3"/>
    <p:sldId id="311" r:id="rId4"/>
    <p:sldId id="337" r:id="rId5"/>
    <p:sldId id="338" r:id="rId6"/>
    <p:sldId id="339" r:id="rId7"/>
    <p:sldId id="359" r:id="rId8"/>
    <p:sldId id="341" r:id="rId9"/>
    <p:sldId id="342" r:id="rId10"/>
    <p:sldId id="361" r:id="rId11"/>
    <p:sldId id="362" r:id="rId12"/>
    <p:sldId id="375" r:id="rId13"/>
    <p:sldId id="344" r:id="rId14"/>
    <p:sldId id="345" r:id="rId15"/>
    <p:sldId id="363" r:id="rId16"/>
    <p:sldId id="376" r:id="rId17"/>
    <p:sldId id="364" r:id="rId18"/>
    <p:sldId id="365" r:id="rId19"/>
    <p:sldId id="366" r:id="rId20"/>
    <p:sldId id="367" r:id="rId21"/>
    <p:sldId id="368" r:id="rId22"/>
    <p:sldId id="369" r:id="rId23"/>
    <p:sldId id="347" r:id="rId24"/>
    <p:sldId id="370" r:id="rId25"/>
    <p:sldId id="322" r:id="rId26"/>
    <p:sldId id="323" r:id="rId27"/>
    <p:sldId id="325" r:id="rId28"/>
    <p:sldId id="349" r:id="rId29"/>
    <p:sldId id="350" r:id="rId30"/>
    <p:sldId id="352" r:id="rId31"/>
    <p:sldId id="353" r:id="rId32"/>
    <p:sldId id="354" r:id="rId33"/>
    <p:sldId id="371" r:id="rId34"/>
    <p:sldId id="372" r:id="rId35"/>
    <p:sldId id="373" r:id="rId36"/>
    <p:sldId id="374" r:id="rId37"/>
  </p:sldIdLst>
  <p:sldSz cx="12192000" cy="6858000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0" autoAdjust="0"/>
    <p:restoredTop sz="94660"/>
  </p:normalViewPr>
  <p:slideViewPr>
    <p:cSldViewPr>
      <p:cViewPr varScale="1">
        <p:scale>
          <a:sx n="91" d="100"/>
          <a:sy n="91" d="100"/>
        </p:scale>
        <p:origin x="84" y="48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image" Target="../media/image6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93813F1-718A-4ED2-BD03-1EF237F30B9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A8B82-90EC-489B-B0CF-AF80C3735FA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43056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29D1E-753C-4234-B313-DD75834DA47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50573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66301-713F-4D14-B38C-A2D0A6206D1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13557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202F7-3AB3-4423-B7A0-3646D13285F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67473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0A001-9759-4852-A0FD-A7965734DD3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68441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8CD2D-C8C7-48A6-82A9-5AB6E08E453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35566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E21DF8-F353-4DA5-8892-54011EAEDF2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53354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44CE1-4352-4793-8278-EDA21D47B2A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84920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12618-77FA-4507-BC0B-534E09EB4DB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04156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E3692-0E62-4DE4-B349-0BB401A9DE1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14269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E5A65-9D62-4196-9C1E-0A74CBF6BC6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78776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21A3319-3EC7-431F-9E8A-19B9F7CD9D6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hyperlink" Target="https://www.analytica-world.com/en/products/54805/sigmaplot-14-data-analysis-software.html" TargetMode="External"/><Relationship Id="rId12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hyperlink" Target="http://www.sigmaplot.com/products/sigmaplot/sigmaplot-details.php" TargetMode="External"/><Relationship Id="rId5" Type="http://schemas.openxmlformats.org/officeDocument/2006/relationships/image" Target="../media/image4.png"/><Relationship Id="rId10" Type="http://schemas.openxmlformats.org/officeDocument/2006/relationships/image" Target="../media/image27.png"/><Relationship Id="rId4" Type="http://schemas.openxmlformats.org/officeDocument/2006/relationships/image" Target="../media/image3.jpe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hyperlink" Target="https://huygens.science.uva.nl/" TargetMode="External"/><Relationship Id="rId12" Type="http://schemas.openxmlformats.org/officeDocument/2006/relationships/hyperlink" Target="https://huygens.science.uva.nl/SuperPlotsOfData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hyperlink" Target="https://huygens.science.uva.nl/PlotsOfData/" TargetMode="External"/><Relationship Id="rId5" Type="http://schemas.openxmlformats.org/officeDocument/2006/relationships/image" Target="../media/image4.png"/><Relationship Id="rId10" Type="http://schemas.openxmlformats.org/officeDocument/2006/relationships/image" Target="../media/image31.png"/><Relationship Id="rId4" Type="http://schemas.openxmlformats.org/officeDocument/2006/relationships/image" Target="../media/image3.jpe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openxmlformats.org/officeDocument/2006/relationships/image" Target="../media/image1.png"/><Relationship Id="rId12" Type="http://schemas.openxmlformats.org/officeDocument/2006/relationships/hyperlink" Target="https://www.snapgene.com/" TargetMode="External"/><Relationship Id="rId2" Type="http://schemas.openxmlformats.org/officeDocument/2006/relationships/hyperlink" Target="http://www.invitrogen.com/site/us/en/home/LINNEA-Online-Guides/LINNEA-Communities/Vector-NTI-Community/vector-nti-software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11" Type="http://schemas.openxmlformats.org/officeDocument/2006/relationships/image" Target="../media/image5.jpeg"/><Relationship Id="rId5" Type="http://schemas.openxmlformats.org/officeDocument/2006/relationships/hyperlink" Target="http://www.geneious.com/web/geneious/geneious-pro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www.geneious.com/" TargetMode="External"/><Relationship Id="rId9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2" Type="http://schemas.openxmlformats.org/officeDocument/2006/relationships/image" Target="../media/image5.jpeg"/><Relationship Id="rId2" Type="http://schemas.openxmlformats.org/officeDocument/2006/relationships/hyperlink" Target="https://molstar.org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molstar.org/viewer/?snapshot-url=https%3A%2F%2Fmolstar.org%2Fdemos%2Fstates%2Fgain-md.molx&amp;snapshot-url-type=molx" TargetMode="External"/><Relationship Id="rId11" Type="http://schemas.openxmlformats.org/officeDocument/2006/relationships/image" Target="../media/image4.png"/><Relationship Id="rId5" Type="http://schemas.openxmlformats.org/officeDocument/2006/relationships/image" Target="../media/image37.png"/><Relationship Id="rId10" Type="http://schemas.openxmlformats.org/officeDocument/2006/relationships/image" Target="../media/image3.jpeg"/><Relationship Id="rId4" Type="http://schemas.openxmlformats.org/officeDocument/2006/relationships/hyperlink" Target="https://molstar.org/viewer/?snapshot-url=https%3A%2F%2Fmolstar.org%2Fdemos%2Fstates%2Fbtub.molx&amp;snapshot-url-type=molx" TargetMode="External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.png"/><Relationship Id="rId12" Type="http://schemas.openxmlformats.org/officeDocument/2006/relationships/image" Target="../media/image42.png"/><Relationship Id="rId2" Type="http://schemas.openxmlformats.org/officeDocument/2006/relationships/hyperlink" Target="https://colab.research.google.com/github/sokrypton/ColabFold/blob/main/AlphaFold2.ipynb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11" Type="http://schemas.openxmlformats.org/officeDocument/2006/relationships/image" Target="../media/image41.png"/><Relationship Id="rId5" Type="http://schemas.openxmlformats.org/officeDocument/2006/relationships/image" Target="../media/image2.png"/><Relationship Id="rId10" Type="http://schemas.openxmlformats.org/officeDocument/2006/relationships/image" Target="../media/image40.png"/><Relationship Id="rId4" Type="http://schemas.openxmlformats.org/officeDocument/2006/relationships/image" Target="../media/image1.png"/><Relationship Id="rId9" Type="http://schemas.openxmlformats.org/officeDocument/2006/relationships/hyperlink" Target="https://alphafold.ebi.ac.uk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45.jpeg"/><Relationship Id="rId7" Type="http://schemas.openxmlformats.org/officeDocument/2006/relationships/image" Target="../media/image4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47.png"/><Relationship Id="rId7" Type="http://schemas.openxmlformats.org/officeDocument/2006/relationships/image" Target="../media/image4.png"/><Relationship Id="rId2" Type="http://schemas.openxmlformats.org/officeDocument/2006/relationships/hyperlink" Target="https://www.quantitative-plant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49.png"/><Relationship Id="rId7" Type="http://schemas.openxmlformats.org/officeDocument/2006/relationships/image" Target="../media/image4.png"/><Relationship Id="rId2" Type="http://schemas.openxmlformats.org/officeDocument/2006/relationships/hyperlink" Target="https://cif.unil.ch/cif-wiki/several-image-processing-workflow-example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0.gif"/><Relationship Id="rId7" Type="http://schemas.openxmlformats.org/officeDocument/2006/relationships/hyperlink" Target="https://imagej.net/imaging/" TargetMode="External"/><Relationship Id="rId12" Type="http://schemas.openxmlformats.org/officeDocument/2006/relationships/image" Target="../media/image5.jpeg"/><Relationship Id="rId2" Type="http://schemas.openxmlformats.org/officeDocument/2006/relationships/hyperlink" Target="http://rsb.info.nih.gov/ij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11" Type="http://schemas.openxmlformats.org/officeDocument/2006/relationships/image" Target="../media/image4.png"/><Relationship Id="rId5" Type="http://schemas.openxmlformats.org/officeDocument/2006/relationships/image" Target="../media/image51.png"/><Relationship Id="rId10" Type="http://schemas.openxmlformats.org/officeDocument/2006/relationships/image" Target="../media/image3.jpeg"/><Relationship Id="rId4" Type="http://schemas.openxmlformats.org/officeDocument/2006/relationships/hyperlink" Target="http://fiji.sc/" TargetMode="External"/><Relationship Id="rId9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im.cz/files/File/NIS-Elements/Docs/Prospekt_NIS-Elements.pdf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55.wmf"/><Relationship Id="rId7" Type="http://schemas.openxmlformats.org/officeDocument/2006/relationships/image" Target="../media/image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hyperlink" Target="http://www.lim.cz/files/File/NIS-Elements/Docs/Prospekt_NIS-Elements.pdf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ikoninstruments.com/en_CZ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60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59.jpeg"/><Relationship Id="rId5" Type="http://schemas.openxmlformats.org/officeDocument/2006/relationships/image" Target="../media/image3.jpeg"/><Relationship Id="rId10" Type="http://schemas.openxmlformats.org/officeDocument/2006/relationships/image" Target="../media/image58.jpeg"/><Relationship Id="rId4" Type="http://schemas.openxmlformats.org/officeDocument/2006/relationships/image" Target="../media/image2.png"/><Relationship Id="rId9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.png"/><Relationship Id="rId7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png"/><Relationship Id="rId11" Type="http://schemas.openxmlformats.org/officeDocument/2006/relationships/image" Target="../media/image64.emf"/><Relationship Id="rId5" Type="http://schemas.openxmlformats.org/officeDocument/2006/relationships/image" Target="../media/image3.jpe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2.png"/><Relationship Id="rId9" Type="http://schemas.openxmlformats.org/officeDocument/2006/relationships/image" Target="../media/image6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2.png"/><Relationship Id="rId7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2.png"/><Relationship Id="rId7" Type="http://schemas.openxmlformats.org/officeDocument/2006/relationships/image" Target="../media/image7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73.png"/><Relationship Id="rId4" Type="http://schemas.openxmlformats.org/officeDocument/2006/relationships/image" Target="../media/image3.jpeg"/><Relationship Id="rId9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rfanview.com/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hyperlink" Target="http://www.irfanview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image" Target="../media/image75.png"/><Relationship Id="rId4" Type="http://schemas.openxmlformats.org/officeDocument/2006/relationships/image" Target="../media/image2.png"/><Relationship Id="rId9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hyperlink" Target="https://www.adobe.com/in/products/photoshop.html?mv=affiliate&amp;mv2=red" TargetMode="External"/><Relationship Id="rId7" Type="http://schemas.openxmlformats.org/officeDocument/2006/relationships/image" Target="../media/image2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78.png"/><Relationship Id="rId10" Type="http://schemas.openxmlformats.org/officeDocument/2006/relationships/image" Target="../media/image5.jpeg"/><Relationship Id="rId4" Type="http://schemas.openxmlformats.org/officeDocument/2006/relationships/image" Target="../media/image77.png"/><Relationship Id="rId9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81.png"/><Relationship Id="rId7" Type="http://schemas.openxmlformats.org/officeDocument/2006/relationships/image" Target="../media/image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82.png"/><Relationship Id="rId10" Type="http://schemas.openxmlformats.org/officeDocument/2006/relationships/image" Target="../media/image5.jpeg"/><Relationship Id="rId4" Type="http://schemas.openxmlformats.org/officeDocument/2006/relationships/hyperlink" Target="https://www.adobe.com/in/products/illustrator.html?mv=affiliate&amp;mv2=red" TargetMode="External"/><Relationship Id="rId9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83.png"/><Relationship Id="rId7" Type="http://schemas.openxmlformats.org/officeDocument/2006/relationships/image" Target="../media/image2.png"/><Relationship Id="rId2" Type="http://schemas.openxmlformats.org/officeDocument/2006/relationships/hyperlink" Target="https://www.gimp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4.png"/><Relationship Id="rId10" Type="http://schemas.openxmlformats.org/officeDocument/2006/relationships/image" Target="../media/image5.jpeg"/><Relationship Id="rId4" Type="http://schemas.openxmlformats.org/officeDocument/2006/relationships/hyperlink" Target="https://inkscape.org/?switchlang=en" TargetMode="Externa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10" Type="http://schemas.openxmlformats.org/officeDocument/2006/relationships/image" Target="../media/image5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hyperlink" Target="http://lhr.ueb.cas.cz/petrasek/MB130P16E_2019/report070420.pdf" TargetMode="External"/><Relationship Id="rId10" Type="http://schemas.openxmlformats.org/officeDocument/2006/relationships/image" Target="../media/image5.jpeg"/><Relationship Id="rId4" Type="http://schemas.openxmlformats.org/officeDocument/2006/relationships/hyperlink" Target="http://lhr.ueb.cas.cz/petrasek/MB130P16E_2019/070420.doc" TargetMode="Externa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hisler.com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www.ghisler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11.gif"/><Relationship Id="rId4" Type="http://schemas.openxmlformats.org/officeDocument/2006/relationships/image" Target="../media/image3.jpe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tatgraphics.com/" TargetMode="External"/><Relationship Id="rId13" Type="http://schemas.openxmlformats.org/officeDocument/2006/relationships/image" Target="../media/image2.png"/><Relationship Id="rId3" Type="http://schemas.openxmlformats.org/officeDocument/2006/relationships/hyperlink" Target="http://www.statlets.com/" TargetMode="External"/><Relationship Id="rId7" Type="http://schemas.openxmlformats.org/officeDocument/2006/relationships/image" Target="../media/image13.jpeg"/><Relationship Id="rId12" Type="http://schemas.openxmlformats.org/officeDocument/2006/relationships/image" Target="../media/image1.png"/><Relationship Id="rId2" Type="http://schemas.openxmlformats.org/officeDocument/2006/relationships/image" Target="../media/image12.png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r-project.org/" TargetMode="External"/><Relationship Id="rId11" Type="http://schemas.openxmlformats.org/officeDocument/2006/relationships/image" Target="../media/image16.jpeg"/><Relationship Id="rId5" Type="http://schemas.openxmlformats.org/officeDocument/2006/relationships/hyperlink" Target="http://www.mathworks.com/products/matlab/" TargetMode="External"/><Relationship Id="rId1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hyperlink" Target="http://www.ncss.com/" TargetMode="External"/><Relationship Id="rId9" Type="http://schemas.openxmlformats.org/officeDocument/2006/relationships/image" Target="../media/image14.png"/><Relationship Id="rId1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8.png"/><Relationship Id="rId7" Type="http://schemas.openxmlformats.org/officeDocument/2006/relationships/image" Target="../media/image12.png"/><Relationship Id="rId12" Type="http://schemas.openxmlformats.org/officeDocument/2006/relationships/image" Target="../media/image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4.png"/><Relationship Id="rId5" Type="http://schemas.openxmlformats.org/officeDocument/2006/relationships/image" Target="../media/image20.png"/><Relationship Id="rId10" Type="http://schemas.openxmlformats.org/officeDocument/2006/relationships/image" Target="../media/image3.jpeg"/><Relationship Id="rId4" Type="http://schemas.openxmlformats.org/officeDocument/2006/relationships/image" Target="../media/image19.pn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3.png"/><Relationship Id="rId7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191344" y="1212591"/>
            <a:ext cx="115242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Necessity of continuous processing of experimental data</a:t>
            </a:r>
          </a:p>
        </p:txBody>
      </p:sp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492986" y="1693248"/>
            <a:ext cx="115076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Avoid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following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approach</a:t>
            </a: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: „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am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experimenting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year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Du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ring </a:t>
            </a: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the next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one </a:t>
            </a: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I am going to evaluate what I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got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492986" y="2534990"/>
            <a:ext cx="916695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Miscellaneous software is in 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every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day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186136" y="3187135"/>
            <a:ext cx="281352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Types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 od data:</a:t>
            </a:r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274038" y="3773226"/>
            <a:ext cx="1208665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Numerical data</a:t>
            </a: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- raw data or data converted to the numerical form, may be obtained with simple tools (ruler etc.) or more complex instrumentation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GB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spectro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photometer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etc.)</a:t>
            </a:r>
          </a:p>
        </p:txBody>
      </p:sp>
      <p:sp>
        <p:nvSpPr>
          <p:cNvPr id="25" name="Text Box 20"/>
          <p:cNvSpPr txBox="1">
            <a:spLocks noChangeArrowheads="1"/>
          </p:cNvSpPr>
          <p:nvPr/>
        </p:nvSpPr>
        <p:spPr bwMode="auto">
          <a:xfrm>
            <a:off x="246708" y="4758243"/>
            <a:ext cx="113814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Graphical data</a:t>
            </a: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- very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frequent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type of data</a:t>
            </a: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, their quantification is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extremely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important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 Box 21"/>
          <p:cNvSpPr txBox="1">
            <a:spLocks noChangeArrowheads="1"/>
          </p:cNvSpPr>
          <p:nvPr/>
        </p:nvSpPr>
        <p:spPr bwMode="auto">
          <a:xfrm>
            <a:off x="263352" y="5406315"/>
            <a:ext cx="110172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Structural data</a:t>
            </a: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- analytical data, outcomes from sequencing machines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mass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spectrometers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etc</a:t>
            </a: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36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8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297912" y="213187"/>
            <a:ext cx="75596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2.1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Organization of work, type of data</a:t>
            </a: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</a:p>
        </p:txBody>
      </p:sp>
      <p:sp>
        <p:nvSpPr>
          <p:cNvPr id="28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47" y="1431214"/>
            <a:ext cx="10991403" cy="484125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50249" y="6248977"/>
            <a:ext cx="119771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indent="-304800"/>
            <a:r>
              <a:rPr lang="en-GB" sz="1600" dirty="0"/>
              <a:t>Spitzer M, </a:t>
            </a:r>
            <a:r>
              <a:rPr lang="en-GB" sz="1600" dirty="0" err="1"/>
              <a:t>Wildenhain</a:t>
            </a:r>
            <a:r>
              <a:rPr lang="en-GB" sz="1600" dirty="0"/>
              <a:t> J, </a:t>
            </a:r>
            <a:r>
              <a:rPr lang="en-GB" sz="1600" dirty="0" err="1"/>
              <a:t>Rappsilber</a:t>
            </a:r>
            <a:r>
              <a:rPr lang="en-GB" sz="1600" dirty="0"/>
              <a:t> J, </a:t>
            </a:r>
            <a:r>
              <a:rPr lang="en-GB" sz="1600" dirty="0" err="1"/>
              <a:t>Tyers</a:t>
            </a:r>
            <a:r>
              <a:rPr lang="en-GB" sz="1600" dirty="0"/>
              <a:t> M (2014) </a:t>
            </a:r>
            <a:r>
              <a:rPr lang="en-GB" sz="1600" dirty="0" err="1"/>
              <a:t>BoxPlotR</a:t>
            </a:r>
            <a:r>
              <a:rPr lang="en-GB" sz="1600" dirty="0"/>
              <a:t>: a web tool for generation of box </a:t>
            </a:r>
            <a:r>
              <a:rPr lang="en-GB" sz="1600" dirty="0" smtClean="0"/>
              <a:t>plots</a:t>
            </a:r>
            <a:r>
              <a:rPr lang="cs-CZ" sz="1600" dirty="0" smtClean="0"/>
              <a:t>. </a:t>
            </a:r>
            <a:r>
              <a:rPr lang="en-GB" sz="1600" dirty="0" smtClean="0"/>
              <a:t>Nat </a:t>
            </a:r>
            <a:r>
              <a:rPr lang="en-GB" sz="1600" dirty="0"/>
              <a:t>Methods </a:t>
            </a:r>
            <a:r>
              <a:rPr lang="en-GB" sz="1600" dirty="0" smtClean="0"/>
              <a:t>11:121–122</a:t>
            </a:r>
            <a:r>
              <a:rPr lang="cs-CZ" sz="1600" dirty="0" smtClean="0"/>
              <a:t>.</a:t>
            </a:r>
            <a:endParaRPr lang="en-GB" sz="1600" dirty="0">
              <a:effectLst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" descr="Znak UK - Univerzita Karlov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</a:p>
        </p:txBody>
      </p:sp>
      <p:sp>
        <p:nvSpPr>
          <p:cNvPr id="27" name="Zaoblený obdélník 11"/>
          <p:cNvSpPr/>
          <p:nvPr/>
        </p:nvSpPr>
        <p:spPr>
          <a:xfrm>
            <a:off x="37817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911424" y="213187"/>
            <a:ext cx="105366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2.3</a:t>
            </a: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Spreadsheets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, statistical software, graph editors</a:t>
            </a: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1668848" y="931003"/>
            <a:ext cx="86993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Bar plot versus box plot  -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why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better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40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1869212" y="1056723"/>
            <a:ext cx="862102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Creating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graphs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line/scatter </a:t>
            </a:r>
            <a:r>
              <a:rPr lang="en-US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plots, bar charts, 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box </a:t>
            </a:r>
            <a:r>
              <a:rPr lang="cs-CZ" altLang="cs-CZ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plots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h</a:t>
            </a:r>
            <a:r>
              <a:rPr lang="en-US" altLang="cs-CZ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istograms</a:t>
            </a:r>
            <a:endParaRPr lang="cs-CZ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</a:p>
        </p:txBody>
      </p:sp>
      <p:sp>
        <p:nvSpPr>
          <p:cNvPr id="15" name="Zaoblený obdélník 11"/>
          <p:cNvSpPr/>
          <p:nvPr/>
        </p:nvSpPr>
        <p:spPr>
          <a:xfrm>
            <a:off x="37817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911424" y="213187"/>
            <a:ext cx="105366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2.3</a:t>
            </a: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Spreadsheets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, statistical software, graph editors</a:t>
            </a:r>
          </a:p>
        </p:txBody>
      </p:sp>
      <p:pic>
        <p:nvPicPr>
          <p:cNvPr id="17" name="Picture 16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025" y="2996952"/>
            <a:ext cx="3290505" cy="31683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39530" y="2743390"/>
            <a:ext cx="3852055" cy="28744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24192" y="2369840"/>
            <a:ext cx="4176464" cy="3258206"/>
          </a:xfrm>
          <a:prstGeom prst="rect">
            <a:avLst/>
          </a:prstGeom>
        </p:spPr>
      </p:pic>
      <p:pic>
        <p:nvPicPr>
          <p:cNvPr id="20" name="Picture 16" descr="http://t1.gstatic.com/images?q=tbn:ANd9GcRIJqnuat_iSGRq4vUM8gBkTzksgQfq93gZ34EgPCJinldFj0X-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21" y="1988840"/>
            <a:ext cx="26781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627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1869212" y="1056723"/>
            <a:ext cx="862102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Creating graphs - line/scatter plots, bar charts, box plots, histograms</a:t>
            </a:r>
            <a:endParaRPr lang="en-GB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</a:p>
        </p:txBody>
      </p:sp>
      <p:sp>
        <p:nvSpPr>
          <p:cNvPr id="15" name="Zaoblený obdélník 11"/>
          <p:cNvSpPr/>
          <p:nvPr/>
        </p:nvSpPr>
        <p:spPr>
          <a:xfrm>
            <a:off x="37817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911424" y="213187"/>
            <a:ext cx="105366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2.3</a:t>
            </a: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Spreadsheets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, statistical software, graph editors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405566" y="1536812"/>
            <a:ext cx="111919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In biology, it is good to plot 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all data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together with </a:t>
            </a:r>
            <a:r>
              <a:rPr lang="en-GB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cs-CZ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eir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summaries and statistics</a:t>
            </a:r>
            <a:endParaRPr lang="en-GB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1604" y="2375938"/>
            <a:ext cx="6552728" cy="12031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94693" y="1977742"/>
            <a:ext cx="48360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cs-CZ" altLang="cs-CZ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Shiny</a:t>
            </a:r>
            <a:r>
              <a:rPr lang="cs-CZ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apps</a:t>
            </a:r>
            <a:r>
              <a:rPr lang="cs-CZ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- R-</a:t>
            </a:r>
            <a:r>
              <a:rPr lang="cs-CZ" altLang="cs-CZ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based</a:t>
            </a:r>
            <a:r>
              <a:rPr lang="cs-CZ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web </a:t>
            </a:r>
            <a:r>
              <a:rPr lang="cs-CZ" alt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tools</a:t>
            </a: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creating</a:t>
            </a: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plots</a:t>
            </a: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cs-CZ" alt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99656" y="4024865"/>
            <a:ext cx="2545125" cy="247486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7780" y="4045377"/>
            <a:ext cx="2459247" cy="242021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506525" y="3676045"/>
            <a:ext cx="15624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00BB"/>
                </a:solidFill>
                <a:latin typeface="Lucida grande"/>
                <a:hlinkClick r:id="rId11"/>
              </a:rPr>
              <a:t>PlotsOfData</a:t>
            </a:r>
            <a:endParaRPr lang="en-GB" dirty="0"/>
          </a:p>
        </p:txBody>
      </p:sp>
      <p:sp>
        <p:nvSpPr>
          <p:cNvPr id="24" name="Rectangle 23"/>
          <p:cNvSpPr/>
          <p:nvPr/>
        </p:nvSpPr>
        <p:spPr>
          <a:xfrm>
            <a:off x="6286611" y="3655533"/>
            <a:ext cx="2044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>
                <a:solidFill>
                  <a:srgbClr val="0000BB"/>
                </a:solidFill>
                <a:latin typeface="Lucida grande"/>
                <a:hlinkClick r:id="rId12"/>
              </a:rPr>
              <a:t>SuperPlotsOfData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420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9"/>
          <p:cNvSpPr txBox="1">
            <a:spLocks noChangeArrowheads="1"/>
          </p:cNvSpPr>
          <p:nvPr/>
        </p:nvSpPr>
        <p:spPr bwMode="auto">
          <a:xfrm>
            <a:off x="273171" y="1012628"/>
            <a:ext cx="1143564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Notepad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a digital notebook, which is still an invaluable helper</a:t>
            </a:r>
            <a:endParaRPr lang="cs-CZ" alt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It is important not to use formatting to write nucleotide or amino acid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sequences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The most commonly used is the so-called 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FAST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format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</a:p>
        </p:txBody>
      </p:sp>
      <p:sp>
        <p:nvSpPr>
          <p:cNvPr id="24" name="Zaoblený obdélník 11"/>
          <p:cNvSpPr/>
          <p:nvPr/>
        </p:nvSpPr>
        <p:spPr>
          <a:xfrm>
            <a:off x="37817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911424" y="213187"/>
            <a:ext cx="105366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2.4 Processing of structural and sequence data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5480" y="2262847"/>
            <a:ext cx="9151028" cy="4256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1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1" t="16917" r="27551" b="6755"/>
          <a:stretch>
            <a:fillRect/>
          </a:stretch>
        </p:blipFill>
        <p:spPr bwMode="auto">
          <a:xfrm>
            <a:off x="6636333" y="1412875"/>
            <a:ext cx="4935537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TextovéPole 12"/>
          <p:cNvSpPr txBox="1">
            <a:spLocks noChangeArrowheads="1"/>
          </p:cNvSpPr>
          <p:nvPr/>
        </p:nvSpPr>
        <p:spPr bwMode="auto">
          <a:xfrm>
            <a:off x="320687" y="4251182"/>
            <a:ext cx="135362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Geneious</a:t>
            </a:r>
            <a:endParaRPr lang="cs-CZ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322" name="Picture 19" descr="http://t2.gstatic.com/images?q=tbn:ANd9GcSqI9SSq7nGawBKhnbppbS07G75jAFcCKgJRv12HJnO4yJmyEZa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4251182"/>
            <a:ext cx="4818510" cy="1986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7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5" descr="logo-male UEB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 descr="Znak UK - Univerzita Karlova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320687" y="1272503"/>
            <a:ext cx="13684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>
                <a:latin typeface="Calibri" panose="020F0502020204030204" pitchFamily="34" charset="0"/>
                <a:cs typeface="Calibri" panose="020F0502020204030204" pitchFamily="34" charset="0"/>
                <a:hlinkClick r:id="rId12"/>
              </a:rPr>
              <a:t>SnapGene</a:t>
            </a:r>
            <a:endParaRPr lang="cs-CZ" altLang="cs-CZ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26">
            <a:hlinkClick r:id="rId12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89087" y="1433672"/>
            <a:ext cx="4859564" cy="2497473"/>
          </a:xfrm>
          <a:prstGeom prst="rect">
            <a:avLst/>
          </a:prstGeom>
        </p:spPr>
      </p:pic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</a:p>
        </p:txBody>
      </p:sp>
      <p:sp>
        <p:nvSpPr>
          <p:cNvPr id="29" name="Zaoblený obdélník 11"/>
          <p:cNvSpPr/>
          <p:nvPr/>
        </p:nvSpPr>
        <p:spPr>
          <a:xfrm>
            <a:off x="37817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0" name="Text Box 11"/>
          <p:cNvSpPr txBox="1">
            <a:spLocks noChangeArrowheads="1"/>
          </p:cNvSpPr>
          <p:nvPr/>
        </p:nvSpPr>
        <p:spPr bwMode="auto">
          <a:xfrm>
            <a:off x="911424" y="213187"/>
            <a:ext cx="105366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2.4 Processing of structural and sequence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295421" y="1038668"/>
            <a:ext cx="115796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3D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structures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macromolecules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Molstar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viewer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90" y="2512228"/>
            <a:ext cx="4851249" cy="2514879"/>
          </a:xfrm>
          <a:prstGeom prst="rect">
            <a:avLst/>
          </a:prstGeom>
        </p:spPr>
      </p:pic>
      <p:pic>
        <p:nvPicPr>
          <p:cNvPr id="42008" name="Picture 24" descr="BtuB molecules in a lipid bilayer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841" y="1931471"/>
            <a:ext cx="3874806" cy="387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10" name="Picture 26" descr="GAIN domain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3" r="13033"/>
          <a:stretch/>
        </p:blipFill>
        <p:spPr bwMode="auto">
          <a:xfrm>
            <a:off x="4897304" y="1690314"/>
            <a:ext cx="2952329" cy="427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1260" y="623404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0" indent="-304800"/>
            <a:r>
              <a:rPr lang="en-GB" dirty="0" err="1"/>
              <a:t>Sehnal</a:t>
            </a:r>
            <a:r>
              <a:rPr lang="en-GB" dirty="0"/>
              <a:t> </a:t>
            </a:r>
            <a:r>
              <a:rPr lang="cs-CZ" dirty="0" smtClean="0"/>
              <a:t> et al., </a:t>
            </a:r>
            <a:r>
              <a:rPr lang="en-GB" dirty="0" smtClean="0"/>
              <a:t>Nucleic </a:t>
            </a:r>
            <a:r>
              <a:rPr lang="en-GB" dirty="0"/>
              <a:t>Acids Res </a:t>
            </a:r>
            <a:r>
              <a:rPr lang="en-GB" dirty="0" smtClean="0"/>
              <a:t>49:W431–W437</a:t>
            </a:r>
            <a:r>
              <a:rPr lang="cs-CZ" dirty="0" smtClean="0"/>
              <a:t>, 2021</a:t>
            </a:r>
            <a:endParaRPr lang="en-GB" dirty="0">
              <a:effectLst/>
            </a:endParaRPr>
          </a:p>
        </p:txBody>
      </p:sp>
      <p:sp>
        <p:nvSpPr>
          <p:cNvPr id="26" name="Zaoblený obdélník 11"/>
          <p:cNvSpPr/>
          <p:nvPr/>
        </p:nvSpPr>
        <p:spPr>
          <a:xfrm>
            <a:off x="37817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0" name="Text Box 11"/>
          <p:cNvSpPr txBox="1">
            <a:spLocks noChangeArrowheads="1"/>
          </p:cNvSpPr>
          <p:nvPr/>
        </p:nvSpPr>
        <p:spPr bwMode="auto">
          <a:xfrm>
            <a:off x="911424" y="213187"/>
            <a:ext cx="105366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2.4 Processing of structural and sequence data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32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4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15" descr="logo-male UEB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2" descr="Znak UK - Univerzita Karlova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9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</a:p>
        </p:txBody>
      </p:sp>
    </p:spTree>
    <p:extLst>
      <p:ext uri="{BB962C8B-B14F-4D97-AF65-F5344CB8AC3E}">
        <p14:creationId xmlns:p14="http://schemas.microsoft.com/office/powerpoint/2010/main" val="127595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2702" y="2197053"/>
            <a:ext cx="6658899" cy="352763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Zaoblený obdélník 11"/>
          <p:cNvSpPr/>
          <p:nvPr/>
        </p:nvSpPr>
        <p:spPr>
          <a:xfrm>
            <a:off x="37817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911424" y="213187"/>
            <a:ext cx="105366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2.4 Processing of structural and sequence data</a:t>
            </a: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295421" y="1038668"/>
            <a:ext cx="115796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3D structures of macromolecules -  AI-based solution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for „</a:t>
            </a:r>
            <a:r>
              <a:rPr lang="en-GB" altLang="cs-CZ" sz="2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GB" altLang="cs-CZ" sz="24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silico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“ translation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1644" y="1831854"/>
            <a:ext cx="4690608" cy="223224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 flipH="1">
            <a:off x="1765642" y="6020710"/>
            <a:ext cx="1783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i="1" dirty="0" smtClean="0"/>
              <a:t>Nt</a:t>
            </a:r>
            <a:r>
              <a:rPr lang="cs-CZ" sz="2000" dirty="0" smtClean="0"/>
              <a:t>PIN3bT</a:t>
            </a:r>
            <a:endParaRPr lang="en-GB" sz="2000" dirty="0"/>
          </a:p>
        </p:txBody>
      </p:sp>
      <p:sp>
        <p:nvSpPr>
          <p:cNvPr id="20" name="TextBox 19"/>
          <p:cNvSpPr txBox="1"/>
          <p:nvPr/>
        </p:nvSpPr>
        <p:spPr>
          <a:xfrm flipH="1">
            <a:off x="-17439" y="6012327"/>
            <a:ext cx="1783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i="1" dirty="0" smtClean="0"/>
              <a:t>Nt</a:t>
            </a:r>
            <a:r>
              <a:rPr lang="cs-CZ" sz="2000" dirty="0" smtClean="0"/>
              <a:t>PIN2T</a:t>
            </a:r>
            <a:endParaRPr lang="en-GB" sz="2000" dirty="0"/>
          </a:p>
        </p:txBody>
      </p:sp>
      <p:sp>
        <p:nvSpPr>
          <p:cNvPr id="21" name="TextBox 20"/>
          <p:cNvSpPr txBox="1"/>
          <p:nvPr/>
        </p:nvSpPr>
        <p:spPr>
          <a:xfrm flipH="1">
            <a:off x="3560196" y="6014756"/>
            <a:ext cx="1783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i="1" dirty="0" smtClean="0"/>
              <a:t>Nt</a:t>
            </a:r>
            <a:r>
              <a:rPr lang="cs-CZ" sz="2000" dirty="0" smtClean="0"/>
              <a:t>PIN11T</a:t>
            </a:r>
            <a:endParaRPr lang="en-GB" sz="20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75559" y="4428079"/>
            <a:ext cx="1805871" cy="162281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81430" y="4380218"/>
            <a:ext cx="1798316" cy="163133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478" y="4425064"/>
            <a:ext cx="1848370" cy="165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52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ars.els-cdn.com/content/image/1-s2.0-S0168165617315444-gr1_lr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1775625"/>
            <a:ext cx="5725549" cy="438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15680" y="622802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0" indent="-304800"/>
            <a:r>
              <a:rPr lang="en-GB" dirty="0" err="1"/>
              <a:t>Wollmann</a:t>
            </a:r>
            <a:r>
              <a:rPr lang="en-GB" dirty="0"/>
              <a:t> </a:t>
            </a:r>
            <a:r>
              <a:rPr lang="en-GB" dirty="0" smtClean="0"/>
              <a:t>T et al., J </a:t>
            </a:r>
            <a:r>
              <a:rPr lang="en-GB" dirty="0" err="1"/>
              <a:t>Biotechnol</a:t>
            </a:r>
            <a:r>
              <a:rPr lang="en-GB" dirty="0"/>
              <a:t> </a:t>
            </a:r>
            <a:r>
              <a:rPr lang="en-GB" dirty="0" smtClean="0"/>
              <a:t>261:70</a:t>
            </a:r>
            <a:r>
              <a:rPr lang="cs-CZ" dirty="0" smtClean="0"/>
              <a:t>-</a:t>
            </a:r>
            <a:r>
              <a:rPr lang="en-GB" dirty="0" smtClean="0"/>
              <a:t>75, 2017</a:t>
            </a:r>
            <a:endParaRPr lang="en-GB" dirty="0">
              <a:effectLst/>
            </a:endParaRPr>
          </a:p>
        </p:txBody>
      </p:sp>
      <p:sp>
        <p:nvSpPr>
          <p:cNvPr id="14" name="Text Box 22"/>
          <p:cNvSpPr txBox="1">
            <a:spLocks noChangeArrowheads="1"/>
          </p:cNvSpPr>
          <p:nvPr/>
        </p:nvSpPr>
        <p:spPr bwMode="auto">
          <a:xfrm>
            <a:off x="-240704" y="1861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2.5 </a:t>
            </a: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Image analysis, graphical software, presentation software</a:t>
            </a:r>
          </a:p>
        </p:txBody>
      </p:sp>
      <p:sp>
        <p:nvSpPr>
          <p:cNvPr id="15" name="Zaoblený obdélník 11"/>
          <p:cNvSpPr/>
          <p:nvPr/>
        </p:nvSpPr>
        <p:spPr>
          <a:xfrm>
            <a:off x="439437" y="7873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17" name="Picture 2" descr="https://ars.els-cdn.com/content/image/1-s2.0-S0168165617315444-gr2_lr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87"/>
          <a:stretch/>
        </p:blipFill>
        <p:spPr bwMode="auto">
          <a:xfrm>
            <a:off x="5807968" y="2055404"/>
            <a:ext cx="6336704" cy="386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295421" y="1003204"/>
            <a:ext cx="115796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The task of image analysis is to evaluate features that are often not apparent at first glance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0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2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</a:p>
        </p:txBody>
      </p:sp>
    </p:spTree>
    <p:extLst>
      <p:ext uri="{BB962C8B-B14F-4D97-AF65-F5344CB8AC3E}">
        <p14:creationId xmlns:p14="http://schemas.microsoft.com/office/powerpoint/2010/main" val="52394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ars.els-cdn.com/content/image/1-s2.0-S0010482521003176-gr1_lr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256" y="1434879"/>
            <a:ext cx="8272127" cy="476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0" y="622802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0" indent="-304800" algn="ctr"/>
            <a:r>
              <a:rPr lang="en-GB" dirty="0"/>
              <a:t>Liu </a:t>
            </a:r>
            <a:r>
              <a:rPr lang="en-GB" dirty="0" smtClean="0"/>
              <a:t>et al., </a:t>
            </a:r>
            <a:r>
              <a:rPr lang="en-GB" dirty="0" err="1" smtClean="0"/>
              <a:t>Comput</a:t>
            </a:r>
            <a:r>
              <a:rPr lang="en-GB" dirty="0" smtClean="0"/>
              <a:t> </a:t>
            </a:r>
            <a:r>
              <a:rPr lang="en-GB" dirty="0" err="1"/>
              <a:t>Biol</a:t>
            </a:r>
            <a:r>
              <a:rPr lang="en-GB" dirty="0"/>
              <a:t> Med </a:t>
            </a:r>
            <a:r>
              <a:rPr lang="en-GB" dirty="0" smtClean="0"/>
              <a:t>134:104523, 2021</a:t>
            </a:r>
            <a:endParaRPr lang="en-GB" dirty="0">
              <a:effectLst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64489" y="951111"/>
            <a:ext cx="115796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Artificial intelligence in image analysis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4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" descr="Znak UK - Univerzita Karlov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Text Box 22"/>
          <p:cNvSpPr txBox="1">
            <a:spLocks noChangeArrowheads="1"/>
          </p:cNvSpPr>
          <p:nvPr/>
        </p:nvSpPr>
        <p:spPr bwMode="auto">
          <a:xfrm>
            <a:off x="-240704" y="1861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2.5 </a:t>
            </a: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Image analysis, graphical software, presentation software</a:t>
            </a:r>
          </a:p>
        </p:txBody>
      </p:sp>
      <p:sp>
        <p:nvSpPr>
          <p:cNvPr id="30" name="Zaoblený obdélník 11"/>
          <p:cNvSpPr/>
          <p:nvPr/>
        </p:nvSpPr>
        <p:spPr>
          <a:xfrm>
            <a:off x="439437" y="7873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</a:p>
        </p:txBody>
      </p:sp>
    </p:spTree>
    <p:extLst>
      <p:ext uri="{BB962C8B-B14F-4D97-AF65-F5344CB8AC3E}">
        <p14:creationId xmlns:p14="http://schemas.microsoft.com/office/powerpoint/2010/main" val="109986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4846" r="3886" b="2688"/>
          <a:stretch/>
        </p:blipFill>
        <p:spPr>
          <a:xfrm>
            <a:off x="2596767" y="1455167"/>
            <a:ext cx="6915106" cy="5017746"/>
          </a:xfrm>
          <a:prstGeom prst="rect">
            <a:avLst/>
          </a:prstGeom>
        </p:spPr>
      </p:pic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264489" y="951111"/>
            <a:ext cx="115796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Summary of image analysis tools for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plant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1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-240704" y="1861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2.5 </a:t>
            </a: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Image analysis, graphical software, presentation software</a:t>
            </a:r>
          </a:p>
        </p:txBody>
      </p:sp>
      <p:sp>
        <p:nvSpPr>
          <p:cNvPr id="29" name="Zaoblený obdélník 11"/>
          <p:cNvSpPr/>
          <p:nvPr/>
        </p:nvSpPr>
        <p:spPr>
          <a:xfrm>
            <a:off x="439437" y="7873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</a:p>
        </p:txBody>
      </p:sp>
    </p:spTree>
    <p:extLst>
      <p:ext uri="{BB962C8B-B14F-4D97-AF65-F5344CB8AC3E}">
        <p14:creationId xmlns:p14="http://schemas.microsoft.com/office/powerpoint/2010/main" val="146486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7"/>
          <p:cNvSpPr txBox="1">
            <a:spLocks noChangeArrowheads="1"/>
          </p:cNvSpPr>
          <p:nvPr/>
        </p:nvSpPr>
        <p:spPr bwMode="auto">
          <a:xfrm>
            <a:off x="1920875" y="1360488"/>
            <a:ext cx="640715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472596" y="1243967"/>
            <a:ext cx="6407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Software used in modern laboratory:</a:t>
            </a: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488112" y="1772816"/>
            <a:ext cx="116525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Software controlling machines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very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often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quite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complex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user, 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most important is the form of the output (table, text)</a:t>
            </a:r>
          </a:p>
        </p:txBody>
      </p:sp>
      <p:sp>
        <p:nvSpPr>
          <p:cNvPr id="26" name="Text Box 19"/>
          <p:cNvSpPr txBox="1">
            <a:spLocks noChangeArrowheads="1"/>
          </p:cNvSpPr>
          <p:nvPr/>
        </p:nvSpPr>
        <p:spPr bwMode="auto">
          <a:xfrm>
            <a:off x="378178" y="3846513"/>
            <a:ext cx="11453526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Specialized software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very important in the field of image analysis and processing of sequence data</a:t>
            </a:r>
          </a:p>
        </p:txBody>
      </p:sp>
      <p:sp>
        <p:nvSpPr>
          <p:cNvPr id="27" name="Text Box 20"/>
          <p:cNvSpPr txBox="1">
            <a:spLocks noChangeArrowheads="1"/>
          </p:cNvSpPr>
          <p:nvPr/>
        </p:nvSpPr>
        <p:spPr bwMode="auto">
          <a:xfrm>
            <a:off x="441510" y="2742019"/>
            <a:ext cx="114871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General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„</a:t>
            </a:r>
            <a:r>
              <a:rPr lang="cs-CZ" altLang="cs-CZ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office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“-type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software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text and spreadsheet editors, graphical software, presentation software,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typically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products of Microsoft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Charles University</a:t>
            </a:r>
            <a:endParaRPr lang="en-US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 Box 21"/>
          <p:cNvSpPr txBox="1">
            <a:spLocks noChangeArrowheads="1"/>
          </p:cNvSpPr>
          <p:nvPr/>
        </p:nvSpPr>
        <p:spPr bwMode="auto">
          <a:xfrm>
            <a:off x="422710" y="4778376"/>
            <a:ext cx="114871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Open source software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very good tools, often problems with the compatibility</a:t>
            </a:r>
          </a:p>
        </p:txBody>
      </p:sp>
      <p:sp>
        <p:nvSpPr>
          <p:cNvPr id="29" name="Text Box 22"/>
          <p:cNvSpPr txBox="1">
            <a:spLocks noChangeArrowheads="1"/>
          </p:cNvSpPr>
          <p:nvPr/>
        </p:nvSpPr>
        <p:spPr bwMode="auto">
          <a:xfrm>
            <a:off x="422710" y="5508074"/>
            <a:ext cx="114871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Online software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mainly in bioinformatics,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structure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but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there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also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 plenty of 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software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available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various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office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applications</a:t>
            </a:r>
            <a:endParaRPr lang="en-US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</a:p>
        </p:txBody>
      </p:sp>
      <p:sp>
        <p:nvSpPr>
          <p:cNvPr id="36" name="Text Box 11"/>
          <p:cNvSpPr txBox="1">
            <a:spLocks noChangeArrowheads="1"/>
          </p:cNvSpPr>
          <p:nvPr/>
        </p:nvSpPr>
        <p:spPr bwMode="auto">
          <a:xfrm>
            <a:off x="2297912" y="213187"/>
            <a:ext cx="75596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2.1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Organization of work, type of data</a:t>
            </a:r>
          </a:p>
        </p:txBody>
      </p:sp>
      <p:sp>
        <p:nvSpPr>
          <p:cNvPr id="37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379" y="1409750"/>
            <a:ext cx="9599762" cy="5095169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1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" descr="Znak UK - Univerzita Karlov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-240704" y="1861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2.5 </a:t>
            </a: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Image analysis, graphical software, presentation software</a:t>
            </a:r>
          </a:p>
        </p:txBody>
      </p:sp>
      <p:sp>
        <p:nvSpPr>
          <p:cNvPr id="29" name="Zaoblený obdélník 11"/>
          <p:cNvSpPr/>
          <p:nvPr/>
        </p:nvSpPr>
        <p:spPr>
          <a:xfrm>
            <a:off x="439437" y="7873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264489" y="951111"/>
            <a:ext cx="115796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Summary of image analysis tools for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plant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</a:p>
        </p:txBody>
      </p:sp>
    </p:spTree>
    <p:extLst>
      <p:ext uri="{BB962C8B-B14F-4D97-AF65-F5344CB8AC3E}">
        <p14:creationId xmlns:p14="http://schemas.microsoft.com/office/powerpoint/2010/main" val="187652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cif.unil.ch/wordpress/wp-content/uploads/2020/02/ip_workflow_general-1024x671.pn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" t="1092" r="315"/>
          <a:stretch/>
        </p:blipFill>
        <p:spPr bwMode="auto">
          <a:xfrm>
            <a:off x="767408" y="942219"/>
            <a:ext cx="8640960" cy="572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799856" y="6222028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https</a:t>
            </a:r>
            <a:r>
              <a:rPr lang="en-GB" dirty="0"/>
              <a:t>://cif.unil.ch/cif-wiki/several-image-processing-workflow-examples/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3617968" y="869812"/>
            <a:ext cx="48840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ImageJ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open source image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3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5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Text Box 22"/>
          <p:cNvSpPr txBox="1">
            <a:spLocks noChangeArrowheads="1"/>
          </p:cNvSpPr>
          <p:nvPr/>
        </p:nvSpPr>
        <p:spPr bwMode="auto">
          <a:xfrm>
            <a:off x="-240704" y="1861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2.5 </a:t>
            </a: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Image analysis, graphical software, presentation software</a:t>
            </a:r>
          </a:p>
        </p:txBody>
      </p:sp>
      <p:sp>
        <p:nvSpPr>
          <p:cNvPr id="31" name="Zaoblený obdélník 11"/>
          <p:cNvSpPr/>
          <p:nvPr/>
        </p:nvSpPr>
        <p:spPr>
          <a:xfrm>
            <a:off x="439437" y="7873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</a:p>
        </p:txBody>
      </p:sp>
    </p:spTree>
    <p:extLst>
      <p:ext uri="{BB962C8B-B14F-4D97-AF65-F5344CB8AC3E}">
        <p14:creationId xmlns:p14="http://schemas.microsoft.com/office/powerpoint/2010/main" val="104160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9"/>
          <p:cNvSpPr txBox="1">
            <a:spLocks noChangeArrowheads="1"/>
          </p:cNvSpPr>
          <p:nvPr/>
        </p:nvSpPr>
        <p:spPr bwMode="auto">
          <a:xfrm>
            <a:off x="340123" y="1193501"/>
            <a:ext cx="2016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ImageJ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 (NIH)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345" name="Picture 15" descr="[ImageJ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71" y="2087120"/>
            <a:ext cx="3891754" cy="785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TextovéPole 14"/>
          <p:cNvSpPr txBox="1">
            <a:spLocks noChangeArrowheads="1"/>
          </p:cNvSpPr>
          <p:nvPr/>
        </p:nvSpPr>
        <p:spPr bwMode="auto">
          <a:xfrm>
            <a:off x="321681" y="3235963"/>
            <a:ext cx="539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Fiji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347" name="Picture 17" descr="[ImageJ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930" y="932876"/>
            <a:ext cx="6144294" cy="5274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8" name="Obdélník 15"/>
          <p:cNvSpPr>
            <a:spLocks noChangeArrowheads="1"/>
          </p:cNvSpPr>
          <p:nvPr/>
        </p:nvSpPr>
        <p:spPr bwMode="auto">
          <a:xfrm>
            <a:off x="6023992" y="6207009"/>
            <a:ext cx="4532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http://rsb.info.nih.gov/ij/docs/concepts.html</a:t>
            </a:r>
          </a:p>
        </p:txBody>
      </p:sp>
      <p:pic>
        <p:nvPicPr>
          <p:cNvPr id="14349" name="Picture 19" descr="http://t2.gstatic.com/images?q=tbn:ANd9GcRwJWQP0dckYgDS-s3UlzcRToJuCpQlUSmz7nnQLRdDmhrhOwfr1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3" y="3831539"/>
            <a:ext cx="280831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66021" y="3365805"/>
            <a:ext cx="18722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Imaging</a:t>
            </a:r>
            <a:r>
              <a:rPr lang="cs-CZ" dirty="0" smtClean="0"/>
              <a:t> </a:t>
            </a:r>
            <a:r>
              <a:rPr lang="cs-CZ" dirty="0" err="1" smtClean="0"/>
              <a:t>tutorials</a:t>
            </a:r>
            <a:endParaRPr lang="cs-CZ" dirty="0" smtClean="0"/>
          </a:p>
          <a:p>
            <a:r>
              <a:rPr lang="en-GB" dirty="0">
                <a:hlinkClick r:id="rId7"/>
              </a:rPr>
              <a:t>Scientific Imaging Tutorials (imagej.net)</a:t>
            </a:r>
            <a:endParaRPr lang="en-GB" dirty="0"/>
          </a:p>
        </p:txBody>
      </p:sp>
      <p:grpSp>
        <p:nvGrpSpPr>
          <p:cNvPr id="24" name="Group 23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0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5" descr="logo-male UEB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" descr="Znak UK - Univerzita Karlova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Text Box 22"/>
          <p:cNvSpPr txBox="1">
            <a:spLocks noChangeArrowheads="1"/>
          </p:cNvSpPr>
          <p:nvPr/>
        </p:nvSpPr>
        <p:spPr bwMode="auto">
          <a:xfrm>
            <a:off x="-240704" y="1861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2.5 </a:t>
            </a: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Image analysis, graphical software, presentation software</a:t>
            </a:r>
          </a:p>
        </p:txBody>
      </p:sp>
      <p:sp>
        <p:nvSpPr>
          <p:cNvPr id="36" name="Zaoblený obdélník 11"/>
          <p:cNvSpPr/>
          <p:nvPr/>
        </p:nvSpPr>
        <p:spPr>
          <a:xfrm>
            <a:off x="439437" y="7873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</a:p>
        </p:txBody>
      </p:sp>
    </p:spTree>
    <p:extLst>
      <p:ext uri="{BB962C8B-B14F-4D97-AF65-F5344CB8AC3E}">
        <p14:creationId xmlns:p14="http://schemas.microsoft.com/office/powerpoint/2010/main" val="21818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</a:p>
        </p:txBody>
      </p: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-240704" y="1861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2.5 </a:t>
            </a: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Image analysis, graphical software, presentation software</a:t>
            </a:r>
          </a:p>
        </p:txBody>
      </p:sp>
      <p:sp>
        <p:nvSpPr>
          <p:cNvPr id="26" name="Zaoblený obdélník 11"/>
          <p:cNvSpPr/>
          <p:nvPr/>
        </p:nvSpPr>
        <p:spPr>
          <a:xfrm>
            <a:off x="439437" y="7873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6367" y="1335825"/>
            <a:ext cx="9721080" cy="5220018"/>
          </a:xfrm>
          <a:prstGeom prst="rect">
            <a:avLst/>
          </a:prstGeom>
        </p:spPr>
      </p:pic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435045" y="925085"/>
            <a:ext cx="118468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NIS Elements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– good example of commercially available, comprehensive image analysis tool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64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37" y="1484314"/>
            <a:ext cx="6335713" cy="506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5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884" y="1407814"/>
            <a:ext cx="3748087" cy="502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B130P16: Praktické základy vědecké práce	  Katedra experimentální biologie rostlin </a:t>
              </a:r>
              <a:r>
                <a:rPr lang="cs-CZ" altLang="cs-CZ" sz="1200" dirty="0" err="1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PřF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UK 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://lhr.ueb.cas.cz/petrasek/B130P16.htm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-240704" y="1861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2.5 </a:t>
            </a: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Image analysis, graphical software, presentation software</a:t>
            </a:r>
          </a:p>
        </p:txBody>
      </p:sp>
      <p:sp>
        <p:nvSpPr>
          <p:cNvPr id="23" name="Zaoblený obdélník 11"/>
          <p:cNvSpPr/>
          <p:nvPr/>
        </p:nvSpPr>
        <p:spPr>
          <a:xfrm>
            <a:off x="439437" y="7873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435045" y="925085"/>
            <a:ext cx="118468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NIS Elements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– good example of commercially available, comprehensive image analysis tool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</a:p>
        </p:txBody>
      </p:sp>
    </p:spTree>
    <p:extLst>
      <p:ext uri="{BB962C8B-B14F-4D97-AF65-F5344CB8AC3E}">
        <p14:creationId xmlns:p14="http://schemas.microsoft.com/office/powerpoint/2010/main" val="372748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136041" y="1058115"/>
            <a:ext cx="413773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Graphical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for grabbing and processing of micro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and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macro</a:t>
            </a:r>
            <a:r>
              <a:rPr lang="en-US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scopical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images</a:t>
            </a:r>
          </a:p>
        </p:txBody>
      </p:sp>
      <p:pic>
        <p:nvPicPr>
          <p:cNvPr id="16390" name="Picture 15" descr="http://www.hci.iao.fraunhofer.de/Images/Zeiss_GUI_voll_tcm323-300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266" y="1270460"/>
            <a:ext cx="7647382" cy="478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" descr="Znak UK - Univerzita Karlov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136041" y="2438468"/>
            <a:ext cx="1728787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Leica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Zeiss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Nikon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Olympus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17" descr="http://www.nikoninstruments.com/images/nikon-logo_2x.png">
            <a:hlinkClick r:id="rId8" tooltip="Microscopes to Metrology | Confocal to Video Measuring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120" y="4627824"/>
            <a:ext cx="1191118" cy="98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9" descr="http://t0.gstatic.com/images?q=tbn:ANd9GcQtj6A48Gl-V0PxgxAic5JG2uoeLlaswwl7gjyIiczj0MsB0jg1aw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120" y="3469458"/>
            <a:ext cx="1096701" cy="109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1" descr="http://t2.gstatic.com/images?q=tbn:ANd9GcSpUmpnWGAMs06RAwND_LJRU4iFUAcfPJnwb5E-idIWTP3AD5gI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972" y="2350617"/>
            <a:ext cx="1537316" cy="93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3" descr="http://t3.gstatic.com/images?q=tbn:ANd9GcRUGRhIGIhvW3uukaAd_8MCaWrNWSFWlKcREjo6JLmEAU_N3Ek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949" y="5672394"/>
            <a:ext cx="2198242" cy="576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22"/>
          <p:cNvSpPr txBox="1">
            <a:spLocks noChangeArrowheads="1"/>
          </p:cNvSpPr>
          <p:nvPr/>
        </p:nvSpPr>
        <p:spPr bwMode="auto">
          <a:xfrm>
            <a:off x="-240704" y="1861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2.5 </a:t>
            </a: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Image analysis, graphical software, presentation software</a:t>
            </a:r>
          </a:p>
        </p:txBody>
      </p:sp>
      <p:sp>
        <p:nvSpPr>
          <p:cNvPr id="34" name="Zaoblený obdélník 11"/>
          <p:cNvSpPr/>
          <p:nvPr/>
        </p:nvSpPr>
        <p:spPr>
          <a:xfrm>
            <a:off x="439437" y="7873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ovéPole 3"/>
          <p:cNvSpPr txBox="1">
            <a:spLocks noChangeArrowheads="1"/>
          </p:cNvSpPr>
          <p:nvPr/>
        </p:nvSpPr>
        <p:spPr bwMode="auto">
          <a:xfrm>
            <a:off x="7569646" y="6163457"/>
            <a:ext cx="4032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Kleine-Vehn, </a:t>
            </a:r>
            <a:r>
              <a:rPr lang="en-US" alt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Mol</a:t>
            </a:r>
            <a:r>
              <a:rPr lang="en-US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Syst</a:t>
            </a:r>
            <a:r>
              <a:rPr lang="en-US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Biol</a:t>
            </a:r>
            <a:r>
              <a:rPr lang="en-US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7:540</a:t>
            </a: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, 2011</a:t>
            </a:r>
          </a:p>
        </p:txBody>
      </p:sp>
      <p:sp>
        <p:nvSpPr>
          <p:cNvPr id="17413" name="TextovéPole 6"/>
          <p:cNvSpPr txBox="1">
            <a:spLocks noChangeArrowheads="1"/>
          </p:cNvSpPr>
          <p:nvPr/>
        </p:nvSpPr>
        <p:spPr bwMode="auto">
          <a:xfrm>
            <a:off x="538009" y="2206063"/>
            <a:ext cx="38877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8 bit - 256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levels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grey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(2</a:t>
            </a:r>
            <a:r>
              <a:rPr lang="cs-CZ" altLang="cs-CZ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7414" name="TextovéPole 7"/>
          <p:cNvSpPr txBox="1">
            <a:spLocks noChangeArrowheads="1"/>
          </p:cNvSpPr>
          <p:nvPr/>
        </p:nvSpPr>
        <p:spPr bwMode="auto">
          <a:xfrm>
            <a:off x="498321" y="2796613"/>
            <a:ext cx="4143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12 bit - 4096 levels of grey (2</a:t>
            </a:r>
            <a:r>
              <a:rPr lang="cs-CZ" altLang="cs-CZ" sz="2400" baseline="3000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7415" name="TextovéPole 8"/>
          <p:cNvSpPr txBox="1">
            <a:spLocks noChangeArrowheads="1"/>
          </p:cNvSpPr>
          <p:nvPr/>
        </p:nvSpPr>
        <p:spPr bwMode="auto">
          <a:xfrm>
            <a:off x="498321" y="3446229"/>
            <a:ext cx="48244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16 bit - 65536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levels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grey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(2</a:t>
            </a:r>
            <a:r>
              <a:rPr lang="cs-CZ" altLang="cs-CZ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24 bit - 16 777 216 </a:t>
            </a: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levels of grey 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(2</a:t>
            </a:r>
            <a:r>
              <a:rPr lang="cs-CZ" altLang="cs-CZ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419" name="Rectangle 4"/>
          <p:cNvSpPr>
            <a:spLocks noChangeArrowheads="1"/>
          </p:cNvSpPr>
          <p:nvPr/>
        </p:nvSpPr>
        <p:spPr bwMode="auto">
          <a:xfrm>
            <a:off x="527111" y="989342"/>
            <a:ext cx="508063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Colour depth in biological imaging</a:t>
            </a:r>
            <a:endParaRPr lang="en-GB" altLang="cs-CZ" sz="2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9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</a:p>
        </p:txBody>
      </p:sp>
      <p:sp>
        <p:nvSpPr>
          <p:cNvPr id="2" name="Rectangle 1"/>
          <p:cNvSpPr/>
          <p:nvPr/>
        </p:nvSpPr>
        <p:spPr>
          <a:xfrm>
            <a:off x="517448" y="5114159"/>
            <a:ext cx="5008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A suitable </a:t>
            </a:r>
            <a:r>
              <a:rPr lang="en-GB" b="1" dirty="0" smtClean="0"/>
              <a:t>LUT</a:t>
            </a:r>
            <a:r>
              <a:rPr lang="en-GB" dirty="0" smtClean="0"/>
              <a:t>, i.e. </a:t>
            </a:r>
            <a:r>
              <a:rPr lang="en-GB" b="1" dirty="0" smtClean="0"/>
              <a:t>L</a:t>
            </a:r>
            <a:r>
              <a:rPr lang="en-GB" dirty="0" smtClean="0"/>
              <a:t>ook </a:t>
            </a:r>
            <a:r>
              <a:rPr lang="en-GB" b="1" dirty="0" smtClean="0"/>
              <a:t>U</a:t>
            </a:r>
            <a:r>
              <a:rPr lang="en-GB" dirty="0" smtClean="0"/>
              <a:t>p </a:t>
            </a:r>
            <a:r>
              <a:rPr lang="en-GB" b="1" dirty="0" smtClean="0"/>
              <a:t>T</a:t>
            </a:r>
            <a:r>
              <a:rPr lang="en-GB" dirty="0" smtClean="0"/>
              <a:t>able, is the key to correct presentation of the image</a:t>
            </a:r>
            <a:endParaRPr lang="en-GB" dirty="0"/>
          </a:p>
        </p:txBody>
      </p:sp>
      <p:sp>
        <p:nvSpPr>
          <p:cNvPr id="29" name="Text Box 22"/>
          <p:cNvSpPr txBox="1">
            <a:spLocks noChangeArrowheads="1"/>
          </p:cNvSpPr>
          <p:nvPr/>
        </p:nvSpPr>
        <p:spPr bwMode="auto">
          <a:xfrm>
            <a:off x="-240704" y="1861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2.5 </a:t>
            </a: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Image analysis, graphical software, presentation software</a:t>
            </a:r>
          </a:p>
        </p:txBody>
      </p:sp>
      <p:sp>
        <p:nvSpPr>
          <p:cNvPr id="30" name="Zaoblený obdélník 11"/>
          <p:cNvSpPr/>
          <p:nvPr/>
        </p:nvSpPr>
        <p:spPr>
          <a:xfrm>
            <a:off x="439437" y="7873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646" y="1071563"/>
            <a:ext cx="299085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6975" y="1143001"/>
            <a:ext cx="809625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ovéPole 6"/>
          <p:cNvSpPr txBox="1">
            <a:spLocks noChangeArrowheads="1"/>
          </p:cNvSpPr>
          <p:nvPr/>
        </p:nvSpPr>
        <p:spPr bwMode="auto">
          <a:xfrm>
            <a:off x="1300910" y="910365"/>
            <a:ext cx="4286374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800" b="1" dirty="0" smtClean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Analysis of </a:t>
            </a:r>
            <a:r>
              <a:rPr lang="en-GB" altLang="cs-CZ" sz="2800" b="1" dirty="0" err="1" smtClean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colocalization</a:t>
            </a:r>
            <a:r>
              <a:rPr lang="en-GB" altLang="cs-CZ" sz="2800" b="1" dirty="0" smtClean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endParaRPr lang="en-GB" altLang="cs-CZ" sz="2800" b="1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9461" name="TextovéPole 5"/>
          <p:cNvSpPr txBox="1">
            <a:spLocks noChangeArrowheads="1"/>
          </p:cNvSpPr>
          <p:nvPr/>
        </p:nvSpPr>
        <p:spPr bwMode="auto">
          <a:xfrm>
            <a:off x="7514633" y="6253686"/>
            <a:ext cx="4860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Jelínková et al., Plant Journal 61, 883-891, 2009</a:t>
            </a:r>
            <a:endParaRPr lang="en-US" alt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 descr="Znak UK - Univerzita Karlov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</a:p>
        </p:txBody>
      </p:sp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-240704" y="1861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2.5 </a:t>
            </a: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Image analysis, graphical software, presentation software</a:t>
            </a:r>
          </a:p>
        </p:txBody>
      </p:sp>
      <p:sp>
        <p:nvSpPr>
          <p:cNvPr id="27" name="Zaoblený obdélník 11"/>
          <p:cNvSpPr/>
          <p:nvPr/>
        </p:nvSpPr>
        <p:spPr>
          <a:xfrm>
            <a:off x="439437" y="7873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graphicFrame>
        <p:nvGraphicFramePr>
          <p:cNvPr id="2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5085572"/>
              </p:ext>
            </p:extLst>
          </p:nvPr>
        </p:nvGraphicFramePr>
        <p:xfrm>
          <a:off x="191343" y="1455977"/>
          <a:ext cx="6505509" cy="4797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94" name="CorelDRAW" r:id="rId8" imgW="2692080" imgH="1984320" progId="">
                  <p:embed/>
                </p:oleObj>
              </mc:Choice>
              <mc:Fallback>
                <p:oleObj name="CorelDRAW" r:id="rId8" imgW="2692080" imgH="1984320" progId="">
                  <p:embed/>
                  <p:pic>
                    <p:nvPicPr>
                      <p:cNvPr id="1945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343" y="1455977"/>
                        <a:ext cx="6505509" cy="47977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4572992"/>
              </p:ext>
            </p:extLst>
          </p:nvPr>
        </p:nvGraphicFramePr>
        <p:xfrm>
          <a:off x="6914702" y="971308"/>
          <a:ext cx="4656614" cy="52823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95" name="CorelDRAW" r:id="rId10" imgW="3612600" imgH="4098960" progId="">
                  <p:embed/>
                </p:oleObj>
              </mc:Choice>
              <mc:Fallback>
                <p:oleObj name="CorelDRAW" r:id="rId10" imgW="3612600" imgH="4098960" progId="">
                  <p:embed/>
                  <p:pic>
                    <p:nvPicPr>
                      <p:cNvPr id="2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4702" y="971308"/>
                        <a:ext cx="4656614" cy="52823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65288"/>
            <a:ext cx="68341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ovéPole 8"/>
          <p:cNvSpPr txBox="1">
            <a:spLocks noChangeArrowheads="1"/>
          </p:cNvSpPr>
          <p:nvPr/>
        </p:nvSpPr>
        <p:spPr bwMode="auto">
          <a:xfrm>
            <a:off x="3153857" y="6203331"/>
            <a:ext cx="63579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Vandenbussche et al., 2009, </a:t>
            </a:r>
            <a:r>
              <a:rPr lang="cs-CZ" alt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137, 597-606</a:t>
            </a:r>
            <a:endParaRPr lang="en-US" alt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537" name="Rectangle 13"/>
          <p:cNvSpPr>
            <a:spLocks noChangeArrowheads="1"/>
          </p:cNvSpPr>
          <p:nvPr/>
        </p:nvSpPr>
        <p:spPr bwMode="auto">
          <a:xfrm>
            <a:off x="2110404" y="973541"/>
            <a:ext cx="82089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Analysis of intracellular protein dynamics</a:t>
            </a:r>
            <a:endParaRPr lang="en-GB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 descr="Znak UK - Univerzita Karlov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-240704" y="1861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2.5 </a:t>
            </a: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Image analysis, graphical software, presentation software</a:t>
            </a:r>
          </a:p>
        </p:txBody>
      </p:sp>
      <p:sp>
        <p:nvSpPr>
          <p:cNvPr id="25" name="Zaoblený obdélník 11"/>
          <p:cNvSpPr/>
          <p:nvPr/>
        </p:nvSpPr>
        <p:spPr>
          <a:xfrm>
            <a:off x="439437" y="7873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6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5"/>
          <a:stretch>
            <a:fillRect/>
          </a:stretch>
        </p:blipFill>
        <p:spPr bwMode="auto">
          <a:xfrm>
            <a:off x="3791744" y="1252215"/>
            <a:ext cx="6789737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4617544" y="3700913"/>
            <a:ext cx="5598367" cy="2608407"/>
            <a:chOff x="3810001" y="3429001"/>
            <a:chExt cx="6715125" cy="2886075"/>
          </a:xfrm>
        </p:grpSpPr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6" r="4012"/>
            <a:stretch>
              <a:fillRect/>
            </a:stretch>
          </p:blipFill>
          <p:spPr bwMode="auto">
            <a:xfrm>
              <a:off x="3810001" y="3429001"/>
              <a:ext cx="6715125" cy="2886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Zaoblený obdélník 4"/>
            <p:cNvSpPr/>
            <p:nvPr/>
          </p:nvSpPr>
          <p:spPr>
            <a:xfrm>
              <a:off x="6135689" y="4049713"/>
              <a:ext cx="390525" cy="130016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28" name="Zaoblený obdélník 5"/>
            <p:cNvSpPr/>
            <p:nvPr/>
          </p:nvSpPr>
          <p:spPr>
            <a:xfrm>
              <a:off x="9382126" y="4049713"/>
              <a:ext cx="390525" cy="2146300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29" name="Zaoblený obdélník 6"/>
            <p:cNvSpPr/>
            <p:nvPr/>
          </p:nvSpPr>
          <p:spPr>
            <a:xfrm>
              <a:off x="4252914" y="3514725"/>
              <a:ext cx="5843587" cy="202307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</p:grp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244" y="1304762"/>
            <a:ext cx="1597865" cy="516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ovéPole 8"/>
          <p:cNvSpPr txBox="1">
            <a:spLocks noChangeArrowheads="1"/>
          </p:cNvSpPr>
          <p:nvPr/>
        </p:nvSpPr>
        <p:spPr bwMode="auto">
          <a:xfrm>
            <a:off x="6771412" y="6254301"/>
            <a:ext cx="5420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Vandenbussche et al., 2009, </a:t>
            </a:r>
            <a:r>
              <a:rPr lang="cs-CZ" alt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  <a:r>
              <a:rPr lang="cs-CZ" alt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137, 597-606</a:t>
            </a:r>
            <a:endParaRPr lang="en-US" alt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 13"/>
          <p:cNvSpPr>
            <a:spLocks noChangeArrowheads="1"/>
          </p:cNvSpPr>
          <p:nvPr/>
        </p:nvSpPr>
        <p:spPr bwMode="auto">
          <a:xfrm>
            <a:off x="2052779" y="868377"/>
            <a:ext cx="82089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Analysis of intracellular protein dynamics</a:t>
            </a:r>
            <a:endParaRPr lang="en-GB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 Box 22"/>
          <p:cNvSpPr txBox="1">
            <a:spLocks noChangeArrowheads="1"/>
          </p:cNvSpPr>
          <p:nvPr/>
        </p:nvSpPr>
        <p:spPr bwMode="auto">
          <a:xfrm>
            <a:off x="-240704" y="1861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2.5 </a:t>
            </a: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Image analysis, graphical software, presentation software</a:t>
            </a:r>
          </a:p>
        </p:txBody>
      </p:sp>
      <p:sp>
        <p:nvSpPr>
          <p:cNvPr id="34" name="Zaoblený obdélník 11"/>
          <p:cNvSpPr/>
          <p:nvPr/>
        </p:nvSpPr>
        <p:spPr>
          <a:xfrm>
            <a:off x="439437" y="7873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359928" y="1378655"/>
            <a:ext cx="11650989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Windows Explorer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or similar software (Windows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Commander) </a:t>
            </a:r>
          </a:p>
        </p:txBody>
      </p: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341692" y="2007305"/>
            <a:ext cx="1175373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Individual folders should be named according to their date, ideally as  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YYMMDD (211104)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.  The date must correspond well to the one in the laboratory book.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359928" y="3087129"/>
            <a:ext cx="11550471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Never modify folder with raw data </a:t>
            </a: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copying to the folder with other files accompanying the experiment.</a:t>
            </a:r>
          </a:p>
        </p:txBody>
      </p: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359927" y="3972226"/>
            <a:ext cx="115504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Back up data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external HDD, shared laboratory HDD drives, or online cloud repositories.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380642" y="4595163"/>
            <a:ext cx="62834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Do not postpone 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back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GB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uping</a:t>
            </a: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!!!</a:t>
            </a:r>
          </a:p>
        </p:txBody>
      </p:sp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359927" y="5208600"/>
            <a:ext cx="116800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Experiment must be always finished with </a:t>
            </a:r>
            <a:r>
              <a:rPr lang="en-GB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complete documentation</a:t>
            </a: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, do not start the new one </a:t>
            </a:r>
            <a:r>
              <a:rPr lang="en-GB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without finishing the previous</a:t>
            </a: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7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</a:p>
        </p:txBody>
      </p:sp>
      <p:sp>
        <p:nvSpPr>
          <p:cNvPr id="35" name="Text Box 11"/>
          <p:cNvSpPr txBox="1">
            <a:spLocks noChangeArrowheads="1"/>
          </p:cNvSpPr>
          <p:nvPr/>
        </p:nvSpPr>
        <p:spPr bwMode="auto">
          <a:xfrm>
            <a:off x="2297912" y="213187"/>
            <a:ext cx="75596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2.1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Organization of work, type of data</a:t>
            </a:r>
          </a:p>
        </p:txBody>
      </p:sp>
      <p:sp>
        <p:nvSpPr>
          <p:cNvPr id="36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1452563"/>
            <a:ext cx="7597775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6"/>
          <p:cNvSpPr txBox="1">
            <a:spLocks noChangeArrowheads="1"/>
          </p:cNvSpPr>
          <p:nvPr/>
        </p:nvSpPr>
        <p:spPr bwMode="auto">
          <a:xfrm>
            <a:off x="5016501" y="1458914"/>
            <a:ext cx="1038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alibri" panose="020F0502020204030204" pitchFamily="34" charset="0"/>
              </a:rPr>
              <a:t>GFP peak</a:t>
            </a:r>
          </a:p>
        </p:txBody>
      </p:sp>
      <p:sp>
        <p:nvSpPr>
          <p:cNvPr id="26628" name="Text Box 7"/>
          <p:cNvSpPr txBox="1">
            <a:spLocks noChangeArrowheads="1"/>
          </p:cNvSpPr>
          <p:nvPr/>
        </p:nvSpPr>
        <p:spPr bwMode="auto">
          <a:xfrm>
            <a:off x="2495551" y="4059239"/>
            <a:ext cx="1039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alibri" panose="020F0502020204030204" pitchFamily="34" charset="0"/>
              </a:rPr>
              <a:t>RFP peak</a:t>
            </a:r>
          </a:p>
        </p:txBody>
      </p:sp>
      <p:sp>
        <p:nvSpPr>
          <p:cNvPr id="26629" name="Line 8"/>
          <p:cNvSpPr>
            <a:spLocks noChangeShapeType="1"/>
          </p:cNvSpPr>
          <p:nvPr/>
        </p:nvSpPr>
        <p:spPr bwMode="auto">
          <a:xfrm flipH="1">
            <a:off x="5265738" y="1727201"/>
            <a:ext cx="68262" cy="333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630" name="Line 9"/>
          <p:cNvSpPr>
            <a:spLocks noChangeShapeType="1"/>
          </p:cNvSpPr>
          <p:nvPr/>
        </p:nvSpPr>
        <p:spPr bwMode="auto">
          <a:xfrm flipH="1">
            <a:off x="2757488" y="4313239"/>
            <a:ext cx="138112" cy="2682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636" name="Text Box 21"/>
          <p:cNvSpPr txBox="1">
            <a:spLocks noChangeArrowheads="1"/>
          </p:cNvSpPr>
          <p:nvPr/>
        </p:nvSpPr>
        <p:spPr bwMode="auto">
          <a:xfrm>
            <a:off x="1631951" y="879476"/>
            <a:ext cx="8893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Interaction between two proteins - FRET analysis </a:t>
            </a:r>
            <a:r>
              <a:rPr lang="cs-CZ" altLang="cs-CZ" sz="2400" b="1" i="1">
                <a:latin typeface="Calibri" panose="020F0502020204030204" pitchFamily="34" charset="0"/>
                <a:cs typeface="Calibri" panose="020F0502020204030204" pitchFamily="34" charset="0"/>
              </a:rPr>
              <a:t>in vivo</a:t>
            </a: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 (PIN1-ADL1)</a:t>
            </a:r>
            <a:endParaRPr lang="cs-CZ" altLang="cs-CZ" sz="240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637" name="Text Box 5"/>
          <p:cNvSpPr txBox="1">
            <a:spLocks noChangeArrowheads="1"/>
          </p:cNvSpPr>
          <p:nvPr/>
        </p:nvSpPr>
        <p:spPr bwMode="auto">
          <a:xfrm>
            <a:off x="5951538" y="5600701"/>
            <a:ext cx="39608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latin typeface="Calibri" panose="020F0502020204030204" pitchFamily="34" charset="0"/>
              </a:rPr>
              <a:t>Spectral detection using ZEISS META 510 detector, laser 477 nm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7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-240704" y="1861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2.5 </a:t>
            </a: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Image analysis, graphical software, presentation software</a:t>
            </a:r>
          </a:p>
        </p:txBody>
      </p:sp>
      <p:sp>
        <p:nvSpPr>
          <p:cNvPr id="29" name="Zaoblený obdélník 11"/>
          <p:cNvSpPr/>
          <p:nvPr/>
        </p:nvSpPr>
        <p:spPr>
          <a:xfrm>
            <a:off x="439437" y="7873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7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</a:p>
        </p:txBody>
      </p:sp>
      <p:sp>
        <p:nvSpPr>
          <p:cNvPr id="33" name="Text Box 11"/>
          <p:cNvSpPr txBox="1">
            <a:spLocks noChangeArrowheads="1"/>
          </p:cNvSpPr>
          <p:nvPr/>
        </p:nvSpPr>
        <p:spPr bwMode="auto">
          <a:xfrm>
            <a:off x="3331892" y="1364732"/>
            <a:ext cx="7423281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Average fluorescence intensity measured over the emission spectrum in the following region of interests: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ROI1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- middle cell plate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ROI2, ROI3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- growing ends of the cell plate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ROI4, ROI5</a:t>
            </a:r>
            <a:r>
              <a:rPr lang="en-US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- transversal and longitudinal plasma membranes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1630472" y="3555606"/>
            <a:ext cx="9817553" cy="2985361"/>
            <a:chOff x="1631951" y="3357563"/>
            <a:chExt cx="10232058" cy="3181350"/>
          </a:xfrm>
        </p:grpSpPr>
        <p:pic>
          <p:nvPicPr>
            <p:cNvPr id="36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1951" y="3357563"/>
              <a:ext cx="4214813" cy="318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4"/>
            <p:cNvPicPr>
              <a:picLocks noChangeAspect="1" noChangeArrowheads="1"/>
            </p:cNvPicPr>
            <p:nvPr/>
          </p:nvPicPr>
          <p:blipFill>
            <a:blip r:embed="rId8" cstate="print">
              <a:lum bright="12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0464" y="3429000"/>
              <a:ext cx="2808287" cy="1296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5"/>
            <p:cNvPicPr>
              <a:picLocks noChangeAspect="1" noChangeArrowheads="1"/>
            </p:cNvPicPr>
            <p:nvPr/>
          </p:nvPicPr>
          <p:blipFill>
            <a:blip r:embed="rId9" cstate="print">
              <a:lum bright="12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0464" y="4797425"/>
              <a:ext cx="2808287" cy="135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 Box 12"/>
            <p:cNvSpPr txBox="1">
              <a:spLocks noChangeArrowheads="1"/>
            </p:cNvSpPr>
            <p:nvPr/>
          </p:nvSpPr>
          <p:spPr bwMode="auto">
            <a:xfrm>
              <a:off x="6207125" y="3416300"/>
              <a:ext cx="197643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400">
                  <a:solidFill>
                    <a:schemeClr val="bg1"/>
                  </a:solidFill>
                  <a:latin typeface="Calibri" panose="020F0502020204030204" pitchFamily="34" charset="0"/>
                </a:rPr>
                <a:t>500-520 nm unmixed</a:t>
              </a:r>
            </a:p>
          </p:txBody>
        </p:sp>
        <p:sp>
          <p:nvSpPr>
            <p:cNvPr id="40" name="Line 14"/>
            <p:cNvSpPr>
              <a:spLocks noChangeShapeType="1"/>
            </p:cNvSpPr>
            <p:nvPr/>
          </p:nvSpPr>
          <p:spPr bwMode="auto">
            <a:xfrm>
              <a:off x="2928939" y="4005263"/>
              <a:ext cx="324008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Line 15"/>
            <p:cNvSpPr>
              <a:spLocks noChangeShapeType="1"/>
            </p:cNvSpPr>
            <p:nvPr/>
          </p:nvSpPr>
          <p:spPr bwMode="auto">
            <a:xfrm>
              <a:off x="4440238" y="4724401"/>
              <a:ext cx="1655762" cy="7207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Text Box 16"/>
            <p:cNvSpPr txBox="1">
              <a:spLocks noChangeArrowheads="1"/>
            </p:cNvSpPr>
            <p:nvPr/>
          </p:nvSpPr>
          <p:spPr bwMode="auto">
            <a:xfrm>
              <a:off x="6196014" y="4770438"/>
              <a:ext cx="206057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400">
                  <a:solidFill>
                    <a:schemeClr val="bg1"/>
                  </a:solidFill>
                  <a:latin typeface="Calibri" panose="020F0502020204030204" pitchFamily="34" charset="0"/>
                </a:rPr>
                <a:t>600-620 nm unmixed</a:t>
              </a:r>
            </a:p>
          </p:txBody>
        </p:sp>
        <p:sp>
          <p:nvSpPr>
            <p:cNvPr id="43" name="Text Box 17"/>
            <p:cNvSpPr txBox="1">
              <a:spLocks noChangeArrowheads="1"/>
            </p:cNvSpPr>
            <p:nvPr/>
          </p:nvSpPr>
          <p:spPr bwMode="auto">
            <a:xfrm>
              <a:off x="9236078" y="4039885"/>
              <a:ext cx="2627931" cy="1631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ROI1</a:t>
              </a:r>
              <a:r>
                <a:rPr lang="en-GB" altLang="cs-CZ" sz="200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cs-CZ" altLang="cs-CZ" sz="2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cs-CZ" altLang="cs-CZ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low</a:t>
              </a:r>
              <a:r>
                <a:rPr lang="cs-CZ" altLang="cs-CZ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FRET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ROI2, ROI3</a:t>
              </a:r>
              <a:r>
                <a:rPr lang="cs-CZ" altLang="cs-CZ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cs-CZ" altLang="cs-CZ" sz="2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cs-CZ" altLang="cs-CZ" sz="2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high</a:t>
              </a:r>
              <a:r>
                <a:rPr lang="cs-CZ" altLang="cs-CZ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 FRET</a:t>
              </a:r>
              <a:br>
                <a:rPr lang="cs-CZ" altLang="cs-CZ" sz="20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endParaRPr lang="cs-CZ" altLang="cs-CZ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ROI4, ROI5 </a:t>
              </a:r>
              <a:r>
                <a:rPr lang="cs-CZ" altLang="cs-CZ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- no FRET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51384" y="1268760"/>
            <a:ext cx="2705429" cy="2143403"/>
            <a:chOff x="1738314" y="620714"/>
            <a:chExt cx="3082925" cy="2555874"/>
          </a:xfrm>
        </p:grpSpPr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10">
              <a:lum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64" t="3339" r="22939" b="6824"/>
            <a:stretch>
              <a:fillRect/>
            </a:stretch>
          </p:blipFill>
          <p:spPr bwMode="auto">
            <a:xfrm>
              <a:off x="1738314" y="692150"/>
              <a:ext cx="3082925" cy="2484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ovéPole 17"/>
            <p:cNvSpPr txBox="1">
              <a:spLocks noChangeArrowheads="1"/>
            </p:cNvSpPr>
            <p:nvPr/>
          </p:nvSpPr>
          <p:spPr bwMode="auto">
            <a:xfrm>
              <a:off x="2952750" y="1835150"/>
              <a:ext cx="3127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rgbClr val="FF0000"/>
                  </a:solidFill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7" name="TextovéPole 18"/>
            <p:cNvSpPr txBox="1">
              <a:spLocks noChangeArrowheads="1"/>
            </p:cNvSpPr>
            <p:nvPr/>
          </p:nvSpPr>
          <p:spPr bwMode="auto">
            <a:xfrm>
              <a:off x="3211514" y="1263650"/>
              <a:ext cx="312737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rgbClr val="00FF00"/>
                  </a:solidFill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8" name="TextovéPole 19"/>
            <p:cNvSpPr txBox="1">
              <a:spLocks noChangeArrowheads="1"/>
            </p:cNvSpPr>
            <p:nvPr/>
          </p:nvSpPr>
          <p:spPr bwMode="auto">
            <a:xfrm>
              <a:off x="3238500" y="2536825"/>
              <a:ext cx="3127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rgbClr val="0000CC"/>
                  </a:solidFill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9" name="TextovéPole 20"/>
            <p:cNvSpPr txBox="1">
              <a:spLocks noChangeArrowheads="1"/>
            </p:cNvSpPr>
            <p:nvPr/>
          </p:nvSpPr>
          <p:spPr bwMode="auto">
            <a:xfrm>
              <a:off x="4167189" y="835025"/>
              <a:ext cx="312737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rgbClr val="FFFF00"/>
                  </a:solidFill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50" name="TextovéPole 21"/>
            <p:cNvSpPr txBox="1">
              <a:spLocks noChangeArrowheads="1"/>
            </p:cNvSpPr>
            <p:nvPr/>
          </p:nvSpPr>
          <p:spPr bwMode="auto">
            <a:xfrm>
              <a:off x="2640014" y="620714"/>
              <a:ext cx="312737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solidFill>
                    <a:srgbClr val="00B0F0"/>
                  </a:solidFill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51" name="Text Box 21"/>
          <p:cNvSpPr txBox="1">
            <a:spLocks noChangeArrowheads="1"/>
          </p:cNvSpPr>
          <p:nvPr/>
        </p:nvSpPr>
        <p:spPr bwMode="auto">
          <a:xfrm>
            <a:off x="1631951" y="879476"/>
            <a:ext cx="8893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Interaction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between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proteins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 - FRET </a:t>
            </a:r>
            <a:r>
              <a:rPr lang="cs-CZ" altLang="cs-CZ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cs-CZ" altLang="cs-CZ" sz="24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vivo</a:t>
            </a:r>
            <a:r>
              <a:rPr lang="cs-CZ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 (PIN1-ADL1)</a:t>
            </a:r>
            <a:endParaRPr lang="cs-CZ" altLang="cs-CZ" sz="2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 Box 22"/>
          <p:cNvSpPr txBox="1">
            <a:spLocks noChangeArrowheads="1"/>
          </p:cNvSpPr>
          <p:nvPr/>
        </p:nvSpPr>
        <p:spPr bwMode="auto">
          <a:xfrm>
            <a:off x="-240704" y="1861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2.5 </a:t>
            </a: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Image analysis, graphical software, presentation software</a:t>
            </a:r>
          </a:p>
        </p:txBody>
      </p:sp>
      <p:sp>
        <p:nvSpPr>
          <p:cNvPr id="53" name="Zaoblený obdélník 11"/>
          <p:cNvSpPr/>
          <p:nvPr/>
        </p:nvSpPr>
        <p:spPr>
          <a:xfrm>
            <a:off x="439437" y="7873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6"/>
          <p:cNvSpPr>
            <a:spLocks noChangeArrowheads="1"/>
          </p:cNvSpPr>
          <p:nvPr/>
        </p:nvSpPr>
        <p:spPr bwMode="auto">
          <a:xfrm>
            <a:off x="191344" y="994311"/>
            <a:ext cx="721567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Irfan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View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 - </a:t>
            </a: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the ideal tool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daily viewing of experimental documentation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 descr="Znak UK - Univerzita Karlov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3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150" y="2270910"/>
            <a:ext cx="7246873" cy="38272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07023" y="943121"/>
            <a:ext cx="4618133" cy="5538373"/>
          </a:xfrm>
          <a:prstGeom prst="rect">
            <a:avLst/>
          </a:prstGeom>
        </p:spPr>
      </p:pic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</a:p>
        </p:txBody>
      </p:sp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-240704" y="1861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2.5 </a:t>
            </a: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Image analysis, graphical software, presentation software</a:t>
            </a:r>
          </a:p>
        </p:txBody>
      </p:sp>
      <p:sp>
        <p:nvSpPr>
          <p:cNvPr id="27" name="Zaoblený obdélník 11"/>
          <p:cNvSpPr/>
          <p:nvPr/>
        </p:nvSpPr>
        <p:spPr>
          <a:xfrm>
            <a:off x="439437" y="7873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"/>
          <p:cNvSpPr>
            <a:spLocks noChangeArrowheads="1"/>
          </p:cNvSpPr>
          <p:nvPr/>
        </p:nvSpPr>
        <p:spPr bwMode="auto">
          <a:xfrm>
            <a:off x="661868" y="1591965"/>
            <a:ext cx="2016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Corel </a:t>
            </a:r>
            <a:r>
              <a:rPr lang="cs-CZ" altLang="cs-CZ" sz="1800" dirty="0" err="1"/>
              <a:t>Photo</a:t>
            </a:r>
            <a:r>
              <a:rPr lang="cs-CZ" altLang="cs-CZ" sz="1800" dirty="0"/>
              <a:t> </a:t>
            </a:r>
            <a:r>
              <a:rPr lang="cs-CZ" altLang="cs-CZ" sz="1800" dirty="0" err="1"/>
              <a:t>Paint</a:t>
            </a:r>
            <a:endParaRPr lang="en-US" altLang="cs-CZ" sz="1800" dirty="0"/>
          </a:p>
        </p:txBody>
      </p:sp>
      <p:sp>
        <p:nvSpPr>
          <p:cNvPr id="29708" name="Rectangle 5"/>
          <p:cNvSpPr>
            <a:spLocks noChangeArrowheads="1"/>
          </p:cNvSpPr>
          <p:nvPr/>
        </p:nvSpPr>
        <p:spPr bwMode="auto">
          <a:xfrm>
            <a:off x="634373" y="3729814"/>
            <a:ext cx="2016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dirty="0"/>
              <a:t>Adobe Photoshop</a:t>
            </a:r>
            <a:endParaRPr lang="cs-CZ" altLang="cs-CZ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136" y="2046739"/>
            <a:ext cx="1752600" cy="1504950"/>
          </a:xfrm>
          <a:prstGeom prst="rect">
            <a:avLst/>
          </a:prstGeom>
        </p:spPr>
      </p:pic>
      <p:pic>
        <p:nvPicPr>
          <p:cNvPr id="27650" name="Picture 2" descr="Adobe Photoshop - Wikipedia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46" y="4099305"/>
            <a:ext cx="1907977" cy="186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3632" y="1565428"/>
            <a:ext cx="9179764" cy="4920124"/>
          </a:xfrm>
          <a:prstGeom prst="rect">
            <a:avLst/>
          </a:prstGeom>
        </p:spPr>
      </p:pic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1114330" y="961537"/>
            <a:ext cx="98807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Raster graphics a its editing using software editors</a:t>
            </a:r>
            <a:endParaRPr lang="en-GB" altLang="cs-CZ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0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5" descr="logo-male UEB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" descr="Znak UK - Univerzita Karlova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</a:p>
        </p:txBody>
      </p:sp>
      <p:sp>
        <p:nvSpPr>
          <p:cNvPr id="36" name="Text Box 22"/>
          <p:cNvSpPr txBox="1">
            <a:spLocks noChangeArrowheads="1"/>
          </p:cNvSpPr>
          <p:nvPr/>
        </p:nvSpPr>
        <p:spPr bwMode="auto">
          <a:xfrm>
            <a:off x="-240704" y="1861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2.5 </a:t>
            </a: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Image analysis, graphical software, presentation software</a:t>
            </a:r>
          </a:p>
        </p:txBody>
      </p:sp>
      <p:sp>
        <p:nvSpPr>
          <p:cNvPr id="37" name="Zaoblený obdélník 11"/>
          <p:cNvSpPr/>
          <p:nvPr/>
        </p:nvSpPr>
        <p:spPr>
          <a:xfrm>
            <a:off x="439437" y="7873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005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1984226" y="1047101"/>
            <a:ext cx="84963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Beware of too extensive modifications!!!!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5547" name="Picture 11"/>
          <p:cNvPicPr>
            <a:picLocks noChangeAspect="1" noChangeArrowheads="1"/>
          </p:cNvPicPr>
          <p:nvPr/>
        </p:nvPicPr>
        <p:blipFill>
          <a:blip r:embed="rId2">
            <a:lum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8"/>
          <a:stretch>
            <a:fillRect/>
          </a:stretch>
        </p:blipFill>
        <p:spPr bwMode="auto">
          <a:xfrm>
            <a:off x="6232376" y="1587421"/>
            <a:ext cx="5209150" cy="465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8"/>
          <a:stretch>
            <a:fillRect/>
          </a:stretch>
        </p:blipFill>
        <p:spPr bwMode="auto">
          <a:xfrm>
            <a:off x="623392" y="1587420"/>
            <a:ext cx="5207170" cy="465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3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8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" descr="Znak UK - Univerzita Karlov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</a:p>
        </p:txBody>
      </p:sp>
      <p:sp>
        <p:nvSpPr>
          <p:cNvPr id="34" name="Text Box 22"/>
          <p:cNvSpPr txBox="1">
            <a:spLocks noChangeArrowheads="1"/>
          </p:cNvSpPr>
          <p:nvPr/>
        </p:nvSpPr>
        <p:spPr bwMode="auto">
          <a:xfrm>
            <a:off x="-240704" y="1861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2.5 </a:t>
            </a: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Image analysis, graphical software, presentation software</a:t>
            </a:r>
          </a:p>
        </p:txBody>
      </p:sp>
      <p:sp>
        <p:nvSpPr>
          <p:cNvPr id="35" name="Zaoblený obdélník 11"/>
          <p:cNvSpPr/>
          <p:nvPr/>
        </p:nvSpPr>
        <p:spPr>
          <a:xfrm>
            <a:off x="439437" y="7873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011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13"/>
          <p:cNvSpPr>
            <a:spLocks noChangeArrowheads="1"/>
          </p:cNvSpPr>
          <p:nvPr/>
        </p:nvSpPr>
        <p:spPr bwMode="auto">
          <a:xfrm>
            <a:off x="154945" y="1556792"/>
            <a:ext cx="2016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Corel </a:t>
            </a:r>
            <a:r>
              <a:rPr lang="en-US" altLang="cs-CZ" sz="1800" dirty="0"/>
              <a:t>Draw</a:t>
            </a:r>
          </a:p>
        </p:txBody>
      </p:sp>
      <p:sp>
        <p:nvSpPr>
          <p:cNvPr id="31756" name="Rectangle 13"/>
          <p:cNvSpPr>
            <a:spLocks noChangeArrowheads="1"/>
          </p:cNvSpPr>
          <p:nvPr/>
        </p:nvSpPr>
        <p:spPr bwMode="auto">
          <a:xfrm>
            <a:off x="154947" y="4071452"/>
            <a:ext cx="2016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800" dirty="0"/>
              <a:t>Adobe Illustrator</a:t>
            </a:r>
            <a:endParaRPr lang="cs-CZ" altLang="cs-CZ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696" y="1416077"/>
            <a:ext cx="9589240" cy="51092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6664" r="16399" b="11013"/>
          <a:stretch/>
        </p:blipFill>
        <p:spPr>
          <a:xfrm>
            <a:off x="335722" y="1981068"/>
            <a:ext cx="1654573" cy="1936125"/>
          </a:xfrm>
          <a:prstGeom prst="rect">
            <a:avLst/>
          </a:prstGeom>
        </p:spPr>
      </p:pic>
      <p:pic>
        <p:nvPicPr>
          <p:cNvPr id="25602" name="Picture 2" descr="Adobe Illustrator – Wikipedi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73" y="4497689"/>
            <a:ext cx="2005792" cy="195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-50733" y="882324"/>
            <a:ext cx="124359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Vector graphics combined with raster graphics - ideal for creating images for scientific publications</a:t>
            </a:r>
            <a:endParaRPr lang="cs-CZ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0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5" descr="logo-male UEB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" descr="Znak UK - Univerzita Karlova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</a:p>
        </p:txBody>
      </p:sp>
      <p:sp>
        <p:nvSpPr>
          <p:cNvPr id="36" name="Text Box 22"/>
          <p:cNvSpPr txBox="1">
            <a:spLocks noChangeArrowheads="1"/>
          </p:cNvSpPr>
          <p:nvPr/>
        </p:nvSpPr>
        <p:spPr bwMode="auto">
          <a:xfrm>
            <a:off x="-240704" y="1861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2.5 </a:t>
            </a: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Image analysis, graphical software, presentation software</a:t>
            </a:r>
          </a:p>
        </p:txBody>
      </p:sp>
      <p:sp>
        <p:nvSpPr>
          <p:cNvPr id="37" name="Zaoblený obdélník 11"/>
          <p:cNvSpPr/>
          <p:nvPr/>
        </p:nvSpPr>
        <p:spPr>
          <a:xfrm>
            <a:off x="439437" y="7873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639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1" t="17942" r="62755" b="61181"/>
          <a:stretch/>
        </p:blipFill>
        <p:spPr bwMode="auto">
          <a:xfrm>
            <a:off x="1702668" y="1843770"/>
            <a:ext cx="7065067" cy="16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Rectangle 13"/>
          <p:cNvSpPr>
            <a:spLocks noChangeArrowheads="1"/>
          </p:cNvSpPr>
          <p:nvPr/>
        </p:nvSpPr>
        <p:spPr bwMode="auto">
          <a:xfrm>
            <a:off x="47328" y="1808067"/>
            <a:ext cx="1339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GIMP</a:t>
            </a:r>
            <a:endParaRPr lang="en-US" altLang="cs-CZ" sz="1800" dirty="0"/>
          </a:p>
        </p:txBody>
      </p:sp>
      <p:sp>
        <p:nvSpPr>
          <p:cNvPr id="32779" name="Rectangle 13"/>
          <p:cNvSpPr>
            <a:spLocks noChangeArrowheads="1"/>
          </p:cNvSpPr>
          <p:nvPr/>
        </p:nvSpPr>
        <p:spPr bwMode="auto">
          <a:xfrm>
            <a:off x="212772" y="3572600"/>
            <a:ext cx="1339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/>
              <a:t>Inkscape</a:t>
            </a:r>
            <a:endParaRPr lang="en-US" altLang="cs-CZ" sz="1800" dirty="0"/>
          </a:p>
        </p:txBody>
      </p:sp>
      <p:pic>
        <p:nvPicPr>
          <p:cNvPr id="2" name="Picture 1">
            <a:hlinkClick r:id="rId4"/>
          </p:cNvPr>
          <p:cNvPicPr>
            <a:picLocks noChangeAspect="1"/>
          </p:cNvPicPr>
          <p:nvPr/>
        </p:nvPicPr>
        <p:blipFill rotWithShape="1">
          <a:blip r:embed="rId5"/>
          <a:srcRect t="4485"/>
          <a:stretch/>
        </p:blipFill>
        <p:spPr>
          <a:xfrm>
            <a:off x="1702668" y="3616686"/>
            <a:ext cx="5617468" cy="2985535"/>
          </a:xfrm>
          <a:prstGeom prst="rect">
            <a:avLst/>
          </a:prstGeom>
        </p:spPr>
      </p:pic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212772" y="942895"/>
            <a:ext cx="114585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Both vector and raster graphics can be edited using freely available programs, but for the purpose of presenting scientific outputs these tools are rather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not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suitable</a:t>
            </a:r>
            <a:endParaRPr lang="cs-CZ" alt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0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5" descr="logo-male UEB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" descr="Znak UK - Univerzita Karlova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</a:p>
        </p:txBody>
      </p:sp>
      <p:sp>
        <p:nvSpPr>
          <p:cNvPr id="36" name="Text Box 22"/>
          <p:cNvSpPr txBox="1">
            <a:spLocks noChangeArrowheads="1"/>
          </p:cNvSpPr>
          <p:nvPr/>
        </p:nvSpPr>
        <p:spPr bwMode="auto">
          <a:xfrm>
            <a:off x="-240704" y="186189"/>
            <a:ext cx="12601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2.6 Open source </a:t>
            </a:r>
            <a:r>
              <a:rPr lang="pl-PL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graphical software</a:t>
            </a:r>
            <a:endParaRPr lang="pl-PL" altLang="cs-CZ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Zaoblený obdélník 11"/>
          <p:cNvSpPr/>
          <p:nvPr/>
        </p:nvSpPr>
        <p:spPr>
          <a:xfrm>
            <a:off x="439437" y="787362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799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9"/>
          <p:cNvSpPr txBox="1">
            <a:spLocks noChangeArrowheads="1"/>
          </p:cNvSpPr>
          <p:nvPr/>
        </p:nvSpPr>
        <p:spPr bwMode="auto">
          <a:xfrm>
            <a:off x="372421" y="1212246"/>
            <a:ext cx="2628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Windows Explorer </a:t>
            </a:r>
          </a:p>
        </p:txBody>
      </p:sp>
      <p:pic>
        <p:nvPicPr>
          <p:cNvPr id="52239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33" b="12968"/>
          <a:stretch>
            <a:fillRect/>
          </a:stretch>
        </p:blipFill>
        <p:spPr bwMode="auto">
          <a:xfrm>
            <a:off x="4295774" y="1141711"/>
            <a:ext cx="6430895" cy="5376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1992314" y="1751371"/>
            <a:ext cx="9248642" cy="4773256"/>
            <a:chOff x="295" y="1207"/>
            <a:chExt cx="5465" cy="2858"/>
          </a:xfrm>
        </p:grpSpPr>
        <p:sp>
          <p:nvSpPr>
            <p:cNvPr id="6159" name="Rectangle 19"/>
            <p:cNvSpPr>
              <a:spLocks noChangeArrowheads="1"/>
            </p:cNvSpPr>
            <p:nvPr/>
          </p:nvSpPr>
          <p:spPr bwMode="auto">
            <a:xfrm>
              <a:off x="295" y="1207"/>
              <a:ext cx="5465" cy="28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grpSp>
          <p:nvGrpSpPr>
            <p:cNvPr id="6160" name="Group 16"/>
            <p:cNvGrpSpPr>
              <a:grpSpLocks/>
            </p:cNvGrpSpPr>
            <p:nvPr/>
          </p:nvGrpSpPr>
          <p:grpSpPr bwMode="auto">
            <a:xfrm>
              <a:off x="295" y="1298"/>
              <a:ext cx="5465" cy="2521"/>
              <a:chOff x="657" y="1706"/>
              <a:chExt cx="5103" cy="2113"/>
            </a:xfrm>
          </p:grpSpPr>
          <p:graphicFrame>
            <p:nvGraphicFramePr>
              <p:cNvPr id="6161" name="Object 17"/>
              <p:cNvGraphicFramePr>
                <a:graphicFrameLocks noChangeAspect="1"/>
              </p:cNvGraphicFramePr>
              <p:nvPr/>
            </p:nvGraphicFramePr>
            <p:xfrm>
              <a:off x="657" y="1752"/>
              <a:ext cx="1270" cy="206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215" name="Rastrový obrázek" r:id="rId4" imgW="3315163" imgH="4505954" progId="Paint.Picture">
                      <p:embed/>
                    </p:oleObj>
                  </mc:Choice>
                  <mc:Fallback>
                    <p:oleObj name="Rastrový obrázek" r:id="rId4" imgW="3315163" imgH="4505954" progId="Paint.Picture">
                      <p:embed/>
                      <p:pic>
                        <p:nvPicPr>
                          <p:cNvPr id="0" name="Object 1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t="23961" r="39177" b="3206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57" y="1752"/>
                            <a:ext cx="1270" cy="206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6162" name="Picture 1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586" t="10530" r="15781" b="59126"/>
              <a:stretch>
                <a:fillRect/>
              </a:stretch>
            </p:blipFill>
            <p:spPr bwMode="auto">
              <a:xfrm>
                <a:off x="1925" y="1706"/>
                <a:ext cx="3835" cy="1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7" name="Group 16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5" descr="logo-male UEB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 descr="Znak UK - Univerzita Karlova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</a:p>
        </p:txBody>
      </p:sp>
      <p:sp>
        <p:nvSpPr>
          <p:cNvPr id="29" name="Text Box 11"/>
          <p:cNvSpPr txBox="1">
            <a:spLocks noChangeArrowheads="1"/>
          </p:cNvSpPr>
          <p:nvPr/>
        </p:nvSpPr>
        <p:spPr bwMode="auto">
          <a:xfrm>
            <a:off x="911424" y="213187"/>
            <a:ext cx="105366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2.2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Data explorers, correct data handling and saving</a:t>
            </a:r>
          </a:p>
        </p:txBody>
      </p:sp>
      <p:sp>
        <p:nvSpPr>
          <p:cNvPr id="30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2" t="12921" r="55911" b="48666"/>
          <a:stretch>
            <a:fillRect/>
          </a:stretch>
        </p:blipFill>
        <p:spPr bwMode="auto">
          <a:xfrm>
            <a:off x="1631504" y="1057518"/>
            <a:ext cx="4440685" cy="5252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9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2" t="12354" r="60039" b="66243"/>
          <a:stretch>
            <a:fillRect/>
          </a:stretch>
        </p:blipFill>
        <p:spPr bwMode="auto">
          <a:xfrm>
            <a:off x="4218089" y="1085035"/>
            <a:ext cx="6270524" cy="491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90" name="Rectangle 18">
            <a:hlinkClick r:id="rId4"/>
          </p:cNvPr>
          <p:cNvSpPr>
            <a:spLocks noChangeArrowheads="1"/>
          </p:cNvSpPr>
          <p:nvPr/>
        </p:nvSpPr>
        <p:spPr bwMode="auto">
          <a:xfrm>
            <a:off x="4355375" y="2314297"/>
            <a:ext cx="6113285" cy="502894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4291" name="Rectangle 19">
            <a:hlinkClick r:id="rId5"/>
          </p:cNvPr>
          <p:cNvSpPr>
            <a:spLocks noChangeArrowheads="1"/>
          </p:cNvSpPr>
          <p:nvPr/>
        </p:nvSpPr>
        <p:spPr bwMode="auto">
          <a:xfrm>
            <a:off x="4355375" y="3039205"/>
            <a:ext cx="6113285" cy="502894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pSp>
        <p:nvGrpSpPr>
          <p:cNvPr id="14" name="Group 13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5" descr="logo-male UEB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 descr="Znak UK - Univerzita Karlova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</a:p>
        </p:txBody>
      </p:sp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911424" y="213187"/>
            <a:ext cx="105366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2.2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Data explorers, correct data handling and saving</a:t>
            </a:r>
          </a:p>
        </p:txBody>
      </p:sp>
      <p:sp>
        <p:nvSpPr>
          <p:cNvPr id="28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90" grpId="0" animBg="1"/>
      <p:bldP spid="5429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5" descr="logo-male U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 descr="Znak UK - Univerzita Karlov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199618" y="2522248"/>
            <a:ext cx="399314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Total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Commander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shareware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the biggest advantage is the existence of two identical windows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10" descr="Total Commander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1246829"/>
            <a:ext cx="3993141" cy="1039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https://www.ghisler.com/screenshots/en/01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759" y="1095861"/>
            <a:ext cx="7843460" cy="539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911424" y="213187"/>
            <a:ext cx="105366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2.2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Data explorers, correct data handling and saving</a:t>
            </a:r>
          </a:p>
        </p:txBody>
      </p:sp>
      <p:sp>
        <p:nvSpPr>
          <p:cNvPr id="29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2075243" y="990767"/>
            <a:ext cx="82089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Bulk data processing, their edit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and graphical output</a:t>
            </a:r>
          </a:p>
        </p:txBody>
      </p:sp>
      <p:sp>
        <p:nvSpPr>
          <p:cNvPr id="55312" name="Text Box 16"/>
          <p:cNvSpPr txBox="1">
            <a:spLocks noChangeArrowheads="1"/>
          </p:cNvSpPr>
          <p:nvPr/>
        </p:nvSpPr>
        <p:spPr bwMode="auto">
          <a:xfrm>
            <a:off x="2949874" y="2174745"/>
            <a:ext cx="84556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Microsoft Excel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suitable for all basic operations including statistics and various graphical outputs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277" name="Picture 20" descr="http://www.rishona.net/wp-content/uploads/2012/05/msexce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1596270"/>
            <a:ext cx="194310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Skupina 7"/>
          <p:cNvGrpSpPr>
            <a:grpSpLocks/>
          </p:cNvGrpSpPr>
          <p:nvPr/>
        </p:nvGrpSpPr>
        <p:grpSpPr bwMode="auto">
          <a:xfrm>
            <a:off x="404589" y="3889278"/>
            <a:ext cx="11470493" cy="2383064"/>
            <a:chOff x="395086" y="4164013"/>
            <a:chExt cx="10737350" cy="2382940"/>
          </a:xfrm>
        </p:grpSpPr>
        <p:sp>
          <p:nvSpPr>
            <p:cNvPr id="9232" name="Text Box 17"/>
            <p:cNvSpPr txBox="1">
              <a:spLocks noChangeArrowheads="1"/>
            </p:cNvSpPr>
            <p:nvPr/>
          </p:nvSpPr>
          <p:spPr bwMode="auto">
            <a:xfrm>
              <a:off x="395086" y="4164013"/>
              <a:ext cx="10737350" cy="830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cs-CZ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Specialised mathematical or statistical software </a:t>
              </a:r>
              <a:r>
                <a:rPr lang="en-GB" altLang="cs-CZ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en-GB" altLang="cs-CZ" sz="2400" dirty="0" err="1">
                  <a:latin typeface="Calibri" panose="020F0502020204030204" pitchFamily="34" charset="0"/>
                  <a:cs typeface="Calibri" panose="020F0502020204030204" pitchFamily="34" charset="0"/>
                  <a:hlinkClick r:id="rId3"/>
                </a:rPr>
                <a:t>Statgraphics</a:t>
              </a:r>
              <a:r>
                <a:rPr lang="en-GB" altLang="cs-CZ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GB" altLang="cs-CZ" sz="2400" dirty="0">
                  <a:latin typeface="Calibri" panose="020F0502020204030204" pitchFamily="34" charset="0"/>
                  <a:cs typeface="Calibri" panose="020F0502020204030204" pitchFamily="34" charset="0"/>
                  <a:hlinkClick r:id="rId4"/>
                </a:rPr>
                <a:t>NCSS</a:t>
              </a:r>
              <a:r>
                <a:rPr lang="en-GB" altLang="cs-CZ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GB" altLang="cs-CZ" sz="2400" dirty="0" err="1">
                  <a:latin typeface="Calibri" panose="020F0502020204030204" pitchFamily="34" charset="0"/>
                  <a:cs typeface="Calibri" panose="020F0502020204030204" pitchFamily="34" charset="0"/>
                  <a:hlinkClick r:id="rId5"/>
                </a:rPr>
                <a:t>Matlab</a:t>
              </a:r>
              <a:r>
                <a:rPr lang="en-GB" altLang="cs-CZ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cs-CZ" altLang="cs-CZ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or</a:t>
              </a:r>
              <a:r>
                <a:rPr lang="cs-CZ" altLang="cs-CZ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altLang="cs-CZ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the </a:t>
              </a:r>
              <a:r>
                <a:rPr lang="cs-CZ" altLang="cs-CZ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open source </a:t>
              </a:r>
              <a:r>
                <a:rPr lang="cs-CZ" altLang="cs-CZ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alternative</a:t>
              </a:r>
              <a:r>
                <a:rPr lang="cs-CZ" altLang="cs-CZ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altLang="cs-CZ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altLang="cs-CZ" sz="2400" dirty="0">
                  <a:latin typeface="Calibri" panose="020F0502020204030204" pitchFamily="34" charset="0"/>
                  <a:cs typeface="Calibri" panose="020F0502020204030204" pitchFamily="34" charset="0"/>
                  <a:hlinkClick r:id="rId6"/>
                </a:rPr>
                <a:t>R</a:t>
              </a:r>
              <a:endParaRPr lang="en-GB" altLang="cs-CZ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9233" name="Picture 16" descr="http://www.ncss.com/borders/images/ncssboxblue.jp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8959" y="5159362"/>
              <a:ext cx="1335881" cy="1345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2" name="Picture 18" descr="http://www.statlets.com/../centurion%20button.pn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91080" y="5256522"/>
              <a:ext cx="2758349" cy="119663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235" name="Obrázek 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2434" y="4885990"/>
              <a:ext cx="2143178" cy="1660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6" name="Obrázek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0511" y="5114091"/>
              <a:ext cx="1943775" cy="1390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20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2" name="Picture 8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5" descr="logo-male UEB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 descr="Znak UK - Univerzita Karlova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</a:p>
        </p:txBody>
      </p:sp>
      <p:sp>
        <p:nvSpPr>
          <p:cNvPr id="30" name="Text Box 11"/>
          <p:cNvSpPr txBox="1">
            <a:spLocks noChangeArrowheads="1"/>
          </p:cNvSpPr>
          <p:nvPr/>
        </p:nvSpPr>
        <p:spPr bwMode="auto">
          <a:xfrm>
            <a:off x="911424" y="213187"/>
            <a:ext cx="105366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2.3 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Spreadsheets, statistical software, graph editors</a:t>
            </a:r>
          </a:p>
        </p:txBody>
      </p:sp>
      <p:sp>
        <p:nvSpPr>
          <p:cNvPr id="31" name="Zaoblený obdélník 11"/>
          <p:cNvSpPr/>
          <p:nvPr/>
        </p:nvSpPr>
        <p:spPr>
          <a:xfrm>
            <a:off x="35992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5" grpId="0" autoUpdateAnimBg="0"/>
      <p:bldP spid="55312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09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4" r="9296" b="4062"/>
          <a:stretch>
            <a:fillRect/>
          </a:stretch>
        </p:blipFill>
        <p:spPr bwMode="auto">
          <a:xfrm>
            <a:off x="3503711" y="1386115"/>
            <a:ext cx="6840538" cy="508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0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3" r="8884" b="3564"/>
          <a:stretch>
            <a:fillRect/>
          </a:stretch>
        </p:blipFill>
        <p:spPr bwMode="auto">
          <a:xfrm>
            <a:off x="3503712" y="1355953"/>
            <a:ext cx="6888163" cy="513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1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5" r="6015" b="4248"/>
          <a:stretch>
            <a:fillRect/>
          </a:stretch>
        </p:blipFill>
        <p:spPr bwMode="auto">
          <a:xfrm>
            <a:off x="3503711" y="1355953"/>
            <a:ext cx="7092950" cy="506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2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0" r="5019" b="3284"/>
          <a:stretch>
            <a:fillRect/>
          </a:stretch>
        </p:blipFill>
        <p:spPr bwMode="auto">
          <a:xfrm>
            <a:off x="3432274" y="1427390"/>
            <a:ext cx="7059612" cy="503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3" name="Picture 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6" r="6784" b="3716"/>
          <a:stretch>
            <a:fillRect/>
          </a:stretch>
        </p:blipFill>
        <p:spPr bwMode="auto">
          <a:xfrm>
            <a:off x="3503712" y="1427390"/>
            <a:ext cx="6913563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20" descr="http://www.rishona.net/wp-content/uploads/2012/05/msexcel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47" y="1543907"/>
            <a:ext cx="1619002" cy="1621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9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5" descr="logo-male UEB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 descr="Znak UK - Univerzita Karlova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Zaoblený obdélník 11"/>
          <p:cNvSpPr/>
          <p:nvPr/>
        </p:nvSpPr>
        <p:spPr>
          <a:xfrm>
            <a:off x="37817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</a:p>
        </p:txBody>
      </p:sp>
      <p:sp>
        <p:nvSpPr>
          <p:cNvPr id="29" name="Text Box 11"/>
          <p:cNvSpPr txBox="1">
            <a:spLocks noChangeArrowheads="1"/>
          </p:cNvSpPr>
          <p:nvPr/>
        </p:nvSpPr>
        <p:spPr bwMode="auto">
          <a:xfrm>
            <a:off x="911424" y="213187"/>
            <a:ext cx="105366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2.3</a:t>
            </a: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Spreadsheets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, statistical software, graph editors</a:t>
            </a:r>
          </a:p>
        </p:txBody>
      </p:sp>
      <p:sp>
        <p:nvSpPr>
          <p:cNvPr id="30" name="Rectangle 19"/>
          <p:cNvSpPr>
            <a:spLocks noChangeArrowheads="1"/>
          </p:cNvSpPr>
          <p:nvPr/>
        </p:nvSpPr>
        <p:spPr bwMode="auto">
          <a:xfrm>
            <a:off x="502709" y="942315"/>
            <a:ext cx="1118658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Keeping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cs-CZ" altLang="cs-CZ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complete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log of </a:t>
            </a:r>
            <a:r>
              <a:rPr lang="cs-CZ" altLang="cs-CZ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experiment</a:t>
            </a:r>
            <a:r>
              <a:rPr lang="en-US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automation of numerical operations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78"/>
          <a:stretch>
            <a:fillRect/>
          </a:stretch>
        </p:blipFill>
        <p:spPr bwMode="auto">
          <a:xfrm>
            <a:off x="1632522" y="1412776"/>
            <a:ext cx="9321342" cy="468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7" b="25607"/>
          <a:stretch>
            <a:fillRect/>
          </a:stretch>
        </p:blipFill>
        <p:spPr bwMode="auto">
          <a:xfrm>
            <a:off x="1559495" y="1469926"/>
            <a:ext cx="8819537" cy="4929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606369"/>
            <a:ext cx="12192000" cy="276999"/>
            <a:chOff x="0" y="6606369"/>
            <a:chExt cx="12192000" cy="276999"/>
          </a:xfrm>
        </p:grpSpPr>
        <p:sp>
          <p:nvSpPr>
            <p:cNvPr id="16" name="Text Box 7"/>
            <p:cNvSpPr txBox="1">
              <a:spLocks noChangeArrowheads="1"/>
            </p:cNvSpPr>
            <p:nvPr/>
          </p:nvSpPr>
          <p:spPr bwMode="auto">
            <a:xfrm>
              <a:off x="0" y="6606369"/>
              <a:ext cx="12192000" cy="276999"/>
            </a:xfrm>
            <a:prstGeom prst="rect">
              <a:avLst/>
            </a:prstGeom>
            <a:gradFill rotWithShape="0">
              <a:gsLst>
                <a:gs pos="0">
                  <a:srgbClr val="92D050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B130P16E: </a:t>
              </a:r>
              <a:r>
                <a:rPr lang="en-GB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Practical basics of scientific work	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  Department of Experimental Plant Biology, FS CU 	https</a:t>
              </a:r>
              <a:r>
                <a:rPr lang="cs-CZ" altLang="cs-CZ" sz="1200" dirty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://</a:t>
              </a:r>
              <a:r>
                <a:rPr lang="cs-CZ" altLang="cs-CZ" sz="1200" dirty="0" smtClean="0">
                  <a:solidFill>
                    <a:schemeClr val="tx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lhr.ueb.cas.cz/petrasek/B130P16E.htm</a:t>
              </a:r>
              <a:r>
                <a:rPr lang="cs-CZ" altLang="cs-CZ" sz="1200" b="1" dirty="0" smtClean="0">
                  <a:solidFill>
                    <a:schemeClr val="bg2">
                      <a:lumMod val="75000"/>
                    </a:schemeClr>
                  </a:solidFill>
                </a:rPr>
                <a:t>	    </a:t>
              </a:r>
              <a:endParaRPr lang="cs-CZ" altLang="cs-CZ" sz="1200" b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726670" y="6616818"/>
              <a:ext cx="120197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2581" y="6616818"/>
              <a:ext cx="169733" cy="238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8025" y="6634318"/>
              <a:ext cx="180165" cy="19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 descr="Znak UK - Univerzita Karlova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1483" y="6633082"/>
              <a:ext cx="230681" cy="20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Fakultní logo a vizuální materiály — Přírodovědecká fakulta UK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258" y="6639851"/>
              <a:ext cx="186204" cy="186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Sociologický ústav AV ČR - YouTub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71347" y="6639851"/>
              <a:ext cx="203736" cy="203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5807968" y="-27384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8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2. Experimental data processing procedures, practical hints and tips</a:t>
            </a:r>
          </a:p>
        </p:txBody>
      </p:sp>
      <p:sp>
        <p:nvSpPr>
          <p:cNvPr id="26" name="Rectangle 19"/>
          <p:cNvSpPr>
            <a:spLocks noChangeArrowheads="1"/>
          </p:cNvSpPr>
          <p:nvPr/>
        </p:nvSpPr>
        <p:spPr bwMode="auto">
          <a:xfrm>
            <a:off x="502709" y="942315"/>
            <a:ext cx="1118658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Keeping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cs-CZ" altLang="cs-CZ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complete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log of </a:t>
            </a:r>
            <a:r>
              <a:rPr lang="cs-CZ" altLang="cs-CZ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 experiment</a:t>
            </a:r>
            <a:r>
              <a:rPr lang="en-US" altLang="cs-CZ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cs-CZ" sz="2200" dirty="0">
                <a:latin typeface="Calibri" panose="020F0502020204030204" pitchFamily="34" charset="0"/>
                <a:cs typeface="Calibri" panose="020F0502020204030204" pitchFamily="34" charset="0"/>
              </a:rPr>
              <a:t>automation of numerical operations</a:t>
            </a:r>
          </a:p>
        </p:txBody>
      </p:sp>
      <p:sp>
        <p:nvSpPr>
          <p:cNvPr id="27" name="Zaoblený obdélník 11"/>
          <p:cNvSpPr/>
          <p:nvPr/>
        </p:nvSpPr>
        <p:spPr>
          <a:xfrm>
            <a:off x="378177" y="841279"/>
            <a:ext cx="11435646" cy="67441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911424" y="213187"/>
            <a:ext cx="105366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2.3</a:t>
            </a:r>
            <a:r>
              <a:rPr lang="cs-CZ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Spreadsheets</a:t>
            </a:r>
            <a:r>
              <a:rPr lang="en-GB" alt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, statistical software, graph editors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7096</TotalTime>
  <Words>2568</Words>
  <Application>Microsoft Office PowerPoint</Application>
  <PresentationFormat>Widescreen</PresentationFormat>
  <Paragraphs>225</Paragraphs>
  <Slides>36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Lucida grande</vt:lpstr>
      <vt:lpstr>SimSun</vt:lpstr>
      <vt:lpstr>Arial</vt:lpstr>
      <vt:lpstr>Calibri</vt:lpstr>
      <vt:lpstr>Calibri Light</vt:lpstr>
      <vt:lpstr>Výchozí návrh</vt:lpstr>
      <vt:lpstr>Rastrový obrázek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mbox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mbox</dc:creator>
  <cp:lastModifiedBy>Petrášek Jan UEB</cp:lastModifiedBy>
  <cp:revision>188</cp:revision>
  <dcterms:created xsi:type="dcterms:W3CDTF">2006-10-17T20:07:31Z</dcterms:created>
  <dcterms:modified xsi:type="dcterms:W3CDTF">2022-11-10T14:41:19Z</dcterms:modified>
</cp:coreProperties>
</file>