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19" r:id="rId2"/>
    <p:sldId id="320" r:id="rId3"/>
    <p:sldId id="321" r:id="rId4"/>
    <p:sldId id="322" r:id="rId5"/>
    <p:sldId id="323" r:id="rId6"/>
    <p:sldId id="324" r:id="rId7"/>
    <p:sldId id="280" r:id="rId8"/>
    <p:sldId id="325" r:id="rId9"/>
    <p:sldId id="295" r:id="rId10"/>
    <p:sldId id="296" r:id="rId11"/>
    <p:sldId id="284" r:id="rId12"/>
    <p:sldId id="297" r:id="rId13"/>
    <p:sldId id="281" r:id="rId14"/>
    <p:sldId id="298" r:id="rId15"/>
    <p:sldId id="299" r:id="rId16"/>
    <p:sldId id="327" r:id="rId17"/>
    <p:sldId id="329" r:id="rId18"/>
    <p:sldId id="331" r:id="rId19"/>
    <p:sldId id="332" r:id="rId20"/>
    <p:sldId id="330" r:id="rId21"/>
    <p:sldId id="326" r:id="rId22"/>
    <p:sldId id="304" r:id="rId23"/>
    <p:sldId id="333" r:id="rId24"/>
    <p:sldId id="302" r:id="rId25"/>
    <p:sldId id="305" r:id="rId26"/>
    <p:sldId id="317" r:id="rId27"/>
    <p:sldId id="283" r:id="rId28"/>
    <p:sldId id="308" r:id="rId29"/>
  </p:sldIdLst>
  <p:sldSz cx="12192000" cy="6858000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12" autoAdjust="0"/>
    <p:restoredTop sz="94660"/>
  </p:normalViewPr>
  <p:slideViewPr>
    <p:cSldViewPr>
      <p:cViewPr varScale="1">
        <p:scale>
          <a:sx n="77" d="100"/>
          <a:sy n="77" d="100"/>
        </p:scale>
        <p:origin x="53" y="19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DEF335D-F206-4EBD-B757-D0D32812048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EF335D-F206-4EBD-B757-D0D328120489}" type="slidenum">
              <a:rPr lang="cs-CZ" altLang="cs-CZ" smtClean="0"/>
              <a:pPr>
                <a:defRPr/>
              </a:pPr>
              <a:t>26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96535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D1930-9566-4925-8BF8-BB274D36165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54715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3FB91-EC95-4CE3-9262-2846B568188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56963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9EF00-C5B3-48FB-B26E-D153F282E69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06809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02B93-8CBC-4FF9-923D-8A4DAD3FF0B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97172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08F68-BDB1-459E-9259-E6533AF0766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08436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9FC9A-F89D-474D-A1AF-D5A29ED6509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79236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2DFAF-44F5-4A78-9658-1E933F3821D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48671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C7D1B-DFE7-4AFA-8688-821AA4D1CBE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90325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1C3B61-DA2A-4FFB-A09A-16CBF52E870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01144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8D102-6A03-4DEA-9AE6-7A131DBB4BA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14154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7955F-ADA5-4987-A2BF-9B32FAB7026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81832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E79BC-F99F-4F97-8604-D7F91E967C2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25054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E07604F-61F5-48F9-A774-D4314FB8EF2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://www.aspb.org/index.cfm" TargetMode="External"/><Relationship Id="rId7" Type="http://schemas.openxmlformats.org/officeDocument/2006/relationships/image" Target="../media/image21.png"/><Relationship Id="rId12" Type="http://schemas.openxmlformats.org/officeDocument/2006/relationships/image" Target="../media/image7.jpeg"/><Relationship Id="rId2" Type="http://schemas.openxmlformats.org/officeDocument/2006/relationships/hyperlink" Target="http://www.fespb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spb.org/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20.png"/><Relationship Id="rId10" Type="http://schemas.openxmlformats.org/officeDocument/2006/relationships/image" Target="../media/image5.jpeg"/><Relationship Id="rId4" Type="http://schemas.openxmlformats.org/officeDocument/2006/relationships/hyperlink" Target="https://www.fespb.org/" TargetMode="Externa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7.jpeg"/><Relationship Id="rId3" Type="http://schemas.openxmlformats.org/officeDocument/2006/relationships/hyperlink" Target="http://www.aspb.org/meetings/" TargetMode="External"/><Relationship Id="rId7" Type="http://schemas.openxmlformats.org/officeDocument/2006/relationships/hyperlink" Target="https://scientonline.org/plant-science-conferences/index.php" TargetMode="External"/><Relationship Id="rId12" Type="http://schemas.openxmlformats.org/officeDocument/2006/relationships/image" Target="../media/image6.png"/><Relationship Id="rId2" Type="http://schemas.openxmlformats.org/officeDocument/2006/relationships/hyperlink" Target="http://www.fespb.org/Conferences/tabid/68/Default.aspx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meetings.cshl.edu/meetings.html" TargetMode="External"/><Relationship Id="rId11" Type="http://schemas.openxmlformats.org/officeDocument/2006/relationships/image" Target="../media/image5.jpeg"/><Relationship Id="rId5" Type="http://schemas.openxmlformats.org/officeDocument/2006/relationships/hyperlink" Target="http://www.keystonesymposia.org/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://www.grc.org/meetings.aspx?year=2013" TargetMode="External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4.png"/><Relationship Id="rId7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7.png"/><Relationship Id="rId7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hyperlink" Target="https://www.slideshare.net/LeonidSchneider/research-misconduct-in-plant-science-infectious-and-toxic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retractionwatch.com/" TargetMode="External"/><Relationship Id="rId7" Type="http://schemas.openxmlformats.org/officeDocument/2006/relationships/image" Target="../media/image5.jpeg"/><Relationship Id="rId2" Type="http://schemas.openxmlformats.org/officeDocument/2006/relationships/hyperlink" Target="https://retractionwatch.com/retraction-watch-database-user-guid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9.png"/><Relationship Id="rId9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0.png"/><Relationship Id="rId7" Type="http://schemas.openxmlformats.org/officeDocument/2006/relationships/image" Target="../media/image6.png"/><Relationship Id="rId2" Type="http://schemas.openxmlformats.org/officeDocument/2006/relationships/hyperlink" Target="https://pubpeer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1.png"/><Relationship Id="rId7" Type="http://schemas.openxmlformats.org/officeDocument/2006/relationships/image" Target="../media/image6.png"/><Relationship Id="rId2" Type="http://schemas.openxmlformats.org/officeDocument/2006/relationships/hyperlink" Target="https://www.psb.ugent.be/technology-transfer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2.png"/><Relationship Id="rId7" Type="http://schemas.openxmlformats.org/officeDocument/2006/relationships/image" Target="../media/image6.png"/><Relationship Id="rId2" Type="http://schemas.openxmlformats.org/officeDocument/2006/relationships/hyperlink" Target="https://www.natur.cuni.cz/eng/science-and-research/knowledge-and-technology-transfer/research-capacity/vizitky-vyzkumnych-tymu/#biology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://www.msmt.cz/vyzkum/pro-odborniky" TargetMode="External"/><Relationship Id="rId7" Type="http://schemas.openxmlformats.org/officeDocument/2006/relationships/image" Target="../media/image5.jpeg"/><Relationship Id="rId2" Type="http://schemas.openxmlformats.org/officeDocument/2006/relationships/hyperlink" Target="https://www.cuni.cz/UKEN-753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://www.msmt.cz/research-and-development-1" TargetMode="External"/><Relationship Id="rId9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gacr.cz/en/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erc.europa.eu/" TargetMode="External"/><Relationship Id="rId11" Type="http://schemas.openxmlformats.org/officeDocument/2006/relationships/image" Target="../media/image7.jpeg"/><Relationship Id="rId5" Type="http://schemas.openxmlformats.org/officeDocument/2006/relationships/hyperlink" Target="http://cordis.europa.eu/" TargetMode="External"/><Relationship Id="rId10" Type="http://schemas.openxmlformats.org/officeDocument/2006/relationships/image" Target="../media/image6.png"/><Relationship Id="rId4" Type="http://schemas.openxmlformats.org/officeDocument/2006/relationships/hyperlink" Target="http://www.nsf.gov/" TargetMode="External"/><Relationship Id="rId9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hyperlink" Target="http://lhr.ueb.cas.cz/petrasek/MB130P16E_2019/grant_proposal1938684_CZ_f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hyperlink" Target="https://www.vyzkum.cz/FrontClanek.aspx?idsekce=633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://www.topuniversities.com/institution/charles-university" TargetMode="External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hyperlink" Target="http://www.stanford.edu/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7.jpeg"/><Relationship Id="rId2" Type="http://schemas.openxmlformats.org/officeDocument/2006/relationships/hyperlink" Target="https://www.mpg.de/institutes_map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avcr.cz/en/" TargetMode="External"/><Relationship Id="rId11" Type="http://schemas.openxmlformats.org/officeDocument/2006/relationships/image" Target="../media/image6.png"/><Relationship Id="rId5" Type="http://schemas.openxmlformats.org/officeDocument/2006/relationships/hyperlink" Target="http://www.riken.jp/engn/" TargetMode="External"/><Relationship Id="rId10" Type="http://schemas.openxmlformats.org/officeDocument/2006/relationships/image" Target="../media/image5.jpeg"/><Relationship Id="rId4" Type="http://schemas.openxmlformats.org/officeDocument/2006/relationships/image" Target="../media/image12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8.png"/><Relationship Id="rId7" Type="http://schemas.openxmlformats.org/officeDocument/2006/relationships/image" Target="../media/image6.png"/><Relationship Id="rId2" Type="http://schemas.openxmlformats.org/officeDocument/2006/relationships/hyperlink" Target="https://www.psb.ugent.be/groups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9"/>
          <p:cNvSpPr txBox="1">
            <a:spLocks noChangeArrowheads="1"/>
          </p:cNvSpPr>
          <p:nvPr/>
        </p:nvSpPr>
        <p:spPr bwMode="auto">
          <a:xfrm>
            <a:off x="1703388" y="908720"/>
            <a:ext cx="87487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1.3. 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Scientific institutions and organizations, scientific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conferences</a:t>
            </a:r>
            <a:endParaRPr lang="cs-CZ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Skupina 20"/>
          <p:cNvGrpSpPr>
            <a:grpSpLocks/>
          </p:cNvGrpSpPr>
          <p:nvPr/>
        </p:nvGrpSpPr>
        <p:grpSpPr bwMode="auto">
          <a:xfrm>
            <a:off x="420994" y="1292566"/>
            <a:ext cx="11435646" cy="5335216"/>
            <a:chOff x="-1103007" y="1292477"/>
            <a:chExt cx="11435646" cy="5334787"/>
          </a:xfrm>
        </p:grpSpPr>
        <p:sp>
          <p:nvSpPr>
            <p:cNvPr id="3083" name="Text Box 9"/>
            <p:cNvSpPr txBox="1">
              <a:spLocks noChangeArrowheads="1"/>
            </p:cNvSpPr>
            <p:nvPr/>
          </p:nvSpPr>
          <p:spPr bwMode="auto">
            <a:xfrm>
              <a:off x="-1103007" y="1292477"/>
              <a:ext cx="11435646" cy="1200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cs-CZ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What is the character of the experimental scientific work?</a:t>
              </a:r>
              <a:endPara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cs-CZ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Individuals are very rare, they bring new ideas, but they could not be competitive in performing all necessary experiments or observations</a:t>
              </a:r>
              <a:endParaRPr lang="en-GB" altLang="cs-CZ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084" name="Skupina 18"/>
            <p:cNvGrpSpPr>
              <a:grpSpLocks noChangeAspect="1"/>
            </p:cNvGrpSpPr>
            <p:nvPr/>
          </p:nvGrpSpPr>
          <p:grpSpPr bwMode="auto">
            <a:xfrm>
              <a:off x="2627783" y="2749362"/>
              <a:ext cx="4536504" cy="3877902"/>
              <a:chOff x="2309797" y="2158368"/>
              <a:chExt cx="5250256" cy="4488032"/>
            </a:xfrm>
          </p:grpSpPr>
          <p:sp>
            <p:nvSpPr>
              <p:cNvPr id="3085" name="Obdélník 15"/>
              <p:cNvSpPr>
                <a:spLocks noChangeArrowheads="1"/>
              </p:cNvSpPr>
              <p:nvPr/>
            </p:nvSpPr>
            <p:spPr bwMode="auto">
              <a:xfrm>
                <a:off x="2309797" y="6325819"/>
                <a:ext cx="5250256" cy="3205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http://www.centenary.org.au/p/ourresearch/immunity/tcellbiology/</a:t>
                </a:r>
              </a:p>
            </p:txBody>
          </p:sp>
          <p:pic>
            <p:nvPicPr>
              <p:cNvPr id="2063" name="Picture 20" descr="http://www.centenary.org.au/files/Copy%20of%20Prof%20Barbara%20Fazekas2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606710" y="2158368"/>
                <a:ext cx="4253638" cy="415394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pic>
        <p:nvPicPr>
          <p:cNvPr id="2061" name="Picture 18" descr="http://www.centenary.org.au/files/T%20Cell%20Biology%20Lab4.JPG"/>
          <p:cNvPicPr>
            <a:picLocks noChangeAspect="1" noChangeArrowheads="1"/>
          </p:cNvPicPr>
          <p:nvPr/>
        </p:nvPicPr>
        <p:blipFill>
          <a:blip r:embed="rId3" cstate="print"/>
          <a:srcRect t="1687" b="3814"/>
          <a:stretch>
            <a:fillRect/>
          </a:stretch>
        </p:blipFill>
        <p:spPr bwMode="auto">
          <a:xfrm>
            <a:off x="3359696" y="2679510"/>
            <a:ext cx="6120680" cy="3788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1919288" y="2348880"/>
            <a:ext cx="86534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Scientific research is a typical team work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30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2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9"/>
          <p:cNvSpPr txBox="1">
            <a:spLocks noChangeArrowheads="1"/>
          </p:cNvSpPr>
          <p:nvPr/>
        </p:nvSpPr>
        <p:spPr bwMode="auto">
          <a:xfrm>
            <a:off x="1703389" y="1052513"/>
            <a:ext cx="87137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1.3. 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Scientific institutions and organizations, scientific conferences</a:t>
            </a:r>
            <a:endParaRPr lang="cs-CZ" altLang="cs-CZ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3985" name="Text Box 17"/>
          <p:cNvSpPr txBox="1">
            <a:spLocks noChangeArrowheads="1"/>
          </p:cNvSpPr>
          <p:nvPr/>
        </p:nvSpPr>
        <p:spPr bwMode="auto">
          <a:xfrm>
            <a:off x="3143672" y="1485819"/>
            <a:ext cx="5545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wrong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team profile?</a:t>
            </a:r>
          </a:p>
        </p:txBody>
      </p:sp>
      <p:sp>
        <p:nvSpPr>
          <p:cNvPr id="83986" name="Text Box 18"/>
          <p:cNvSpPr txBox="1">
            <a:spLocks noChangeArrowheads="1"/>
          </p:cNvSpPr>
          <p:nvPr/>
        </p:nvSpPr>
        <p:spPr bwMode="auto">
          <a:xfrm>
            <a:off x="119336" y="2132856"/>
            <a:ext cx="638427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Too many scientific topics or their inconsistency</a:t>
            </a:r>
          </a:p>
        </p:txBody>
      </p:sp>
      <p:sp>
        <p:nvSpPr>
          <p:cNvPr id="83987" name="Text Box 19"/>
          <p:cNvSpPr txBox="1">
            <a:spLocks noChangeArrowheads="1"/>
          </p:cNvSpPr>
          <p:nvPr/>
        </p:nvSpPr>
        <p:spPr bwMode="auto">
          <a:xfrm>
            <a:off x="119336" y="2751014"/>
            <a:ext cx="6336704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absence of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too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many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02760" y="2061755"/>
            <a:ext cx="12013920" cy="3876990"/>
            <a:chOff x="202760" y="2061755"/>
            <a:chExt cx="12013920" cy="3876990"/>
          </a:xfrm>
        </p:grpSpPr>
        <p:sp>
          <p:nvSpPr>
            <p:cNvPr id="83988" name="Text Box 20"/>
            <p:cNvSpPr txBox="1">
              <a:spLocks noChangeArrowheads="1"/>
            </p:cNvSpPr>
            <p:nvPr/>
          </p:nvSpPr>
          <p:spPr bwMode="auto">
            <a:xfrm>
              <a:off x="202760" y="3429000"/>
              <a:ext cx="6181272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cs-CZ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- The inability of group leader to properly lead and discuss all individual research projects in the group</a:t>
              </a:r>
              <a:r>
                <a:rPr lang="cs-CZ" altLang="cs-CZ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cs-CZ" altLang="cs-CZ" sz="24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This</a:t>
              </a:r>
              <a:r>
                <a:rPr lang="cs-CZ" altLang="cs-CZ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altLang="cs-CZ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could lead to the fatal consequences</a:t>
              </a:r>
              <a:r>
                <a:rPr lang="cs-CZ" altLang="cs-CZ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cs-CZ" altLang="cs-CZ" sz="24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like</a:t>
              </a:r>
              <a:r>
                <a:rPr lang="cs-CZ" altLang="cs-CZ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altLang="cs-CZ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scientific frauds, overlooking mistakes, etc.</a:t>
              </a:r>
              <a:endParaRPr lang="en-GB" altLang="cs-CZ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/>
            <a:srcRect r="32027"/>
            <a:stretch/>
          </p:blipFill>
          <p:spPr>
            <a:xfrm>
              <a:off x="6371822" y="2061755"/>
              <a:ext cx="5844858" cy="3876990"/>
            </a:xfrm>
            <a:prstGeom prst="rect">
              <a:avLst/>
            </a:prstGeom>
          </p:spPr>
        </p:pic>
      </p:grpSp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7752184" y="5085184"/>
            <a:ext cx="936625" cy="216024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pSp>
        <p:nvGrpSpPr>
          <p:cNvPr id="27" name="Group 26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86" grpId="0"/>
      <p:bldP spid="8398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1"/>
          <p:cNvSpPr txBox="1">
            <a:spLocks noChangeArrowheads="1"/>
          </p:cNvSpPr>
          <p:nvPr/>
        </p:nvSpPr>
        <p:spPr bwMode="auto">
          <a:xfrm>
            <a:off x="1919288" y="1052513"/>
            <a:ext cx="87487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1.3. 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Scientific institutions and organizations, scientific conferences</a:t>
            </a:r>
            <a:endParaRPr lang="cs-CZ" altLang="cs-CZ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668" name="Text Box 12"/>
          <p:cNvSpPr txBox="1">
            <a:spLocks noChangeArrowheads="1"/>
          </p:cNvSpPr>
          <p:nvPr/>
        </p:nvSpPr>
        <p:spPr bwMode="auto">
          <a:xfrm>
            <a:off x="335360" y="1604355"/>
            <a:ext cx="42481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Scientific organizations/societies</a:t>
            </a:r>
          </a:p>
        </p:txBody>
      </p:sp>
      <p:sp>
        <p:nvSpPr>
          <p:cNvPr id="70669" name="Text Box 13"/>
          <p:cNvSpPr txBox="1">
            <a:spLocks noChangeArrowheads="1"/>
          </p:cNvSpPr>
          <p:nvPr/>
        </p:nvSpPr>
        <p:spPr bwMode="auto">
          <a:xfrm>
            <a:off x="1098264" y="2054226"/>
            <a:ext cx="9430904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researchers according to their research field   </a:t>
            </a:r>
          </a:p>
        </p:txBody>
      </p:sp>
      <p:sp>
        <p:nvSpPr>
          <p:cNvPr id="70670" name="Text Box 14"/>
          <p:cNvSpPr txBox="1">
            <a:spLocks noChangeArrowheads="1"/>
          </p:cNvSpPr>
          <p:nvPr/>
        </p:nvSpPr>
        <p:spPr bwMode="auto">
          <a:xfrm>
            <a:off x="1098264" y="2510818"/>
            <a:ext cx="1018231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their significance is often more important for the research team than the interaction with other teams in the same building   </a:t>
            </a:r>
          </a:p>
        </p:txBody>
      </p:sp>
      <p:sp>
        <p:nvSpPr>
          <p:cNvPr id="70671" name="Text Box 15"/>
          <p:cNvSpPr txBox="1">
            <a:spLocks noChangeArrowheads="1"/>
          </p:cNvSpPr>
          <p:nvPr/>
        </p:nvSpPr>
        <p:spPr bwMode="auto">
          <a:xfrm>
            <a:off x="1129146" y="3356992"/>
            <a:ext cx="1015143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ironically, the membership is often payed from the private money of the researcher  </a:t>
            </a:r>
          </a:p>
        </p:txBody>
      </p:sp>
      <p:sp>
        <p:nvSpPr>
          <p:cNvPr id="70673" name="Text Box 17"/>
          <p:cNvSpPr txBox="1">
            <a:spLocks noChangeArrowheads="1"/>
          </p:cNvSpPr>
          <p:nvPr/>
        </p:nvSpPr>
        <p:spPr bwMode="auto">
          <a:xfrm>
            <a:off x="1111287" y="3947996"/>
            <a:ext cx="1027547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support of collegiality needed for the evaluation of research grants and papers, organization of conferences, etc.     </a:t>
            </a:r>
          </a:p>
        </p:txBody>
      </p:sp>
      <p:sp>
        <p:nvSpPr>
          <p:cNvPr id="25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35360" y="4465140"/>
            <a:ext cx="11729870" cy="1986753"/>
            <a:chOff x="335360" y="4465140"/>
            <a:chExt cx="11729870" cy="1986753"/>
          </a:xfrm>
        </p:grpSpPr>
        <p:sp>
          <p:nvSpPr>
            <p:cNvPr id="70672" name="Text Box 16"/>
            <p:cNvSpPr txBox="1">
              <a:spLocks noChangeArrowheads="1"/>
            </p:cNvSpPr>
            <p:nvPr/>
          </p:nvSpPr>
          <p:spPr bwMode="auto">
            <a:xfrm>
              <a:off x="335360" y="4810482"/>
              <a:ext cx="7056784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Examples of the main scientific societies in the field of plant</a:t>
              </a:r>
              <a:r>
                <a:rPr lang="cs-CZ" altLang="cs-CZ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cs-CZ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experimental biology: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altLang="cs-CZ" sz="2200" dirty="0">
                  <a:latin typeface="Calibri" panose="020F0502020204030204" pitchFamily="34" charset="0"/>
                  <a:cs typeface="Calibri" panose="020F0502020204030204" pitchFamily="34" charset="0"/>
                  <a:hlinkClick r:id="rId2"/>
                </a:rPr>
                <a:t>FESPB</a:t>
              </a:r>
              <a:r>
                <a:rPr lang="en-US" altLang="cs-CZ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 - Federation of European Societies of Plant Biologist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altLang="cs-CZ" sz="2200" dirty="0">
                  <a:latin typeface="Calibri" panose="020F0502020204030204" pitchFamily="34" charset="0"/>
                  <a:cs typeface="Calibri" panose="020F0502020204030204" pitchFamily="34" charset="0"/>
                  <a:hlinkClick r:id="rId3"/>
                </a:rPr>
                <a:t>ASPB</a:t>
              </a:r>
              <a:r>
                <a:rPr lang="en-US" altLang="cs-CZ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 – American Society of Plant Biologists</a:t>
              </a:r>
            </a:p>
          </p:txBody>
        </p:sp>
        <p:pic>
          <p:nvPicPr>
            <p:cNvPr id="27" name="Picture 26">
              <a:hlinkClick r:id="rId4"/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39907" y="4615621"/>
              <a:ext cx="2643826" cy="1836272"/>
            </a:xfrm>
            <a:prstGeom prst="rect">
              <a:avLst/>
            </a:prstGeom>
          </p:spPr>
        </p:pic>
        <p:pic>
          <p:nvPicPr>
            <p:cNvPr id="28" name="Picture 27">
              <a:hlinkClick r:id="rId6"/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88415" y="4465140"/>
              <a:ext cx="2076815" cy="1907026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30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2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5" descr="logo-male UEB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" descr="Znak UK - Univerzita Karlova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8" grpId="0"/>
      <p:bldP spid="70669" grpId="0"/>
      <p:bldP spid="70670" grpId="0"/>
      <p:bldP spid="70671" grpId="0"/>
      <p:bldP spid="7067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420994" y="1478259"/>
            <a:ext cx="365236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Scientific meetings</a:t>
            </a:r>
          </a:p>
        </p:txBody>
      </p:sp>
      <p:sp>
        <p:nvSpPr>
          <p:cNvPr id="85002" name="Text Box 10"/>
          <p:cNvSpPr txBox="1">
            <a:spLocks noChangeArrowheads="1"/>
          </p:cNvSpPr>
          <p:nvPr/>
        </p:nvSpPr>
        <p:spPr bwMode="auto">
          <a:xfrm>
            <a:off x="808683" y="2054226"/>
            <a:ext cx="979264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Ideal platform for the effective and fast exchange of information and experience</a:t>
            </a:r>
          </a:p>
        </p:txBody>
      </p:sp>
      <p:sp>
        <p:nvSpPr>
          <p:cNvPr id="85004" name="Text Box 12"/>
          <p:cNvSpPr txBox="1">
            <a:spLocks noChangeArrowheads="1"/>
          </p:cNvSpPr>
          <p:nvPr/>
        </p:nvSpPr>
        <p:spPr bwMode="auto">
          <a:xfrm>
            <a:off x="767408" y="2822576"/>
            <a:ext cx="979264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congresses, symposia, seminars, courses (workshops), etc. </a:t>
            </a:r>
          </a:p>
        </p:txBody>
      </p:sp>
      <p:sp>
        <p:nvSpPr>
          <p:cNvPr id="85005" name="Text Box 13"/>
          <p:cNvSpPr txBox="1">
            <a:spLocks noChangeArrowheads="1"/>
          </p:cNvSpPr>
          <p:nvPr/>
        </p:nvSpPr>
        <p:spPr bwMode="auto">
          <a:xfrm>
            <a:off x="767408" y="3357563"/>
            <a:ext cx="97926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Congresses in the field of plant experimental biology: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FESPB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ASPB</a:t>
            </a:r>
            <a:endParaRPr lang="en-US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366" name="Text Box 11"/>
          <p:cNvSpPr txBox="1">
            <a:spLocks noChangeArrowheads="1"/>
          </p:cNvSpPr>
          <p:nvPr/>
        </p:nvSpPr>
        <p:spPr bwMode="auto">
          <a:xfrm>
            <a:off x="1919288" y="1052513"/>
            <a:ext cx="87487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1.3.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Scientific institutions and organizations, scientific conferences</a:t>
            </a:r>
            <a:endParaRPr lang="cs-CZ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777504" y="4022863"/>
            <a:ext cx="979264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Conferences/symposia: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Gordon Research Conferences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around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300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/year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Keystone Symposia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around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/year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Cold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Spring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Harbor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Conferences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21184" y="4114356"/>
            <a:ext cx="11210395" cy="2346195"/>
            <a:chOff x="721184" y="4114356"/>
            <a:chExt cx="11210395" cy="2346195"/>
          </a:xfrm>
        </p:grpSpPr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>
              <a:off x="721184" y="5629554"/>
              <a:ext cx="982387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- B</a:t>
              </a:r>
              <a:r>
                <a:rPr lang="en-GB" altLang="cs-CZ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e careful about dubious conferences</a:t>
              </a:r>
              <a:r>
                <a:rPr lang="en-GB" altLang="cs-CZ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,</a:t>
              </a:r>
              <a:r>
                <a:rPr lang="cs-CZ" altLang="cs-CZ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/>
              </a:r>
              <a:br>
                <a:rPr lang="cs-CZ" altLang="cs-CZ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altLang="cs-CZ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altLang="cs-CZ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„trading“ with „scientific </a:t>
              </a:r>
              <a:r>
                <a:rPr lang="en-GB" altLang="cs-CZ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tourims</a:t>
              </a:r>
              <a:r>
                <a:rPr lang="en-GB" altLang="cs-CZ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“ </a:t>
              </a:r>
              <a:r>
                <a:rPr lang="cs-CZ" altLang="cs-CZ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as a </a:t>
              </a:r>
              <a:r>
                <a:rPr lang="cs-CZ" altLang="cs-CZ" sz="24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phenomenon</a:t>
              </a:r>
              <a:r>
                <a:rPr lang="cs-CZ" altLang="cs-CZ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of these </a:t>
              </a:r>
              <a:r>
                <a:rPr lang="cs-CZ" altLang="cs-CZ" sz="24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years</a:t>
              </a:r>
              <a:endParaRPr lang="en-GB" altLang="cs-CZ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7" name="Picture 26">
              <a:hlinkClick r:id="rId7"/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89404" y="4114356"/>
              <a:ext cx="2642175" cy="2216491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9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1" name="Picture 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5" descr="logo-male UEB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" descr="Znak UK - Univerzita Karlova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01" grpId="0"/>
      <p:bldP spid="85002" grpId="0"/>
      <p:bldP spid="85004" grpId="0"/>
      <p:bldP spid="85005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4" name="Text Box 12"/>
          <p:cNvSpPr txBox="1">
            <a:spLocks noChangeArrowheads="1"/>
          </p:cNvSpPr>
          <p:nvPr/>
        </p:nvSpPr>
        <p:spPr bwMode="auto">
          <a:xfrm>
            <a:off x="550838" y="1558926"/>
            <a:ext cx="820945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cs-CZ" altLang="cs-CZ" sz="2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ersonal</a:t>
            </a:r>
            <a:r>
              <a:rPr lang="cs-CZ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motivation</a:t>
            </a:r>
            <a:r>
              <a:rPr lang="cs-CZ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cs-CZ" altLang="cs-CZ" sz="2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become</a:t>
            </a:r>
            <a:r>
              <a:rPr lang="cs-CZ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altLang="cs-CZ" sz="2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scientist</a:t>
            </a:r>
            <a:endParaRPr lang="en-GB" altLang="cs-CZ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165" name="Text Box 13"/>
          <p:cNvSpPr txBox="1">
            <a:spLocks noChangeArrowheads="1"/>
          </p:cNvSpPr>
          <p:nvPr/>
        </p:nvSpPr>
        <p:spPr bwMode="auto">
          <a:xfrm>
            <a:off x="839416" y="1989138"/>
            <a:ext cx="1108923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- Creative activity, uncovering yet unexplored facts and rules, there is no manual for the solution</a:t>
            </a:r>
            <a:endParaRPr lang="en-GB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166" name="Text Box 14"/>
          <p:cNvSpPr txBox="1">
            <a:spLocks noChangeArrowheads="1"/>
          </p:cNvSpPr>
          <p:nvPr/>
        </p:nvSpPr>
        <p:spPr bwMode="auto">
          <a:xfrm>
            <a:off x="839416" y="2436301"/>
            <a:ext cx="90073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- Research might be understood as a kind of craft</a:t>
            </a:r>
            <a:endParaRPr lang="en-GB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168" name="Text Box 16"/>
          <p:cNvSpPr txBox="1">
            <a:spLocks noChangeArrowheads="1"/>
          </p:cNvSpPr>
          <p:nvPr/>
        </p:nvSpPr>
        <p:spPr bwMode="auto">
          <a:xfrm>
            <a:off x="839416" y="2920062"/>
            <a:ext cx="940198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- Private hobby for which one might be payed for</a:t>
            </a:r>
            <a:endParaRPr lang="en-GB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169" name="Text Box 17"/>
          <p:cNvSpPr txBox="1">
            <a:spLocks noChangeArrowheads="1"/>
          </p:cNvSpPr>
          <p:nvPr/>
        </p:nvSpPr>
        <p:spPr bwMode="auto">
          <a:xfrm>
            <a:off x="839416" y="3364640"/>
            <a:ext cx="8055714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- Making „carrier“ is usually not the reason</a:t>
            </a:r>
            <a:endParaRPr lang="en-GB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170" name="Text Box 18"/>
          <p:cNvSpPr txBox="1">
            <a:spLocks noChangeArrowheads="1"/>
          </p:cNvSpPr>
          <p:nvPr/>
        </p:nvSpPr>
        <p:spPr bwMode="auto">
          <a:xfrm>
            <a:off x="551384" y="3860800"/>
            <a:ext cx="8784704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How is the particular topic selected and determined?</a:t>
            </a:r>
            <a:endParaRPr lang="en-GB" altLang="cs-CZ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171" name="Text Box 19"/>
          <p:cNvSpPr txBox="1">
            <a:spLocks noChangeArrowheads="1"/>
          </p:cNvSpPr>
          <p:nvPr/>
        </p:nvSpPr>
        <p:spPr bwMode="auto">
          <a:xfrm>
            <a:off x="1050532" y="4365626"/>
            <a:ext cx="9617469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- Following the teacher or professor, respected authority in the field</a:t>
            </a:r>
            <a:endParaRPr lang="en-GB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172" name="Text Box 20"/>
          <p:cNvSpPr txBox="1">
            <a:spLocks noChangeArrowheads="1"/>
          </p:cNvSpPr>
          <p:nvPr/>
        </p:nvSpPr>
        <p:spPr bwMode="auto">
          <a:xfrm>
            <a:off x="1054005" y="4795839"/>
            <a:ext cx="7907396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- Private interest</a:t>
            </a:r>
            <a:endParaRPr lang="en-GB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173" name="Text Box 21"/>
          <p:cNvSpPr txBox="1">
            <a:spLocks noChangeArrowheads="1"/>
          </p:cNvSpPr>
          <p:nvPr/>
        </p:nvSpPr>
        <p:spPr bwMode="auto">
          <a:xfrm>
            <a:off x="1050532" y="5217308"/>
            <a:ext cx="1023004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- Public acceptance and scientific relevance - phenomenon of the „scientific fashion“</a:t>
            </a:r>
            <a:endParaRPr lang="en-GB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174" name="Text Box 22"/>
          <p:cNvSpPr txBox="1">
            <a:spLocks noChangeArrowheads="1"/>
          </p:cNvSpPr>
          <p:nvPr/>
        </p:nvSpPr>
        <p:spPr bwMode="auto">
          <a:xfrm>
            <a:off x="1050532" y="5672918"/>
            <a:ext cx="825986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- By the provider of the money</a:t>
            </a:r>
            <a:endParaRPr lang="en-GB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2006586" y="961943"/>
            <a:ext cx="7559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1.4. Ethical </a:t>
            </a: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code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of scientific work 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33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5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4" grpId="0"/>
      <p:bldP spid="49165" grpId="0"/>
      <p:bldP spid="49166" grpId="0"/>
      <p:bldP spid="49168" grpId="0"/>
      <p:bldP spid="49169" grpId="0"/>
      <p:bldP spid="49170" grpId="0"/>
      <p:bldP spid="49171" grpId="0"/>
      <p:bldP spid="49172" grpId="0"/>
      <p:bldP spid="49173" grpId="0"/>
      <p:bldP spid="4917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7" name="Text Box 11"/>
          <p:cNvSpPr txBox="1">
            <a:spLocks noChangeArrowheads="1"/>
          </p:cNvSpPr>
          <p:nvPr/>
        </p:nvSpPr>
        <p:spPr bwMode="auto">
          <a:xfrm>
            <a:off x="406326" y="1484313"/>
            <a:ext cx="64817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When</a:t>
            </a:r>
            <a:r>
              <a:rPr lang="cs-CZ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doing</a:t>
            </a:r>
            <a:r>
              <a:rPr lang="cs-CZ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cs-CZ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cs-CZ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en-US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86028" name="Text Box 12"/>
          <p:cNvSpPr txBox="1">
            <a:spLocks noChangeArrowheads="1"/>
          </p:cNvSpPr>
          <p:nvPr/>
        </p:nvSpPr>
        <p:spPr bwMode="auto">
          <a:xfrm>
            <a:off x="263352" y="1960413"/>
            <a:ext cx="11832851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start from the existing knowledge, groundbreaking discovery might be done through the falsification of accepted theory</a:t>
            </a:r>
          </a:p>
        </p:txBody>
      </p:sp>
      <p:sp>
        <p:nvSpPr>
          <p:cNvPr id="86029" name="Text Box 13"/>
          <p:cNvSpPr txBox="1">
            <a:spLocks noChangeArrowheads="1"/>
          </p:cNvSpPr>
          <p:nvPr/>
        </p:nvSpPr>
        <p:spPr bwMode="auto">
          <a:xfrm>
            <a:off x="263352" y="2732187"/>
            <a:ext cx="11005886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avoid the repetitive discovery of already discovered facts</a:t>
            </a:r>
          </a:p>
        </p:txBody>
      </p:sp>
      <p:sp>
        <p:nvSpPr>
          <p:cNvPr id="86030" name="Text Box 14"/>
          <p:cNvSpPr txBox="1">
            <a:spLocks noChangeArrowheads="1"/>
          </p:cNvSpPr>
          <p:nvPr/>
        </p:nvSpPr>
        <p:spPr bwMode="auto">
          <a:xfrm>
            <a:off x="233035" y="3172849"/>
            <a:ext cx="1174133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not formulate hypothesis without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good knowledge of the literature</a:t>
            </a:r>
          </a:p>
        </p:txBody>
      </p:sp>
      <p:sp>
        <p:nvSpPr>
          <p:cNvPr id="86031" name="Text Box 15"/>
          <p:cNvSpPr txBox="1">
            <a:spLocks noChangeArrowheads="1"/>
          </p:cNvSpPr>
          <p:nvPr/>
        </p:nvSpPr>
        <p:spPr bwMode="auto">
          <a:xfrm>
            <a:off x="233035" y="3544589"/>
            <a:ext cx="11299204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- bring the public good, reduce the private interest and regularly publish results (according to what you promise during matriculation)</a:t>
            </a:r>
            <a:endParaRPr lang="en-GB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032" name="Text Box 16"/>
          <p:cNvSpPr txBox="1">
            <a:spLocks noChangeArrowheads="1"/>
          </p:cNvSpPr>
          <p:nvPr/>
        </p:nvSpPr>
        <p:spPr bwMode="auto">
          <a:xfrm>
            <a:off x="258257" y="4321077"/>
            <a:ext cx="11152544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Although there is no well-established ethical codex for the research work  there are several rules that should be </a:t>
            </a:r>
            <a:r>
              <a:rPr lang="cs-CZ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followe</a:t>
            </a:r>
            <a:r>
              <a:rPr lang="en-US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86033" name="Text Box 17"/>
          <p:cNvSpPr txBox="1">
            <a:spLocks noChangeArrowheads="1"/>
          </p:cNvSpPr>
          <p:nvPr/>
        </p:nvSpPr>
        <p:spPr bwMode="auto">
          <a:xfrm>
            <a:off x="3189704" y="5013176"/>
            <a:ext cx="68436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accepting the priority of scientific discovery</a:t>
            </a:r>
          </a:p>
        </p:txBody>
      </p:sp>
      <p:sp>
        <p:nvSpPr>
          <p:cNvPr id="86034" name="Text Box 18"/>
          <p:cNvSpPr txBox="1">
            <a:spLocks noChangeArrowheads="1"/>
          </p:cNvSpPr>
          <p:nvPr/>
        </p:nvSpPr>
        <p:spPr bwMode="auto">
          <a:xfrm>
            <a:off x="3189704" y="5445224"/>
            <a:ext cx="75369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acknowledging ideas and results of others</a:t>
            </a:r>
          </a:p>
        </p:txBody>
      </p:sp>
      <p:sp>
        <p:nvSpPr>
          <p:cNvPr id="86035" name="Text Box 19"/>
          <p:cNvSpPr txBox="1">
            <a:spLocks noChangeArrowheads="1"/>
          </p:cNvSpPr>
          <p:nvPr/>
        </p:nvSpPr>
        <p:spPr bwMode="auto">
          <a:xfrm>
            <a:off x="3189705" y="5917175"/>
            <a:ext cx="72772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avoiding </a:t>
            </a:r>
            <a:r>
              <a:rPr lang="en-US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excessive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editing and hiding of results </a:t>
            </a:r>
          </a:p>
        </p:txBody>
      </p:sp>
      <p:sp>
        <p:nvSpPr>
          <p:cNvPr id="17420" name="Text Box 4"/>
          <p:cNvSpPr txBox="1">
            <a:spLocks noChangeArrowheads="1"/>
          </p:cNvSpPr>
          <p:nvPr/>
        </p:nvSpPr>
        <p:spPr bwMode="auto">
          <a:xfrm>
            <a:off x="2006586" y="961943"/>
            <a:ext cx="7559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1.4. Ethical </a:t>
            </a: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code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of scientific work </a:t>
            </a:r>
          </a:p>
        </p:txBody>
      </p:sp>
      <p:sp>
        <p:nvSpPr>
          <p:cNvPr id="28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31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3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7" grpId="0"/>
      <p:bldP spid="86028" grpId="0"/>
      <p:bldP spid="86029" grpId="0"/>
      <p:bldP spid="86030" grpId="0"/>
      <p:bldP spid="86031" grpId="0"/>
      <p:bldP spid="86032" grpId="0"/>
      <p:bldP spid="86033" grpId="0"/>
      <p:bldP spid="86034" grpId="0"/>
      <p:bldP spid="860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11"/>
          <p:cNvSpPr txBox="1">
            <a:spLocks noChangeArrowheads="1"/>
          </p:cNvSpPr>
          <p:nvPr/>
        </p:nvSpPr>
        <p:spPr bwMode="auto">
          <a:xfrm>
            <a:off x="420994" y="1484784"/>
            <a:ext cx="4248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The most frequent mistakes:</a:t>
            </a:r>
          </a:p>
        </p:txBody>
      </p:sp>
      <p:sp>
        <p:nvSpPr>
          <p:cNvPr id="87058" name="Text Box 18"/>
          <p:cNvSpPr txBox="1">
            <a:spLocks noChangeArrowheads="1"/>
          </p:cNvSpPr>
          <p:nvPr/>
        </p:nvSpPr>
        <p:spPr bwMode="auto">
          <a:xfrm>
            <a:off x="1841928" y="2183689"/>
            <a:ext cx="8219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intentional ignorance of already known facts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059" name="Text Box 19"/>
          <p:cNvSpPr txBox="1">
            <a:spLocks noChangeArrowheads="1"/>
          </p:cNvSpPr>
          <p:nvPr/>
        </p:nvSpPr>
        <p:spPr bwMode="auto">
          <a:xfrm>
            <a:off x="1841927" y="2729789"/>
            <a:ext cx="635172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hiding the intellectual source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060" name="Text Box 20"/>
          <p:cNvSpPr txBox="1">
            <a:spLocks noChangeArrowheads="1"/>
          </p:cNvSpPr>
          <p:nvPr/>
        </p:nvSpPr>
        <p:spPr bwMode="auto">
          <a:xfrm>
            <a:off x="1827064" y="3275889"/>
            <a:ext cx="88747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„suitable“ adjusting of results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e.g. hiding of unclear results</a:t>
            </a:r>
          </a:p>
        </p:txBody>
      </p:sp>
      <p:sp>
        <p:nvSpPr>
          <p:cNvPr id="87061" name="Text Box 21"/>
          <p:cNvSpPr txBox="1">
            <a:spLocks noChangeArrowheads="1"/>
          </p:cNvSpPr>
          <p:nvPr/>
        </p:nvSpPr>
        <p:spPr bwMode="auto">
          <a:xfrm>
            <a:off x="1841927" y="3865343"/>
            <a:ext cx="88747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premature publishing or repeated publishing of the same results</a:t>
            </a:r>
          </a:p>
        </p:txBody>
      </p:sp>
      <p:sp>
        <p:nvSpPr>
          <p:cNvPr id="87062" name="Text Box 22"/>
          <p:cNvSpPr txBox="1">
            <a:spLocks noChangeArrowheads="1"/>
          </p:cNvSpPr>
          <p:nvPr/>
        </p:nvSpPr>
        <p:spPr bwMode="auto">
          <a:xfrm>
            <a:off x="1841927" y="4588848"/>
            <a:ext cx="887470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pretending the practical applicability</a:t>
            </a:r>
          </a:p>
        </p:txBody>
      </p:sp>
      <p:sp>
        <p:nvSpPr>
          <p:cNvPr id="87063" name="Text Box 23"/>
          <p:cNvSpPr txBox="1">
            <a:spLocks noChangeArrowheads="1"/>
          </p:cNvSpPr>
          <p:nvPr/>
        </p:nvSpPr>
        <p:spPr bwMode="auto">
          <a:xfrm>
            <a:off x="1841927" y="5312651"/>
            <a:ext cx="88747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plagiarism 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cs-CZ" sz="2400">
                <a:latin typeface="Calibri" panose="020F0502020204030204" pitchFamily="34" charset="0"/>
                <a:cs typeface="Calibri" panose="020F0502020204030204" pitchFamily="34" charset="0"/>
              </a:rPr>
              <a:t> both in case of original contributions and projects</a:t>
            </a:r>
          </a:p>
        </p:txBody>
      </p:sp>
      <p:sp>
        <p:nvSpPr>
          <p:cNvPr id="26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2006586" y="961943"/>
            <a:ext cx="7559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1.4. Ethical </a:t>
            </a: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code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of scientific work 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30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2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58" grpId="0"/>
      <p:bldP spid="87059" grpId="0"/>
      <p:bldP spid="87060" grpId="0"/>
      <p:bldP spid="87061" grpId="0"/>
      <p:bldP spid="87062" grpId="0"/>
      <p:bldP spid="8706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10101" r="67522" b="12901"/>
          <a:stretch>
            <a:fillRect/>
          </a:stretch>
        </p:blipFill>
        <p:spPr bwMode="auto">
          <a:xfrm>
            <a:off x="551384" y="1235581"/>
            <a:ext cx="5636995" cy="504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1" t="24500" r="71848" b="8150"/>
          <a:stretch>
            <a:fillRect/>
          </a:stretch>
        </p:blipFill>
        <p:spPr bwMode="auto">
          <a:xfrm>
            <a:off x="6562772" y="939226"/>
            <a:ext cx="5108575" cy="552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3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1079500"/>
            <a:ext cx="8629650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4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0" t="11501" r="57875" b="5901"/>
          <a:stretch>
            <a:fillRect/>
          </a:stretch>
        </p:blipFill>
        <p:spPr bwMode="auto">
          <a:xfrm>
            <a:off x="-53357" y="936417"/>
            <a:ext cx="4738901" cy="4779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1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4999" r="65945" b="5202"/>
          <a:stretch>
            <a:fillRect/>
          </a:stretch>
        </p:blipFill>
        <p:spPr bwMode="auto">
          <a:xfrm>
            <a:off x="4685544" y="925228"/>
            <a:ext cx="3373986" cy="346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3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4232" y="3577166"/>
            <a:ext cx="3904426" cy="2868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11"/>
          <p:cNvSpPr txBox="1">
            <a:spLocks noChangeArrowheads="1"/>
          </p:cNvSpPr>
          <p:nvPr/>
        </p:nvSpPr>
        <p:spPr bwMode="auto">
          <a:xfrm>
            <a:off x="4932442" y="1316761"/>
            <a:ext cx="71402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Retraction </a:t>
            </a:r>
            <a:r>
              <a:rPr lang="cs-CZ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watch</a:t>
            </a:r>
            <a:endParaRPr lang="en-US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580" name="Picture 5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972" y="1850862"/>
            <a:ext cx="6657975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2006586" y="961943"/>
            <a:ext cx="7559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1.4. Ethical </a:t>
            </a: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code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of scientific work 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6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" descr="Znak UK - Univerzita Karlov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0" name="Text Box 10"/>
          <p:cNvSpPr txBox="1">
            <a:spLocks noChangeArrowheads="1"/>
          </p:cNvSpPr>
          <p:nvPr/>
        </p:nvSpPr>
        <p:spPr bwMode="auto">
          <a:xfrm>
            <a:off x="420994" y="1557338"/>
            <a:ext cx="9419919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Wh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institutions are involved in the scientific research?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697" name="Text Box 17"/>
          <p:cNvSpPr txBox="1">
            <a:spLocks noChangeArrowheads="1"/>
          </p:cNvSpPr>
          <p:nvPr/>
        </p:nvSpPr>
        <p:spPr bwMode="auto">
          <a:xfrm>
            <a:off x="420994" y="2213050"/>
            <a:ext cx="3816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1) </a:t>
            </a: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Universities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</a:t>
            </a:r>
          </a:p>
        </p:txBody>
      </p:sp>
      <p:sp>
        <p:nvSpPr>
          <p:cNvPr id="4100" name="Text Box 19"/>
          <p:cNvSpPr txBox="1">
            <a:spLocks noChangeArrowheads="1"/>
          </p:cNvSpPr>
          <p:nvPr/>
        </p:nvSpPr>
        <p:spPr bwMode="auto">
          <a:xfrm>
            <a:off x="1774826" y="1022351"/>
            <a:ext cx="8748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1.3.  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Scientific institutions and organizations, scientific</a:t>
            </a: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conferences</a:t>
            </a:r>
            <a:endParaRPr lang="cs-CZ" altLang="cs-CZ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420994" y="2928938"/>
            <a:ext cx="1139880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The symbiosis of pedagogical and scientific activities. </a:t>
            </a:r>
            <a:b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Positive correlation between the quality of research and teaching.</a:t>
            </a: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420994" y="4238625"/>
            <a:ext cx="1143564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With respect to the quality of the scientific research the best universities are located in the USA and UK</a:t>
            </a:r>
            <a:b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The evaluation of the quality of the particular university might be rather dependent on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purpose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evaluation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5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7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9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0" grpId="0" autoUpdateAnimBg="0"/>
      <p:bldP spid="71697" grpId="0" autoUpdateAnimBg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363" y="1725414"/>
            <a:ext cx="8967274" cy="4281185"/>
          </a:xfrm>
          <a:prstGeom prst="rect">
            <a:avLst/>
          </a:prstGeom>
        </p:spPr>
      </p:pic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420994" y="986246"/>
            <a:ext cx="42481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PUBPEER - online Journal club</a:t>
            </a:r>
            <a:endParaRPr lang="en-US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4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098778" y="2381617"/>
            <a:ext cx="69834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Financial resources 	- public (governmental)</a:t>
            </a:r>
            <a:b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	       		- private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071315" y="3317800"/>
            <a:ext cx="83518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Type of financing 		-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direct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support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research institutions</a:t>
            </a: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		   	-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direct s</a:t>
            </a:r>
            <a:r>
              <a:rPr lang="en-GB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upport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individual </a:t>
            </a: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researchers 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0" y="4253844"/>
            <a:ext cx="121446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Ideal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ly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grant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institutional </a:t>
            </a: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support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resources </a:t>
            </a: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from applied research, spin off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companies,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they all 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combined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605" name="Text Box 16"/>
          <p:cNvSpPr txBox="1">
            <a:spLocks noChangeArrowheads="1"/>
          </p:cNvSpPr>
          <p:nvPr/>
        </p:nvSpPr>
        <p:spPr bwMode="auto">
          <a:xfrm>
            <a:off x="3503712" y="1216870"/>
            <a:ext cx="57483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1.5. </a:t>
            </a:r>
            <a:r>
              <a:rPr lang="en-US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Financing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scientific research</a:t>
            </a:r>
            <a:endParaRPr lang="cs-CZ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6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9"/>
          <p:cNvSpPr txBox="1">
            <a:spLocks noChangeArrowheads="1"/>
          </p:cNvSpPr>
          <p:nvPr/>
        </p:nvSpPr>
        <p:spPr bwMode="auto">
          <a:xfrm>
            <a:off x="394942" y="1414639"/>
            <a:ext cx="112332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Technology transfer - basic research institution could be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financially 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supported through the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licences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patents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foundation 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of spin off companies</a:t>
            </a:r>
          </a:p>
        </p:txBody>
      </p:sp>
      <p:sp>
        <p:nvSpPr>
          <p:cNvPr id="26627" name="Text Box 16"/>
          <p:cNvSpPr txBox="1">
            <a:spLocks noChangeArrowheads="1"/>
          </p:cNvSpPr>
          <p:nvPr/>
        </p:nvSpPr>
        <p:spPr bwMode="auto">
          <a:xfrm>
            <a:off x="3221831" y="992669"/>
            <a:ext cx="57483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1.5.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Financing </a:t>
            </a:r>
            <a:r>
              <a:rPr lang="en-US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scientific research</a:t>
            </a:r>
            <a:endParaRPr lang="cs-CZ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3" name="Picture 2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746" y="2313223"/>
            <a:ext cx="7276505" cy="4178525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7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9"/>
          <p:cNvSpPr txBox="1">
            <a:spLocks noChangeArrowheads="1"/>
          </p:cNvSpPr>
          <p:nvPr/>
        </p:nvSpPr>
        <p:spPr bwMode="auto">
          <a:xfrm>
            <a:off x="3968944" y="1437675"/>
            <a:ext cx="48245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Technology transfer at our faculty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aoblený obdélník 11"/>
          <p:cNvSpPr/>
          <p:nvPr/>
        </p:nvSpPr>
        <p:spPr>
          <a:xfrm>
            <a:off x="37738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847395" y="8176"/>
            <a:ext cx="64956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Základní pravidla vědecké práce</a:t>
            </a: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793" y="2039545"/>
            <a:ext cx="6374452" cy="4374193"/>
          </a:xfrm>
          <a:prstGeom prst="rect">
            <a:avLst/>
          </a:prstGeom>
        </p:spPr>
      </p:pic>
      <p:sp>
        <p:nvSpPr>
          <p:cNvPr id="23" name="Text Box 16"/>
          <p:cNvSpPr txBox="1">
            <a:spLocks noChangeArrowheads="1"/>
          </p:cNvSpPr>
          <p:nvPr/>
        </p:nvSpPr>
        <p:spPr bwMode="auto">
          <a:xfrm>
            <a:off x="3215680" y="939884"/>
            <a:ext cx="57483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1.5.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Financing </a:t>
            </a:r>
            <a:r>
              <a:rPr lang="en-US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scientific research</a:t>
            </a:r>
            <a:endParaRPr lang="cs-CZ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7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7461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0"/>
          <p:cNvSpPr txBox="1">
            <a:spLocks noChangeArrowheads="1"/>
          </p:cNvSpPr>
          <p:nvPr/>
        </p:nvSpPr>
        <p:spPr bwMode="auto">
          <a:xfrm>
            <a:off x="623392" y="1671114"/>
            <a:ext cx="3671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Grant </a:t>
            </a: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projects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0128" name="Text Box 16"/>
          <p:cNvSpPr txBox="1">
            <a:spLocks noChangeArrowheads="1"/>
          </p:cNvSpPr>
          <p:nvPr/>
        </p:nvSpPr>
        <p:spPr bwMode="auto">
          <a:xfrm>
            <a:off x="683494" y="2272728"/>
            <a:ext cx="112332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Student, doctoral, starting </a:t>
            </a:r>
            <a:r>
              <a:rPr lang="en-US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or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junior research projects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- for one to three years, young student or freshly graduated scientists</a:t>
            </a:r>
          </a:p>
        </p:txBody>
      </p:sp>
      <p:sp>
        <p:nvSpPr>
          <p:cNvPr id="90129" name="Text Box 17"/>
          <p:cNvSpPr txBox="1">
            <a:spLocks noChangeArrowheads="1"/>
          </p:cNvSpPr>
          <p:nvPr/>
        </p:nvSpPr>
        <p:spPr bwMode="auto">
          <a:xfrm>
            <a:off x="623392" y="3246438"/>
            <a:ext cx="112332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Standard research </a:t>
            </a:r>
            <a:r>
              <a:rPr lang="en-US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projects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the most frequent form, three to five years.</a:t>
            </a:r>
          </a:p>
        </p:txBody>
      </p:sp>
      <p:sp>
        <p:nvSpPr>
          <p:cNvPr id="90130" name="Text Box 18"/>
          <p:cNvSpPr txBox="1">
            <a:spLocks noChangeArrowheads="1"/>
          </p:cNvSpPr>
          <p:nvPr/>
        </p:nvSpPr>
        <p:spPr bwMode="auto">
          <a:xfrm>
            <a:off x="623392" y="3933056"/>
            <a:ext cx="1123324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Specialized projects -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travel or publication expenses</a:t>
            </a:r>
            <a:endParaRPr lang="en-US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131" name="Text Box 19"/>
          <p:cNvSpPr txBox="1">
            <a:spLocks noChangeArrowheads="1"/>
          </p:cNvSpPr>
          <p:nvPr/>
        </p:nvSpPr>
        <p:spPr bwMode="auto">
          <a:xfrm>
            <a:off x="623392" y="4686235"/>
            <a:ext cx="112332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Integration projects -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interconnection of several research groups, at least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five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years. Overlap with the classical </a:t>
            </a:r>
            <a:r>
              <a:rPr lang="en-US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resea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projects.</a:t>
            </a:r>
            <a:endParaRPr lang="en-US" altLang="cs-CZ" sz="2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679" name="Text Box 24"/>
          <p:cNvSpPr txBox="1">
            <a:spLocks noChangeArrowheads="1"/>
          </p:cNvSpPr>
          <p:nvPr/>
        </p:nvSpPr>
        <p:spPr bwMode="auto">
          <a:xfrm>
            <a:off x="3436144" y="1042554"/>
            <a:ext cx="53197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1.5.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Financing </a:t>
            </a:r>
            <a:r>
              <a:rPr lang="en-US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scientific research</a:t>
            </a:r>
            <a:endParaRPr lang="cs-CZ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7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9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28" grpId="0"/>
      <p:bldP spid="90129" grpId="0"/>
      <p:bldP spid="90130" grpId="0"/>
      <p:bldP spid="901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9"/>
          <p:cNvSpPr txBox="1">
            <a:spLocks noChangeArrowheads="1"/>
          </p:cNvSpPr>
          <p:nvPr/>
        </p:nvSpPr>
        <p:spPr bwMode="auto">
          <a:xfrm>
            <a:off x="551384" y="1672582"/>
            <a:ext cx="36718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Grant agencies:</a:t>
            </a:r>
          </a:p>
        </p:txBody>
      </p:sp>
      <p:sp>
        <p:nvSpPr>
          <p:cNvPr id="93196" name="Text Box 12"/>
          <p:cNvSpPr txBox="1">
            <a:spLocks noChangeArrowheads="1"/>
          </p:cNvSpPr>
          <p:nvPr/>
        </p:nvSpPr>
        <p:spPr bwMode="auto">
          <a:xfrm>
            <a:off x="420994" y="2064911"/>
            <a:ext cx="11454089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300" b="1" dirty="0">
                <a:latin typeface="Calibri" panose="020F0502020204030204" pitchFamily="34" charset="0"/>
                <a:cs typeface="Calibri" panose="020F0502020204030204" pitchFamily="34" charset="0"/>
              </a:rPr>
              <a:t>Local (internal) </a:t>
            </a:r>
            <a:r>
              <a:rPr lang="cs-CZ" altLang="cs-CZ" sz="2300" b="1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altLang="cs-CZ" sz="2300" b="1" dirty="0">
                <a:latin typeface="Calibri" panose="020F0502020204030204" pitchFamily="34" charset="0"/>
                <a:cs typeface="Calibri" panose="020F0502020204030204" pitchFamily="34" charset="0"/>
              </a:rPr>
              <a:t>rant </a:t>
            </a:r>
            <a:r>
              <a:rPr lang="cs-CZ" altLang="cs-CZ" sz="23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cs-CZ" sz="2300" b="1" dirty="0" err="1">
                <a:latin typeface="Calibri" panose="020F0502020204030204" pitchFamily="34" charset="0"/>
                <a:cs typeface="Calibri" panose="020F0502020204030204" pitchFamily="34" charset="0"/>
              </a:rPr>
              <a:t>gency</a:t>
            </a:r>
            <a:r>
              <a:rPr lang="en-US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  <a:t> - serves as a money-distributing organization </a:t>
            </a:r>
            <a:r>
              <a:rPr lang="cs-CZ" altLang="cs-CZ" sz="2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n-US" altLang="cs-CZ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cs-CZ" altLang="cs-CZ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cs-CZ" altLang="cs-CZ" sz="2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specific</a:t>
            </a:r>
            <a:r>
              <a:rPr lang="cs-CZ" altLang="cs-CZ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institution</a:t>
            </a:r>
            <a:r>
              <a:rPr lang="en-US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cs-CZ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  <a:t>The grant agency of the Charles University (</a:t>
            </a:r>
            <a:r>
              <a:rPr lang="en-US" altLang="cs-CZ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GAUK</a:t>
            </a:r>
            <a:r>
              <a:rPr lang="cs-CZ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altLang="cs-CZ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cs-CZ" altLang="cs-CZ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300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</a:t>
            </a:r>
            <a:r>
              <a:rPr lang="en-US" altLang="cs-CZ" sz="23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://</a:t>
            </a:r>
            <a:r>
              <a:rPr lang="en-US" altLang="cs-CZ" sz="2300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www.cuni.cz/UKEN-753.html</a:t>
            </a:r>
            <a:r>
              <a:rPr lang="cs-CZ" altLang="cs-CZ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, s</a:t>
            </a:r>
            <a:r>
              <a:rPr lang="en-US" altLang="cs-CZ" sz="2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tudents</a:t>
            </a:r>
            <a:r>
              <a:rPr lang="en-US" altLang="cs-CZ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  <a:t>and employees are eligible for </a:t>
            </a:r>
            <a:r>
              <a:rPr lang="cs-CZ" altLang="cs-CZ" sz="2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applications</a:t>
            </a:r>
            <a:endParaRPr lang="en-US" altLang="cs-CZ" sz="2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197" name="Text Box 13"/>
          <p:cNvSpPr txBox="1">
            <a:spLocks noChangeArrowheads="1"/>
          </p:cNvSpPr>
          <p:nvPr/>
        </p:nvSpPr>
        <p:spPr bwMode="auto">
          <a:xfrm>
            <a:off x="420994" y="3933826"/>
            <a:ext cx="11454089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300" b="1" dirty="0">
                <a:latin typeface="Calibri" panose="020F0502020204030204" pitchFamily="34" charset="0"/>
                <a:cs typeface="Calibri" panose="020F0502020204030204" pitchFamily="34" charset="0"/>
              </a:rPr>
              <a:t>Grant agency affiliated to ministry (government)</a:t>
            </a:r>
            <a:r>
              <a:rPr lang="en-US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  <a:t> - support of </a:t>
            </a:r>
            <a:r>
              <a:rPr lang="cs-CZ" altLang="cs-CZ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science and </a:t>
            </a:r>
            <a:r>
              <a:rPr lang="en-US" altLang="cs-CZ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research </a:t>
            </a:r>
            <a:r>
              <a:rPr lang="cs-CZ" altLang="cs-CZ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cs-CZ" altLang="cs-CZ" sz="2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specific</a:t>
            </a:r>
            <a:r>
              <a:rPr lang="cs-CZ" altLang="cs-CZ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areas</a:t>
            </a:r>
            <a:r>
              <a:rPr lang="cs-CZ" altLang="cs-CZ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e.g</a:t>
            </a:r>
            <a:r>
              <a:rPr lang="cs-CZ" altLang="cs-CZ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cs-CZ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r>
              <a:rPr lang="en-US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  <a:t>, medicine, agriculture, culture, etc</a:t>
            </a:r>
            <a:r>
              <a:rPr lang="en-US" altLang="cs-CZ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  <a:t>- Ministry of Education, Youth and Sports</a:t>
            </a:r>
            <a:br>
              <a:rPr lang="en-US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cs-CZ" sz="2300" u="sng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http://www.msmt.cz/vyzkum/pro-odborniky</a:t>
            </a:r>
            <a:r>
              <a:rPr lang="en-US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  <a:t> in Czech,</a:t>
            </a:r>
            <a:br>
              <a:rPr lang="en-US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cs-CZ" sz="23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http://www.msmt.cz/research-and-development-1</a:t>
            </a:r>
            <a:r>
              <a:rPr lang="en-US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  <a:t> in English</a:t>
            </a:r>
            <a:br>
              <a:rPr lang="en-US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  <a:t>Supports mainly </a:t>
            </a:r>
            <a:r>
              <a:rPr lang="cs-CZ" altLang="cs-CZ" sz="2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large</a:t>
            </a:r>
            <a:r>
              <a:rPr lang="cs-CZ" altLang="cs-CZ" sz="230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altLang="cs-CZ" sz="230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  <a:t>collaborative projects</a:t>
            </a:r>
          </a:p>
        </p:txBody>
      </p:sp>
      <p:sp>
        <p:nvSpPr>
          <p:cNvPr id="22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3436144" y="1042554"/>
            <a:ext cx="53197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1.5.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Financing </a:t>
            </a:r>
            <a:r>
              <a:rPr lang="en-US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scientific research</a:t>
            </a:r>
            <a:endParaRPr lang="cs-CZ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6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" descr="Znak UK - Univerzita Karlov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6" grpId="0"/>
      <p:bldP spid="9319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8" name="Text Box 8"/>
          <p:cNvSpPr txBox="1">
            <a:spLocks noChangeArrowheads="1"/>
          </p:cNvSpPr>
          <p:nvPr/>
        </p:nvSpPr>
        <p:spPr bwMode="auto">
          <a:xfrm>
            <a:off x="551383" y="1844675"/>
            <a:ext cx="1132369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National</a:t>
            </a:r>
            <a:r>
              <a:rPr lang="en-US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rant 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genc</a:t>
            </a:r>
            <a:r>
              <a:rPr lang="cs-CZ" alt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ies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independent agency supported directly from 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budget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(separate chapter), all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research 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areas are covered</a:t>
            </a:r>
            <a:b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		   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The Czech Science Foundation 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in all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research 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areas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supports 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research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			 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projects 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submitted by 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individual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researchers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		    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 National Science Foundation (NSF; </a:t>
            </a:r>
            <a:r>
              <a:rPr lang="en-US" altLang="cs-CZ" sz="2000" u="sng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http://www.nsf.gov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		        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largest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and best 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organized grant agency in the 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USA</a:t>
            </a:r>
            <a:endParaRPr lang="en-US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13" name="Rectangle 13"/>
          <p:cNvSpPr>
            <a:spLocks noChangeArrowheads="1"/>
          </p:cNvSpPr>
          <p:nvPr/>
        </p:nvSpPr>
        <p:spPr bwMode="auto">
          <a:xfrm>
            <a:off x="570357" y="4367213"/>
            <a:ext cx="11181631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International Grant Agency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founded in the frame EU convergence 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area of scientific research</a:t>
            </a:r>
            <a:b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			      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CORDIS (Community research and development</a:t>
            </a:r>
            <a:b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			         Information Service; </a:t>
            </a:r>
            <a:r>
              <a:rPr lang="en-US" altLang="cs-CZ" sz="2000" u="sng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http://cordis.europa.eu/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) 				      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		        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European research council (ERC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://erc.europa.eu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), 			       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		         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support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individual scientists all around EU</a:t>
            </a:r>
          </a:p>
        </p:txBody>
      </p:sp>
      <p:sp>
        <p:nvSpPr>
          <p:cNvPr id="22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3436144" y="1042554"/>
            <a:ext cx="53197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1.5.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Financing of the scientific research</a:t>
            </a:r>
            <a:endParaRPr lang="cs-CZ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6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5" descr="logo-male UEB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" descr="Znak UK - Univerzita Karlova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8" grpId="0"/>
      <p:bldP spid="215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1" name="Text Box 11"/>
          <p:cNvSpPr txBox="1">
            <a:spLocks noChangeArrowheads="1"/>
          </p:cNvSpPr>
          <p:nvPr/>
        </p:nvSpPr>
        <p:spPr bwMode="auto">
          <a:xfrm>
            <a:off x="335360" y="1628776"/>
            <a:ext cx="115357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Consider the type of the project that is most suitable at the moment and choose the grant agency accordingly</a:t>
            </a:r>
          </a:p>
        </p:txBody>
      </p:sp>
      <p:sp>
        <p:nvSpPr>
          <p:cNvPr id="51212" name="Text Box 12"/>
          <p:cNvSpPr txBox="1">
            <a:spLocks noChangeArrowheads="1"/>
          </p:cNvSpPr>
          <p:nvPr/>
        </p:nvSpPr>
        <p:spPr bwMode="auto">
          <a:xfrm>
            <a:off x="356544" y="3148013"/>
            <a:ext cx="116021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Strictly keep formal requisites - project proposals are often eliminated before</a:t>
            </a:r>
            <a:b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			         scientific evaluation, just because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formal </a:t>
            </a: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defects</a:t>
            </a:r>
          </a:p>
        </p:txBody>
      </p:sp>
      <p:sp>
        <p:nvSpPr>
          <p:cNvPr id="51213" name="Text Box 13"/>
          <p:cNvSpPr txBox="1">
            <a:spLocks noChangeArrowheads="1"/>
          </p:cNvSpPr>
          <p:nvPr/>
        </p:nvSpPr>
        <p:spPr bwMode="auto">
          <a:xfrm>
            <a:off x="335455" y="2349501"/>
            <a:ext cx="11109426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Constitute a functional team  -  project feasibility is guaranteed by the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research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institution</a:t>
            </a: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			      </a:t>
            </a:r>
          </a:p>
        </p:txBody>
      </p:sp>
      <p:sp>
        <p:nvSpPr>
          <p:cNvPr id="51214" name="Text Box 14"/>
          <p:cNvSpPr txBox="1">
            <a:spLocks noChangeArrowheads="1"/>
          </p:cNvSpPr>
          <p:nvPr/>
        </p:nvSpPr>
        <p:spPr bwMode="auto">
          <a:xfrm>
            <a:off x="198545" y="3860800"/>
            <a:ext cx="1170120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			         - proposal text is similar to scientific paper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		          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it </a:t>
            </a: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contains expected results, the judgment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possible </a:t>
            </a: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practical applications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		          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and financial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demands</a:t>
            </a: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			           Example of the scientific proposal </a:t>
            </a: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here</a:t>
            </a:r>
            <a:endParaRPr lang="en-GB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215" name="Text Box 15"/>
          <p:cNvSpPr txBox="1">
            <a:spLocks noChangeArrowheads="1"/>
          </p:cNvSpPr>
          <p:nvPr/>
        </p:nvSpPr>
        <p:spPr bwMode="auto">
          <a:xfrm>
            <a:off x="384152" y="5264562"/>
            <a:ext cx="1165134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Evaluation of the proposal - members of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expert panels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select several external reviewers according to the topic 			   of the proposal.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These reviewers are always anonymous.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		- it takes roughly half to one year to evaluate the project proposal</a:t>
            </a:r>
            <a:endParaRPr lang="en-GB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1919289" y="1052513"/>
            <a:ext cx="8353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1.6.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Writing scientific projects and grant proposals, basic rules</a:t>
            </a:r>
            <a:endParaRPr lang="cs-CZ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1" grpId="0"/>
      <p:bldP spid="51212" grpId="0"/>
      <p:bldP spid="51213" grpId="0"/>
      <p:bldP spid="51214" grpId="0"/>
      <p:bldP spid="512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9"/>
          <p:cNvSpPr txBox="1">
            <a:spLocks noChangeArrowheads="1"/>
          </p:cNvSpPr>
          <p:nvPr/>
        </p:nvSpPr>
        <p:spPr bwMode="auto">
          <a:xfrm>
            <a:off x="409283" y="1782802"/>
            <a:ext cx="112516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Successful proposals are granted, financially supported, applicants turn to be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en-GB" altLang="cs-CZ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principal investigators</a:t>
            </a:r>
            <a:r>
              <a:rPr lang="cs-CZ" altLang="cs-CZ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their research institutions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are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typically „</a:t>
            </a:r>
            <a:r>
              <a:rPr lang="en-GB" altLang="cs-CZ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beneficiaries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“.</a:t>
            </a:r>
            <a:endParaRPr lang="en-GB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318" name="Text Box 14"/>
          <p:cNvSpPr txBox="1">
            <a:spLocks noChangeArrowheads="1"/>
          </p:cNvSpPr>
          <p:nvPr/>
        </p:nvSpPr>
        <p:spPr bwMode="auto">
          <a:xfrm>
            <a:off x="409283" y="2646402"/>
            <a:ext cx="112516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Reporting periods are pretty variable, from one month to several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years</a:t>
            </a:r>
            <a:endParaRPr lang="en-GB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319" name="Rectangle 15"/>
          <p:cNvSpPr>
            <a:spLocks noChangeArrowheads="1"/>
          </p:cNvSpPr>
          <p:nvPr/>
        </p:nvSpPr>
        <p:spPr bwMode="auto">
          <a:xfrm>
            <a:off x="402242" y="3295690"/>
            <a:ext cx="1134388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The outcomes of the particular project are </a:t>
            </a:r>
            <a:r>
              <a:rPr lang="en-GB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scientific papers or patents </a:t>
            </a:r>
          </a:p>
        </p:txBody>
      </p:sp>
      <p:sp>
        <p:nvSpPr>
          <p:cNvPr id="98320" name="Rectangle 16"/>
          <p:cNvSpPr>
            <a:spLocks noChangeArrowheads="1"/>
          </p:cNvSpPr>
          <p:nvPr/>
        </p:nvSpPr>
        <p:spPr bwMode="auto">
          <a:xfrm>
            <a:off x="1025435" y="3789040"/>
            <a:ext cx="107530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grant agencies control </a:t>
            </a:r>
            <a:r>
              <a:rPr lang="en-GB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the publication </a:t>
            </a: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of results of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principal </a:t>
            </a: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investigator</a:t>
            </a:r>
          </a:p>
        </p:txBody>
      </p:sp>
      <p:sp>
        <p:nvSpPr>
          <p:cNvPr id="98321" name="Rectangle 17"/>
          <p:cNvSpPr>
            <a:spLocks noChangeArrowheads="1"/>
          </p:cNvSpPr>
          <p:nvPr/>
        </p:nvSpPr>
        <p:spPr bwMode="auto">
          <a:xfrm>
            <a:off x="985214" y="4489122"/>
            <a:ext cx="112067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in case of </a:t>
            </a:r>
            <a:r>
              <a:rPr lang="en-GB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bad outcome </a:t>
            </a: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(no papers, no patents), the principal investigator has problems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in any future calls</a:t>
            </a:r>
            <a:endParaRPr lang="en-GB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322" name="Rectangle 18"/>
          <p:cNvSpPr>
            <a:spLocks noChangeArrowheads="1"/>
          </p:cNvSpPr>
          <p:nvPr/>
        </p:nvSpPr>
        <p:spPr bwMode="auto">
          <a:xfrm>
            <a:off x="995113" y="4982532"/>
            <a:ext cx="102017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- In 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Czechia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scientific </a:t>
            </a: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projects are </a:t>
            </a:r>
            <a:r>
              <a:rPr lang="en-GB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all </a:t>
            </a:r>
            <a:r>
              <a:rPr lang="cs-CZ" altLang="cs-CZ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listed</a:t>
            </a:r>
            <a:r>
              <a:rPr lang="en-GB" altLang="cs-CZ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the pages of Research and Development Council </a:t>
            </a: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www.vyzkum.cz/FrontClanek.aspx?idsekce=633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GB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776" name="Text Box 24"/>
          <p:cNvSpPr txBox="1">
            <a:spLocks noChangeArrowheads="1"/>
          </p:cNvSpPr>
          <p:nvPr/>
        </p:nvSpPr>
        <p:spPr bwMode="auto">
          <a:xfrm>
            <a:off x="1919289" y="1052513"/>
            <a:ext cx="8353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1.6.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Writing scientific projects and grant proposals, basic rules</a:t>
            </a:r>
            <a:endParaRPr lang="cs-CZ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18" grpId="0" autoUpdateAnimBg="0"/>
      <p:bldP spid="98319" grpId="0"/>
      <p:bldP spid="98320" grpId="0"/>
      <p:bldP spid="98321" grpId="0"/>
      <p:bldP spid="983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6"/>
          <p:cNvSpPr txBox="1">
            <a:spLocks noChangeArrowheads="1"/>
          </p:cNvSpPr>
          <p:nvPr/>
        </p:nvSpPr>
        <p:spPr bwMode="auto">
          <a:xfrm>
            <a:off x="420994" y="1484314"/>
            <a:ext cx="1143564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World University Rankings according to the quality of their research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and teaching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activities</a:t>
            </a:r>
            <a:endParaRPr lang="cs-CZ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Harvard, Yale, Cambridge and Oxford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are usually among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the top 5</a:t>
            </a:r>
          </a:p>
        </p:txBody>
      </p:sp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2" cstate="print"/>
          <a:srcRect l="8657" t="18905" r="14563" b="4586"/>
          <a:stretch>
            <a:fillRect/>
          </a:stretch>
        </p:blipFill>
        <p:spPr bwMode="auto">
          <a:xfrm>
            <a:off x="1127448" y="2237816"/>
            <a:ext cx="6768752" cy="4215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Skupina 18"/>
          <p:cNvGrpSpPr>
            <a:grpSpLocks/>
          </p:cNvGrpSpPr>
          <p:nvPr/>
        </p:nvGrpSpPr>
        <p:grpSpPr bwMode="auto">
          <a:xfrm>
            <a:off x="5507528" y="2237816"/>
            <a:ext cx="5016011" cy="4143512"/>
            <a:chOff x="4499992" y="2564904"/>
            <a:chExt cx="5472608" cy="4980688"/>
          </a:xfrm>
        </p:grpSpPr>
        <p:pic>
          <p:nvPicPr>
            <p:cNvPr id="3091" name="Picture 19"/>
            <p:cNvPicPr>
              <a:picLocks noChangeAspect="1" noChangeArrowheads="1"/>
            </p:cNvPicPr>
            <p:nvPr/>
          </p:nvPicPr>
          <p:blipFill>
            <a:blip r:embed="rId3" cstate="print"/>
            <a:srcRect l="8066" t="15980" r="39369" b="7476"/>
            <a:stretch>
              <a:fillRect/>
            </a:stretch>
          </p:blipFill>
          <p:spPr bwMode="auto">
            <a:xfrm>
              <a:off x="4499992" y="2564904"/>
              <a:ext cx="5472608" cy="49806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Obdélník 17">
              <a:hlinkClick r:id="rId4"/>
            </p:cNvPr>
            <p:cNvSpPr/>
            <p:nvPr/>
          </p:nvSpPr>
          <p:spPr bwMode="auto">
            <a:xfrm>
              <a:off x="4716769" y="4653172"/>
              <a:ext cx="5120856" cy="928352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  <p:sp>
        <p:nvSpPr>
          <p:cNvPr id="5129" name="Text Box 19"/>
          <p:cNvSpPr txBox="1">
            <a:spLocks noChangeArrowheads="1"/>
          </p:cNvSpPr>
          <p:nvPr/>
        </p:nvSpPr>
        <p:spPr bwMode="auto">
          <a:xfrm>
            <a:off x="1774826" y="1022351"/>
            <a:ext cx="8748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1.3.  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Scientific institutions and organizations, scientific</a:t>
            </a: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conferences</a:t>
            </a:r>
            <a:endParaRPr lang="cs-CZ" altLang="cs-CZ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 descr="Znak UK - Univerzita Karlov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9"/>
          <p:cNvSpPr txBox="1">
            <a:spLocks noChangeArrowheads="1"/>
          </p:cNvSpPr>
          <p:nvPr/>
        </p:nvSpPr>
        <p:spPr bwMode="auto">
          <a:xfrm>
            <a:off x="1560513" y="1484314"/>
            <a:ext cx="91440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altLang="cs-CZ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cientific</a:t>
            </a:r>
            <a:r>
              <a:rPr lang="en-US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  <a:t> research is usually inherent part of </a:t>
            </a:r>
            <a:r>
              <a:rPr lang="cs-CZ" altLang="cs-CZ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  <a:t> mission</a:t>
            </a:r>
            <a:r>
              <a:rPr lang="cs-CZ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cs-CZ" altLang="cs-CZ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  <a:r>
              <a:rPr lang="cs-CZ" altLang="cs-CZ" sz="2300" dirty="0">
                <a:latin typeface="Calibri" panose="020F0502020204030204" pitchFamily="34" charset="0"/>
                <a:cs typeface="Calibri" panose="020F0502020204030204" pitchFamily="34" charset="0"/>
              </a:rPr>
              <a:t> university</a:t>
            </a:r>
            <a:endParaRPr lang="en-US" altLang="cs-CZ" sz="2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151" name="Skupina 15"/>
          <p:cNvGrpSpPr>
            <a:grpSpLocks/>
          </p:cNvGrpSpPr>
          <p:nvPr/>
        </p:nvGrpSpPr>
        <p:grpSpPr bwMode="auto">
          <a:xfrm>
            <a:off x="2351089" y="1989139"/>
            <a:ext cx="7273925" cy="4429125"/>
            <a:chOff x="827584" y="1772816"/>
            <a:chExt cx="7272808" cy="4429304"/>
          </a:xfrm>
        </p:grpSpPr>
        <p:pic>
          <p:nvPicPr>
            <p:cNvPr id="4111" name="Picture 15"/>
            <p:cNvPicPr>
              <a:picLocks noChangeAspect="1" noChangeArrowheads="1"/>
            </p:cNvPicPr>
            <p:nvPr/>
          </p:nvPicPr>
          <p:blipFill>
            <a:blip r:embed="rId2" cstate="print"/>
            <a:srcRect l="9741" t="16650" r="11707" b="6806"/>
            <a:stretch>
              <a:fillRect/>
            </a:stretch>
          </p:blipFill>
          <p:spPr bwMode="auto">
            <a:xfrm>
              <a:off x="827584" y="1772816"/>
              <a:ext cx="7272808" cy="44293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155" name="Rectangle 15">
              <a:hlinkClick r:id="rId3"/>
            </p:cNvPr>
            <p:cNvSpPr>
              <a:spLocks noChangeArrowheads="1"/>
            </p:cNvSpPr>
            <p:nvPr/>
          </p:nvSpPr>
          <p:spPr bwMode="auto">
            <a:xfrm>
              <a:off x="5052305" y="2384506"/>
              <a:ext cx="720080" cy="21602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  <p:sp>
        <p:nvSpPr>
          <p:cNvPr id="6152" name="Text Box 19"/>
          <p:cNvSpPr txBox="1">
            <a:spLocks noChangeArrowheads="1"/>
          </p:cNvSpPr>
          <p:nvPr/>
        </p:nvSpPr>
        <p:spPr bwMode="auto">
          <a:xfrm>
            <a:off x="1774826" y="1022351"/>
            <a:ext cx="8748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1.3.  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Scientific institutions and organizations, scientific</a:t>
            </a: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conferences</a:t>
            </a:r>
            <a:endParaRPr lang="cs-CZ" altLang="cs-CZ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6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92313" y="3213101"/>
            <a:ext cx="8018462" cy="3190875"/>
            <a:chOff x="295" y="2024"/>
            <a:chExt cx="5051" cy="2010"/>
          </a:xfrm>
        </p:grpSpPr>
        <p:grpSp>
          <p:nvGrpSpPr>
            <p:cNvPr id="7194" name="Group 3"/>
            <p:cNvGrpSpPr>
              <a:grpSpLocks/>
            </p:cNvGrpSpPr>
            <p:nvPr/>
          </p:nvGrpSpPr>
          <p:grpSpPr bwMode="auto">
            <a:xfrm>
              <a:off x="295" y="2024"/>
              <a:ext cx="2290" cy="2010"/>
              <a:chOff x="2245" y="1026"/>
              <a:chExt cx="3262" cy="2963"/>
            </a:xfrm>
          </p:grpSpPr>
          <p:pic>
            <p:nvPicPr>
              <p:cNvPr id="7196" name="Picture 4">
                <a:hlinkClick r:id="rId2"/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5" y="1072"/>
                <a:ext cx="3262" cy="29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97" name="Rectangle 5"/>
              <p:cNvSpPr>
                <a:spLocks noChangeArrowheads="1"/>
              </p:cNvSpPr>
              <p:nvPr/>
            </p:nvSpPr>
            <p:spPr bwMode="auto">
              <a:xfrm>
                <a:off x="2245" y="1026"/>
                <a:ext cx="1814" cy="55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98" name="Rectangle 6"/>
              <p:cNvSpPr>
                <a:spLocks noChangeArrowheads="1"/>
              </p:cNvSpPr>
              <p:nvPr/>
            </p:nvSpPr>
            <p:spPr bwMode="auto">
              <a:xfrm rot="-5400000">
                <a:off x="2336" y="980"/>
                <a:ext cx="1134" cy="131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195" name="Text Box 7"/>
            <p:cNvSpPr txBox="1">
              <a:spLocks noChangeArrowheads="1"/>
            </p:cNvSpPr>
            <p:nvPr/>
          </p:nvSpPr>
          <p:spPr bwMode="auto">
            <a:xfrm>
              <a:off x="2851" y="2502"/>
              <a:ext cx="249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latin typeface="Calibri" panose="020F0502020204030204" pitchFamily="34" charset="0"/>
                  <a:cs typeface="Calibri" panose="020F0502020204030204" pitchFamily="34" charset="0"/>
                </a:rPr>
                <a:t>- Max Planck Society, Germany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558926" y="3267075"/>
            <a:ext cx="6799263" cy="3240088"/>
            <a:chOff x="185" y="2058"/>
            <a:chExt cx="4283" cy="2041"/>
          </a:xfrm>
        </p:grpSpPr>
        <p:sp>
          <p:nvSpPr>
            <p:cNvPr id="7190" name="Text Box 12"/>
            <p:cNvSpPr txBox="1">
              <a:spLocks noChangeArrowheads="1"/>
            </p:cNvSpPr>
            <p:nvPr/>
          </p:nvSpPr>
          <p:spPr bwMode="auto">
            <a:xfrm>
              <a:off x="3016" y="2724"/>
              <a:ext cx="145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- RIKEN, Japan</a:t>
              </a:r>
            </a:p>
          </p:txBody>
        </p:sp>
        <p:grpSp>
          <p:nvGrpSpPr>
            <p:cNvPr id="7191" name="Group 13"/>
            <p:cNvGrpSpPr>
              <a:grpSpLocks/>
            </p:cNvGrpSpPr>
            <p:nvPr/>
          </p:nvGrpSpPr>
          <p:grpSpPr bwMode="auto">
            <a:xfrm>
              <a:off x="185" y="2058"/>
              <a:ext cx="2650" cy="2041"/>
              <a:chOff x="158" y="2024"/>
              <a:chExt cx="2650" cy="2041"/>
            </a:xfrm>
          </p:grpSpPr>
          <p:pic>
            <p:nvPicPr>
              <p:cNvPr id="7192" name="Picture 1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65" t="13916" r="17879" b="25781"/>
              <a:stretch>
                <a:fillRect/>
              </a:stretch>
            </p:blipFill>
            <p:spPr bwMode="auto">
              <a:xfrm>
                <a:off x="372" y="2024"/>
                <a:ext cx="2436" cy="17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93" name="Rectangle 15">
                <a:hlinkClick r:id="rId5"/>
              </p:cNvPr>
              <p:cNvSpPr>
                <a:spLocks noChangeArrowheads="1"/>
              </p:cNvSpPr>
              <p:nvPr/>
            </p:nvSpPr>
            <p:spPr bwMode="auto">
              <a:xfrm>
                <a:off x="158" y="3657"/>
                <a:ext cx="2450" cy="40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</p:grpSp>
      </p:grpSp>
      <p:sp>
        <p:nvSpPr>
          <p:cNvPr id="76821" name="Text Box 21"/>
          <p:cNvSpPr txBox="1">
            <a:spLocks noChangeArrowheads="1"/>
          </p:cNvSpPr>
          <p:nvPr/>
        </p:nvSpPr>
        <p:spPr bwMode="auto">
          <a:xfrm>
            <a:off x="335360" y="1581150"/>
            <a:ext cx="5832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2)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Specialized research institutions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823" name="Text Box 23"/>
          <p:cNvSpPr txBox="1">
            <a:spLocks noChangeArrowheads="1"/>
          </p:cNvSpPr>
          <p:nvPr/>
        </p:nvSpPr>
        <p:spPr bwMode="auto">
          <a:xfrm>
            <a:off x="335360" y="2071297"/>
            <a:ext cx="94743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In contrast to universities the </a:t>
            </a:r>
            <a:r>
              <a:rPr lang="en-US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emp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asis</a:t>
            </a: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is on the scientific research </a:t>
            </a:r>
            <a:endParaRPr lang="cs-CZ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824" name="Text Box 24"/>
          <p:cNvSpPr txBox="1">
            <a:spLocks noChangeArrowheads="1"/>
          </p:cNvSpPr>
          <p:nvPr/>
        </p:nvSpPr>
        <p:spPr bwMode="auto">
          <a:xfrm>
            <a:off x="335360" y="2492896"/>
            <a:ext cx="1065649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They are often involved in Ph.D. programs and collaborate closely with universities</a:t>
            </a: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825" name="Text Box 25"/>
          <p:cNvSpPr txBox="1">
            <a:spLocks noChangeArrowheads="1"/>
          </p:cNvSpPr>
          <p:nvPr/>
        </p:nvSpPr>
        <p:spPr bwMode="auto">
          <a:xfrm>
            <a:off x="5807076" y="3284539"/>
            <a:ext cx="58211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Some examples of well known research institutions:</a:t>
            </a:r>
          </a:p>
        </p:txBody>
      </p: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1611314" y="2949576"/>
            <a:ext cx="9237662" cy="3543300"/>
            <a:chOff x="220" y="1858"/>
            <a:chExt cx="5819" cy="2232"/>
          </a:xfrm>
        </p:grpSpPr>
        <p:sp>
          <p:nvSpPr>
            <p:cNvPr id="7188" name="Text Box 27"/>
            <p:cNvSpPr txBox="1">
              <a:spLocks noChangeArrowheads="1"/>
            </p:cNvSpPr>
            <p:nvPr/>
          </p:nvSpPr>
          <p:spPr bwMode="auto">
            <a:xfrm>
              <a:off x="3016" y="3087"/>
              <a:ext cx="302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cs-CZ" altLang="cs-CZ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lang="en-GB" altLang="cs-CZ" sz="20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cademy</a:t>
              </a:r>
              <a:r>
                <a:rPr lang="en-GB" altLang="cs-CZ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of Sciences, </a:t>
              </a:r>
              <a:r>
                <a:rPr lang="cs-CZ" altLang="cs-CZ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Czech </a:t>
              </a:r>
              <a:r>
                <a:rPr lang="cs-CZ" altLang="cs-CZ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Republic</a:t>
              </a:r>
            </a:p>
          </p:txBody>
        </p:sp>
        <p:pic>
          <p:nvPicPr>
            <p:cNvPr id="7189" name="Picture 28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98" r="24609" b="9082"/>
            <a:stretch>
              <a:fillRect/>
            </a:stretch>
          </p:blipFill>
          <p:spPr bwMode="auto">
            <a:xfrm>
              <a:off x="220" y="1858"/>
              <a:ext cx="2615" cy="2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6829" name="Text Box 29"/>
          <p:cNvSpPr txBox="1">
            <a:spLocks noChangeArrowheads="1"/>
          </p:cNvSpPr>
          <p:nvPr/>
        </p:nvSpPr>
        <p:spPr bwMode="auto">
          <a:xfrm>
            <a:off x="5800776" y="5501530"/>
            <a:ext cx="4752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Governmental or </a:t>
            </a:r>
            <a:r>
              <a:rPr lang="en-US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privat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research </a:t>
            </a:r>
            <a:r>
              <a:rPr lang="en-US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centres</a:t>
            </a:r>
            <a:endParaRPr lang="en-US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82" name="Text Box 30"/>
          <p:cNvSpPr txBox="1">
            <a:spLocks noChangeArrowheads="1"/>
          </p:cNvSpPr>
          <p:nvPr/>
        </p:nvSpPr>
        <p:spPr bwMode="auto">
          <a:xfrm>
            <a:off x="1703388" y="1052513"/>
            <a:ext cx="87487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1.3. 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Scientific institutions and organizations, scientific conferences</a:t>
            </a:r>
            <a:endParaRPr lang="cs-CZ" altLang="cs-CZ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9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40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2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15" descr="logo-male UEB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2" descr="Znak UK - Univerzita Karlova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21" grpId="0"/>
      <p:bldP spid="76823" grpId="0"/>
      <p:bldP spid="76824" grpId="0"/>
      <p:bldP spid="76825" grpId="0"/>
      <p:bldP spid="768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3" name="Text Box 15"/>
          <p:cNvSpPr txBox="1">
            <a:spLocks noChangeArrowheads="1"/>
          </p:cNvSpPr>
          <p:nvPr/>
        </p:nvSpPr>
        <p:spPr bwMode="auto">
          <a:xfrm>
            <a:off x="347113" y="3064150"/>
            <a:ext cx="4812783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composition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teams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the result of the existence of scientific authorities i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the field</a:t>
            </a: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is the result of certain </a:t>
            </a:r>
            <a:r>
              <a:rPr lang="en-US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strat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gy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e.g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modern topics, applicability, etc.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64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3" t="14500" r="25687" b="3203"/>
          <a:stretch>
            <a:fillRect/>
          </a:stretch>
        </p:blipFill>
        <p:spPr bwMode="auto">
          <a:xfrm>
            <a:off x="5951537" y="2628375"/>
            <a:ext cx="4753493" cy="389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Text Box 14"/>
          <p:cNvSpPr txBox="1">
            <a:spLocks noChangeArrowheads="1"/>
          </p:cNvSpPr>
          <p:nvPr/>
        </p:nvSpPr>
        <p:spPr bwMode="auto">
          <a:xfrm>
            <a:off x="1919289" y="1052513"/>
            <a:ext cx="7559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1.3. </a:t>
            </a:r>
            <a:r>
              <a:rPr lang="en-US" altLang="cs-CZ" sz="1800" b="1"/>
              <a:t>Scientific institutions and organizations, scientific conferences</a:t>
            </a:r>
            <a:endParaRPr lang="cs-CZ" altLang="cs-CZ" sz="1800" b="1"/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374869" y="1560075"/>
            <a:ext cx="10813389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Scientific team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constitutes a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basic 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of every scientific institution, 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it is  usually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i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international </a:t>
            </a:r>
            <a:endParaRPr lang="en-US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365394" y="1958100"/>
            <a:ext cx="88235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The interconnection between individual teams within the institution is crucial for the efficiency of the whole institution. </a:t>
            </a:r>
          </a:p>
        </p:txBody>
      </p:sp>
      <p:sp>
        <p:nvSpPr>
          <p:cNvPr id="27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9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1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5142528" y="2484342"/>
            <a:ext cx="6653504" cy="4029736"/>
            <a:chOff x="5142528" y="2484342"/>
            <a:chExt cx="6653504" cy="402973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42528" y="2484342"/>
              <a:ext cx="4053545" cy="402973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88906" y="3170676"/>
              <a:ext cx="2607126" cy="273212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3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6"/>
          <p:cNvSpPr txBox="1">
            <a:spLocks noChangeArrowheads="1"/>
          </p:cNvSpPr>
          <p:nvPr/>
        </p:nvSpPr>
        <p:spPr bwMode="auto">
          <a:xfrm>
            <a:off x="1919289" y="981075"/>
            <a:ext cx="7559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alibri" panose="020F0502020204030204" pitchFamily="34" charset="0"/>
                <a:cs typeface="Calibri" panose="020F0502020204030204" pitchFamily="34" charset="0"/>
              </a:rPr>
              <a:t>1.3. </a:t>
            </a:r>
            <a:r>
              <a:rPr lang="en-US" altLang="cs-CZ" sz="2000" b="1">
                <a:latin typeface="Calibri" panose="020F0502020204030204" pitchFamily="34" charset="0"/>
                <a:cs typeface="Calibri" panose="020F0502020204030204" pitchFamily="34" charset="0"/>
              </a:rPr>
              <a:t>Scientific institutions and organizations, scientific conferences</a:t>
            </a:r>
            <a:endParaRPr lang="cs-CZ" altLang="cs-CZ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145" name="Text Box 17"/>
          <p:cNvSpPr txBox="1">
            <a:spLocks noChangeArrowheads="1"/>
          </p:cNvSpPr>
          <p:nvPr/>
        </p:nvSpPr>
        <p:spPr bwMode="auto">
          <a:xfrm>
            <a:off x="1847851" y="1341438"/>
            <a:ext cx="8653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What is the structure of „healthy”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research team?</a:t>
            </a:r>
          </a:p>
        </p:txBody>
      </p:sp>
      <p:sp>
        <p:nvSpPr>
          <p:cNvPr id="48146" name="Text Box 18"/>
          <p:cNvSpPr txBox="1">
            <a:spLocks noChangeArrowheads="1"/>
          </p:cNvSpPr>
          <p:nvPr/>
        </p:nvSpPr>
        <p:spPr bwMode="auto">
          <a:xfrm>
            <a:off x="254508" y="1700213"/>
            <a:ext cx="1132731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- Group leader - he/she is responsible for the scientific quality of the research, co-ordinates the work, he/she is usually the holder of some important degree 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Professor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Associated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GB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rofessor</a:t>
            </a:r>
            <a:endParaRPr lang="en-GB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147" name="Text Box 19"/>
          <p:cNvSpPr txBox="1">
            <a:spLocks noChangeArrowheads="1"/>
          </p:cNvSpPr>
          <p:nvPr/>
        </p:nvSpPr>
        <p:spPr bwMode="auto">
          <a:xfrm>
            <a:off x="254508" y="2584450"/>
            <a:ext cx="116741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Research assistants, </a:t>
            </a:r>
            <a:r>
              <a:rPr lang="en-US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postd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ocs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represent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main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„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power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” of the team, they are usually in their best age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untill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35 or 40), the most frequently asked temporary positions around the world</a:t>
            </a:r>
          </a:p>
        </p:txBody>
      </p:sp>
      <p:sp>
        <p:nvSpPr>
          <p:cNvPr id="48148" name="Text Box 20"/>
          <p:cNvSpPr txBox="1">
            <a:spLocks noChangeArrowheads="1"/>
          </p:cNvSpPr>
          <p:nvPr/>
        </p:nvSpPr>
        <p:spPr bwMode="auto">
          <a:xfrm>
            <a:off x="254508" y="3439685"/>
            <a:ext cx="111310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Specialists - experts in certain method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, they do not have their own scientific ambitions</a:t>
            </a:r>
          </a:p>
        </p:txBody>
      </p:sp>
      <p:sp>
        <p:nvSpPr>
          <p:cNvPr id="48149" name="Text Box 21"/>
          <p:cNvSpPr txBox="1">
            <a:spLocks noChangeArrowheads="1"/>
          </p:cNvSpPr>
          <p:nvPr/>
        </p:nvSpPr>
        <p:spPr bwMode="auto">
          <a:xfrm>
            <a:off x="254508" y="4000092"/>
            <a:ext cx="11920621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Ph.D.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they work on their thesis under the supervision of the leader or some of the postdocs,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thesis 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must fit into the profile of the team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150" name="Text Box 22"/>
          <p:cNvSpPr txBox="1">
            <a:spLocks noChangeArrowheads="1"/>
          </p:cNvSpPr>
          <p:nvPr/>
        </p:nvSpPr>
        <p:spPr bwMode="auto">
          <a:xfrm>
            <a:off x="254508" y="4757738"/>
            <a:ext cx="11674139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- Diploma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 students</a:t>
            </a: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 they work on their diploma thesis, topic 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might be broader </a:t>
            </a:r>
            <a:endParaRPr lang="en-US" altLang="cs-CZ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151" name="Text Box 23"/>
          <p:cNvSpPr txBox="1">
            <a:spLocks noChangeArrowheads="1"/>
          </p:cNvSpPr>
          <p:nvPr/>
        </p:nvSpPr>
        <p:spPr bwMode="auto">
          <a:xfrm>
            <a:off x="254508" y="5214939"/>
            <a:ext cx="1132731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Younger </a:t>
            </a: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 (bachelors)</a:t>
            </a: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 temporary help with the laboratory work, very good for the orientation in the field</a:t>
            </a:r>
          </a:p>
        </p:txBody>
      </p:sp>
      <p:sp>
        <p:nvSpPr>
          <p:cNvPr id="48153" name="Text Box 25"/>
          <p:cNvSpPr txBox="1">
            <a:spLocks noChangeArrowheads="1"/>
          </p:cNvSpPr>
          <p:nvPr/>
        </p:nvSpPr>
        <p:spPr bwMode="auto">
          <a:xfrm>
            <a:off x="254508" y="5876926"/>
            <a:ext cx="1132731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aboratory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technicians 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 essential for the keeping the lab in good shape. Sometimes the success of crucial experiments depends 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purely on their skills</a:t>
            </a: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cs-CZ" sz="200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30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2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45" grpId="0"/>
      <p:bldP spid="48146" grpId="0"/>
      <p:bldP spid="48147" grpId="0"/>
      <p:bldP spid="48148" grpId="0"/>
      <p:bldP spid="48149" grpId="0"/>
      <p:bldP spid="48150" grpId="0"/>
      <p:bldP spid="48151" grpId="0"/>
      <p:bldP spid="481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http://dabacon.org/pontiff/wp-content/uploads/2011/08/sc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"/>
          <a:stretch/>
        </p:blipFill>
        <p:spPr bwMode="auto">
          <a:xfrm>
            <a:off x="2927350" y="764704"/>
            <a:ext cx="5905500" cy="583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3000376" y="2852738"/>
            <a:ext cx="6335713" cy="4005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6" name="Zaoblený obdélník 11"/>
          <p:cNvSpPr/>
          <p:nvPr/>
        </p:nvSpPr>
        <p:spPr>
          <a:xfrm>
            <a:off x="420994" y="697263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7 L 6.25E-7 0.128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.12801 L -0.00143 0.2689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.29213 L 6.25E-7 0.4115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.41713 L 6.25E-7 0.5886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0" grpId="3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9"/>
          <p:cNvSpPr txBox="1">
            <a:spLocks noChangeArrowheads="1"/>
          </p:cNvSpPr>
          <p:nvPr/>
        </p:nvSpPr>
        <p:spPr bwMode="auto">
          <a:xfrm>
            <a:off x="1919288" y="908720"/>
            <a:ext cx="82804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1.3. </a:t>
            </a:r>
            <a:r>
              <a:rPr lang="en-US" alt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Scientific institutions and organizations, scientific conferences</a:t>
            </a:r>
            <a:endParaRPr lang="cs-CZ" altLang="cs-CZ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67" name="Text Box 10"/>
          <p:cNvSpPr txBox="1">
            <a:spLocks noChangeArrowheads="1"/>
          </p:cNvSpPr>
          <p:nvPr/>
        </p:nvSpPr>
        <p:spPr bwMode="auto">
          <a:xfrm>
            <a:off x="1812085" y="1309936"/>
            <a:ext cx="86534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What is the structure of „healthy”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research team?</a:t>
            </a:r>
          </a:p>
        </p:txBody>
      </p:sp>
      <p:sp>
        <p:nvSpPr>
          <p:cNvPr id="82955" name="Text Box 11"/>
          <p:cNvSpPr txBox="1">
            <a:spLocks noChangeArrowheads="1"/>
          </p:cNvSpPr>
          <p:nvPr/>
        </p:nvSpPr>
        <p:spPr bwMode="auto">
          <a:xfrm>
            <a:off x="335360" y="2204864"/>
            <a:ext cx="424149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The structure is not rigid, it is gradually changed depending on the improvement of the students and quality of the group leader</a:t>
            </a:r>
          </a:p>
        </p:txBody>
      </p:sp>
      <p:sp>
        <p:nvSpPr>
          <p:cNvPr id="82965" name="Text Box 21"/>
          <p:cNvSpPr txBox="1">
            <a:spLocks noChangeArrowheads="1"/>
          </p:cNvSpPr>
          <p:nvPr/>
        </p:nvSpPr>
        <p:spPr bwMode="auto">
          <a:xfrm>
            <a:off x="314822" y="3781226"/>
            <a:ext cx="435668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The relationship between teacher and pupil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master/apprentice) is crucial for the transfer of knowledge</a:t>
            </a:r>
          </a:p>
        </p:txBody>
      </p:sp>
      <p:sp>
        <p:nvSpPr>
          <p:cNvPr id="23" name="Zaoblený obdélník 11"/>
          <p:cNvSpPr/>
          <p:nvPr/>
        </p:nvSpPr>
        <p:spPr>
          <a:xfrm>
            <a:off x="420994" y="779410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3617758" y="54702"/>
            <a:ext cx="4956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Basics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cs-CZ" altLang="cs-CZ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3600" dirty="0" err="1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work</a:t>
            </a:r>
            <a:endParaRPr lang="cs-CZ" altLang="cs-CZ" sz="36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080" y="2002074"/>
            <a:ext cx="7295654" cy="3875198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6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5" grpId="0"/>
      <p:bldP spid="82965" grpId="0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8984</TotalTime>
  <Words>2786</Words>
  <Application>Microsoft Office PowerPoint</Application>
  <PresentationFormat>Widescreen</PresentationFormat>
  <Paragraphs>193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Výchozí návrh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mbox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mbox</dc:creator>
  <cp:lastModifiedBy>Petrášek Jan UEB</cp:lastModifiedBy>
  <cp:revision>295</cp:revision>
  <dcterms:created xsi:type="dcterms:W3CDTF">2006-10-17T20:07:31Z</dcterms:created>
  <dcterms:modified xsi:type="dcterms:W3CDTF">2022-11-03T14:15:12Z</dcterms:modified>
</cp:coreProperties>
</file>