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4" r:id="rId2"/>
    <p:sldId id="273" r:id="rId3"/>
    <p:sldId id="274" r:id="rId4"/>
    <p:sldId id="275" r:id="rId5"/>
    <p:sldId id="276" r:id="rId6"/>
    <p:sldId id="278" r:id="rId7"/>
    <p:sldId id="301" r:id="rId8"/>
    <p:sldId id="300" r:id="rId9"/>
    <p:sldId id="303" r:id="rId10"/>
    <p:sldId id="302" r:id="rId11"/>
    <p:sldId id="286" r:id="rId12"/>
    <p:sldId id="310" r:id="rId13"/>
    <p:sldId id="304" r:id="rId14"/>
    <p:sldId id="287" r:id="rId15"/>
    <p:sldId id="299" r:id="rId16"/>
    <p:sldId id="289" r:id="rId17"/>
    <p:sldId id="291" r:id="rId18"/>
    <p:sldId id="292" r:id="rId19"/>
    <p:sldId id="279" r:id="rId20"/>
    <p:sldId id="294" r:id="rId21"/>
    <p:sldId id="295" r:id="rId22"/>
    <p:sldId id="306" r:id="rId23"/>
    <p:sldId id="307" r:id="rId24"/>
    <p:sldId id="308" r:id="rId25"/>
    <p:sldId id="309" r:id="rId26"/>
    <p:sldId id="298" r:id="rId27"/>
    <p:sldId id="296" r:id="rId28"/>
  </p:sldIdLst>
  <p:sldSz cx="12192000" cy="6858000"/>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55" autoAdjust="0"/>
  </p:normalViewPr>
  <p:slideViewPr>
    <p:cSldViewPr>
      <p:cViewPr varScale="1">
        <p:scale>
          <a:sx n="107" d="100"/>
          <a:sy n="107" d="100"/>
        </p:scale>
        <p:origin x="714" y="10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818D8AB-1730-4AD0-8F01-0EA6C44920E3}"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517EC3-8318-4FB8-BC3D-5C6C359F6626}" type="slidenum">
              <a:rPr lang="cs-CZ" altLang="cs-CZ" smtClean="0"/>
              <a:pPr>
                <a:spcBef>
                  <a:spcPct val="0"/>
                </a:spcBef>
              </a:pPr>
              <a:t>1</a:t>
            </a:fld>
            <a:endParaRPr lang="cs-CZ" altLang="cs-CZ" smtClean="0"/>
          </a:p>
        </p:txBody>
      </p:sp>
      <p:sp>
        <p:nvSpPr>
          <p:cNvPr id="4099" name="Rectangle 2"/>
          <p:cNvSpPr>
            <a:spLocks noGrp="1" noRot="1" noChangeAspect="1" noChangeArrowheads="1" noTextEdit="1"/>
          </p:cNvSpPr>
          <p:nvPr>
            <p:ph type="sldImg"/>
          </p:nvPr>
        </p:nvSpPr>
        <p:spPr>
          <a:xfrm>
            <a:off x="381000" y="685800"/>
            <a:ext cx="6096000" cy="3429000"/>
          </a:xfrm>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p:cNvSpPr>
            <a:spLocks noGrp="1" noRot="1" noChangeAspect="1" noTextEdit="1"/>
          </p:cNvSpPr>
          <p:nvPr>
            <p:ph type="sldImg"/>
          </p:nvPr>
        </p:nvSpPr>
        <p:spPr>
          <a:xfrm>
            <a:off x="381000" y="685800"/>
            <a:ext cx="6096000" cy="3429000"/>
          </a:xfrm>
          <a:ln/>
        </p:spPr>
      </p:sp>
      <p:sp>
        <p:nvSpPr>
          <p:cNvPr id="1843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b="1" smtClean="0">
                <a:latin typeface="Arial" panose="020B0604020202020204" pitchFamily="34" charset="0"/>
              </a:rPr>
              <a:t>Jak se poprat s informacemi aneb krize redukcionismu je výzvou pro budoucnost biologie.</a:t>
            </a:r>
            <a:endParaRPr lang="cs-CZ" altLang="cs-CZ" smtClean="0">
              <a:latin typeface="Arial" panose="020B0604020202020204" pitchFamily="34" charset="0"/>
            </a:endParaRPr>
          </a:p>
          <a:p>
            <a:r>
              <a:rPr lang="cs-CZ" altLang="cs-CZ" smtClean="0">
                <a:latin typeface="Arial" panose="020B0604020202020204" pitchFamily="34" charset="0"/>
              </a:rPr>
              <a:t>Biologie prožívá poslední dvě dekády opravdu nevšední období. Proč nevšední? Protože se daří úspěšně získávat stále větší a větší množství informací o částech, ze kterých jsou poskládány veškeré živé organismy. Toto poznávání pospíchá rychlostí, která je dech beroucí. Právě ona je také příčinou obrovského množství původních vědeckých studií v biologických vědách. Umíme rychle přečíst genetický kód prakticky jakéhokoliv organismu. Umíme též zjistit kolik genů je ve zcela konkrétní situaci aktivních a tím umožňuje vznik bílkovin, základních stavebních prvků živých organismů. Ba co více, umíme i mikroskopicky sledovat kde jsou všechny tyto bílkoviny lokalizovány, jak spolupracují, jak vznikají a zanikají. Umíme to udělat pro tisíce a tisíce dalších molekul najednou, a pokud budeme mít dostatek peněz i pro každou sekundu života organismu. Jinými slovy, biologové dneška a blízké budoucnosti budou dostávat neuvěřitelně komplexní informaci o fungování konkrétního organismu. Jedním z mohutných hybatelů pokroku v biologických vědách byl a je redukcionistický přístup, který umožňuje konkrétní děj studovat v jakési izolovanosti. Odráží se v něm jistý pragmatický přístup vědců, kteří ani nic lepšího dělat nemohou u vědomí nesmírné komplexity života. Ale nejdůležitější je vždy vědomí souvislostí. A i když není vůbec jisté, jestli někdy budeme schopni pochopit fungování celku takříkajíc odshora, právě získávání nesmírně komplexních souborů dat je jakýmsi prvním krůčkem. Abychom však mohli s těmito soubory dat pracovat účelně, tj. získat z nich odpovědi na otázku jak se celý organismus chová díky vztahům mezi všemi jeho součástmi, je potřeba změna v chápání poznatelnosti celku cestou poznatelnosti částí. Tedy posunout se od redukcionistického pohledu na jeden či pouze pár probíhajících dějů směrem k postupům založených na schopnosti získat ze záplavy informací zcela novou kvalitu. Toto je momentálně dle mého názoru jednoznačně největší výzvou současné biologie. Pokud se s touto výzvou úspěšně popasuje, je i možné s jistou mírou optimismu doufat v jisté dohnání míry exaktnosti, kterou se pyšní obory jako matematika, fyzika či chemie.</a:t>
            </a:r>
          </a:p>
          <a:p>
            <a:endParaRPr lang="cs-CZ" altLang="cs-CZ" smtClean="0">
              <a:latin typeface="Arial" panose="020B0604020202020204" pitchFamily="34" charset="0"/>
            </a:endParaRPr>
          </a:p>
        </p:txBody>
      </p:sp>
      <p:sp>
        <p:nvSpPr>
          <p:cNvPr id="1843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5499F1-4E4A-4DC2-AD5D-32C925178EBC}" type="slidenum">
              <a:rPr lang="cs-CZ" altLang="cs-CZ" smtClean="0"/>
              <a:pPr/>
              <a:t>14</a:t>
            </a:fld>
            <a:endParaRPr lang="cs-CZ"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C28EBF25-3D31-4855-9C4B-CB9D9E464010}" type="slidenum">
              <a:rPr lang="cs-CZ" altLang="cs-CZ"/>
              <a:pPr>
                <a:defRPr/>
              </a:pPr>
              <a:t>‹#›</a:t>
            </a:fld>
            <a:endParaRPr lang="cs-CZ" altLang="cs-CZ"/>
          </a:p>
        </p:txBody>
      </p:sp>
    </p:spTree>
    <p:extLst>
      <p:ext uri="{BB962C8B-B14F-4D97-AF65-F5344CB8AC3E}">
        <p14:creationId xmlns:p14="http://schemas.microsoft.com/office/powerpoint/2010/main" val="1830736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EB6486EA-ECA8-4C30-8B83-DB799F91059F}" type="slidenum">
              <a:rPr lang="cs-CZ" altLang="cs-CZ"/>
              <a:pPr>
                <a:defRPr/>
              </a:pPr>
              <a:t>‹#›</a:t>
            </a:fld>
            <a:endParaRPr lang="cs-CZ" altLang="cs-CZ"/>
          </a:p>
        </p:txBody>
      </p:sp>
    </p:spTree>
    <p:extLst>
      <p:ext uri="{BB962C8B-B14F-4D97-AF65-F5344CB8AC3E}">
        <p14:creationId xmlns:p14="http://schemas.microsoft.com/office/powerpoint/2010/main" val="3601856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2A02E733-269A-43C7-92F0-4FA54F3966AA}" type="slidenum">
              <a:rPr lang="cs-CZ" altLang="cs-CZ"/>
              <a:pPr>
                <a:defRPr/>
              </a:pPr>
              <a:t>‹#›</a:t>
            </a:fld>
            <a:endParaRPr lang="cs-CZ" altLang="cs-CZ"/>
          </a:p>
        </p:txBody>
      </p:sp>
    </p:spTree>
    <p:extLst>
      <p:ext uri="{BB962C8B-B14F-4D97-AF65-F5344CB8AC3E}">
        <p14:creationId xmlns:p14="http://schemas.microsoft.com/office/powerpoint/2010/main" val="240801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6FBE9BB-C8EA-4817-A74A-9F29046F3377}" type="slidenum">
              <a:rPr lang="cs-CZ" altLang="cs-CZ"/>
              <a:pPr>
                <a:defRPr/>
              </a:pPr>
              <a:t>‹#›</a:t>
            </a:fld>
            <a:endParaRPr lang="cs-CZ" altLang="cs-CZ"/>
          </a:p>
        </p:txBody>
      </p:sp>
    </p:spTree>
    <p:extLst>
      <p:ext uri="{BB962C8B-B14F-4D97-AF65-F5344CB8AC3E}">
        <p14:creationId xmlns:p14="http://schemas.microsoft.com/office/powerpoint/2010/main" val="248409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BAC9B302-3275-4B52-9368-03F6E2E475F3}" type="slidenum">
              <a:rPr lang="cs-CZ" altLang="cs-CZ"/>
              <a:pPr>
                <a:defRPr/>
              </a:pPr>
              <a:t>‹#›</a:t>
            </a:fld>
            <a:endParaRPr lang="cs-CZ" altLang="cs-CZ"/>
          </a:p>
        </p:txBody>
      </p:sp>
    </p:spTree>
    <p:extLst>
      <p:ext uri="{BB962C8B-B14F-4D97-AF65-F5344CB8AC3E}">
        <p14:creationId xmlns:p14="http://schemas.microsoft.com/office/powerpoint/2010/main" val="278496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B9D345C2-9AF2-4F69-B412-C664BB7D3288}" type="slidenum">
              <a:rPr lang="cs-CZ" altLang="cs-CZ"/>
              <a:pPr>
                <a:defRPr/>
              </a:pPr>
              <a:t>‹#›</a:t>
            </a:fld>
            <a:endParaRPr lang="cs-CZ" altLang="cs-CZ"/>
          </a:p>
        </p:txBody>
      </p:sp>
    </p:spTree>
    <p:extLst>
      <p:ext uri="{BB962C8B-B14F-4D97-AF65-F5344CB8AC3E}">
        <p14:creationId xmlns:p14="http://schemas.microsoft.com/office/powerpoint/2010/main" val="1485394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E8935E4F-BEB1-4585-A5B6-4800426D4D7D}" type="slidenum">
              <a:rPr lang="cs-CZ" altLang="cs-CZ"/>
              <a:pPr>
                <a:defRPr/>
              </a:pPr>
              <a:t>‹#›</a:t>
            </a:fld>
            <a:endParaRPr lang="cs-CZ" altLang="cs-CZ"/>
          </a:p>
        </p:txBody>
      </p:sp>
    </p:spTree>
    <p:extLst>
      <p:ext uri="{BB962C8B-B14F-4D97-AF65-F5344CB8AC3E}">
        <p14:creationId xmlns:p14="http://schemas.microsoft.com/office/powerpoint/2010/main" val="280395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9298FA57-C4A3-4F18-B17C-A05684B0059C}" type="slidenum">
              <a:rPr lang="cs-CZ" altLang="cs-CZ"/>
              <a:pPr>
                <a:defRPr/>
              </a:pPr>
              <a:t>‹#›</a:t>
            </a:fld>
            <a:endParaRPr lang="cs-CZ" altLang="cs-CZ"/>
          </a:p>
        </p:txBody>
      </p:sp>
    </p:spTree>
    <p:extLst>
      <p:ext uri="{BB962C8B-B14F-4D97-AF65-F5344CB8AC3E}">
        <p14:creationId xmlns:p14="http://schemas.microsoft.com/office/powerpoint/2010/main" val="410642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58021ADF-7B81-457C-B7F6-7D446A13D849}" type="slidenum">
              <a:rPr lang="cs-CZ" altLang="cs-CZ"/>
              <a:pPr>
                <a:defRPr/>
              </a:pPr>
              <a:t>‹#›</a:t>
            </a:fld>
            <a:endParaRPr lang="cs-CZ" altLang="cs-CZ"/>
          </a:p>
        </p:txBody>
      </p:sp>
    </p:spTree>
    <p:extLst>
      <p:ext uri="{BB962C8B-B14F-4D97-AF65-F5344CB8AC3E}">
        <p14:creationId xmlns:p14="http://schemas.microsoft.com/office/powerpoint/2010/main" val="3517830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B40AAD72-E742-477F-BD1A-F2D50FACFDA7}" type="slidenum">
              <a:rPr lang="cs-CZ" altLang="cs-CZ"/>
              <a:pPr>
                <a:defRPr/>
              </a:pPr>
              <a:t>‹#›</a:t>
            </a:fld>
            <a:endParaRPr lang="cs-CZ" altLang="cs-CZ"/>
          </a:p>
        </p:txBody>
      </p:sp>
    </p:spTree>
    <p:extLst>
      <p:ext uri="{BB962C8B-B14F-4D97-AF65-F5344CB8AC3E}">
        <p14:creationId xmlns:p14="http://schemas.microsoft.com/office/powerpoint/2010/main" val="259216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C1EC008C-D2A9-436E-882F-109B73B6EC78}" type="slidenum">
              <a:rPr lang="cs-CZ" altLang="cs-CZ"/>
              <a:pPr>
                <a:defRPr/>
              </a:pPr>
              <a:t>‹#›</a:t>
            </a:fld>
            <a:endParaRPr lang="cs-CZ" altLang="cs-CZ"/>
          </a:p>
        </p:txBody>
      </p:sp>
    </p:spTree>
    <p:extLst>
      <p:ext uri="{BB962C8B-B14F-4D97-AF65-F5344CB8AC3E}">
        <p14:creationId xmlns:p14="http://schemas.microsoft.com/office/powerpoint/2010/main" val="74959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cs-CZ"/>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cs-CZ"/>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16F8F17-DD0D-483C-B898-521AB804673B}"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lhr.ueb.cas.cz/petrasek/B130P16.htm"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jpeg"/><Relationship Id="rId7" Type="http://schemas.openxmlformats.org/officeDocument/2006/relationships/image" Target="../media/image6.jpeg"/><Relationship Id="rId2" Type="http://schemas.openxmlformats.org/officeDocument/2006/relationships/hyperlink" Target="//upload.wikimedia.org/wikipedia/commons/f/f1/InvestigadoresUR.JPG"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jpeg"/><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jpeg"/><Relationship Id="rId7"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5.png"/><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eg"/><Relationship Id="rId7"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8.png"/><Relationship Id="rId9"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1.png"/><Relationship Id="rId7" Type="http://schemas.openxmlformats.org/officeDocument/2006/relationships/image" Target="../media/image2.png"/><Relationship Id="rId2" Type="http://schemas.openxmlformats.org/officeDocument/2006/relationships/hyperlink" Target="http://www.sysifos.cz/"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2.png"/><Relationship Id="rId10" Type="http://schemas.openxmlformats.org/officeDocument/2006/relationships/image" Target="../media/image7.jpeg"/><Relationship Id="rId4" Type="http://schemas.openxmlformats.org/officeDocument/2006/relationships/hyperlink" Target="http://www.csicop.org/" TargetMode="Externa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jpeg"/><Relationship Id="rId11" Type="http://schemas.openxmlformats.org/officeDocument/2006/relationships/image" Target="../media/image4.png"/><Relationship Id="rId5" Type="http://schemas.openxmlformats.org/officeDocument/2006/relationships/image" Target="../media/image26.png"/><Relationship Id="rId10" Type="http://schemas.openxmlformats.org/officeDocument/2006/relationships/image" Target="../media/image6.jpeg"/><Relationship Id="rId4" Type="http://schemas.openxmlformats.org/officeDocument/2006/relationships/image" Target="../media/image25.jpeg"/><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0.png"/><Relationship Id="rId7" Type="http://schemas.openxmlformats.org/officeDocument/2006/relationships/image" Target="../media/image6.jpe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1.png"/><Relationship Id="rId9" Type="http://schemas.openxmlformats.org/officeDocument/2006/relationships/image" Target="../media/image7.jpeg"/></Relationships>
</file>

<file path=ppt/slides/_rels/slide1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3.jpeg"/><Relationship Id="rId7"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1.png"/><Relationship Id="rId3" Type="http://schemas.microsoft.com/office/2007/relationships/media" Target="file:///F:\Passport_data\Honza\Vyuka\Uvod_2021\CZ\control2xfinal.avi" TargetMode="External"/><Relationship Id="rId7" Type="http://schemas.openxmlformats.org/officeDocument/2006/relationships/slideLayout" Target="../slideLayouts/slideLayout1.xml"/><Relationship Id="rId12" Type="http://schemas.openxmlformats.org/officeDocument/2006/relationships/image" Target="../media/image38.png"/><Relationship Id="rId17" Type="http://schemas.openxmlformats.org/officeDocument/2006/relationships/image" Target="../media/image7.jpeg"/><Relationship Id="rId2" Type="http://schemas.openxmlformats.org/officeDocument/2006/relationships/video" Target="file:///F:\Passport_data\Honza\Vyuka\Uvod_2021\CZ\ER_tobacco_10x_fin.avi" TargetMode="External"/><Relationship Id="rId16" Type="http://schemas.openxmlformats.org/officeDocument/2006/relationships/image" Target="../media/image4.png"/><Relationship Id="rId1" Type="http://schemas.microsoft.com/office/2007/relationships/media" Target="file:///F:\Passport_data\Honza\Vyuka\Uvod_2021\CZ\ER_tobacco_10x_fin.avi" TargetMode="External"/><Relationship Id="rId6" Type="http://schemas.openxmlformats.org/officeDocument/2006/relationships/video" Target="file:///F:\Passport_data\Honza\Vyuka\Uvod_2021\CZ\corticalbfa2xfinal.avi" TargetMode="External"/><Relationship Id="rId11" Type="http://schemas.openxmlformats.org/officeDocument/2006/relationships/image" Target="../media/image37.png"/><Relationship Id="rId5" Type="http://schemas.microsoft.com/office/2007/relationships/media" Target="file:///F:\Passport_data\Honza\Vyuka\Uvod_2021\CZ\corticalbfa2xfinal.avi" TargetMode="External"/><Relationship Id="rId15" Type="http://schemas.openxmlformats.org/officeDocument/2006/relationships/image" Target="../media/image6.jpeg"/><Relationship Id="rId10" Type="http://schemas.openxmlformats.org/officeDocument/2006/relationships/image" Target="../media/image36.jpeg"/><Relationship Id="rId4" Type="http://schemas.openxmlformats.org/officeDocument/2006/relationships/video" Target="file:///F:\Passport_data\Honza\Vyuka\Uvod_2021\CZ\control2xfinal.avi" TargetMode="External"/><Relationship Id="rId9" Type="http://schemas.openxmlformats.org/officeDocument/2006/relationships/image" Target="../media/image35.png"/><Relationship Id="rId1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lhr.ueb.cas.cz/petrasek/MB130P16E_2019/Transformation_BY2_Ath_suspensions.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10" Type="http://schemas.openxmlformats.org/officeDocument/2006/relationships/image" Target="../media/image41.jpeg"/><Relationship Id="rId4" Type="http://schemas.openxmlformats.org/officeDocument/2006/relationships/image" Target="../media/image6.jpeg"/><Relationship Id="rId9" Type="http://schemas.openxmlformats.org/officeDocument/2006/relationships/hyperlink" Target="http://colinpurrington.com/tips/lab-notebook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hyperlink" Target="https://colinpurrington.com/tips/lab-notebooks/"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chronicle.com/blogs/profhacker/digital-lab-notebooks-what-works-and-what-doesnt/51239" TargetMode="External"/><Relationship Id="rId7" Type="http://schemas.openxmlformats.org/officeDocument/2006/relationships/image" Target="../media/image2.png"/><Relationship Id="rId2" Type="http://schemas.openxmlformats.org/officeDocument/2006/relationships/hyperlink" Target="https://colinpurrington.com/tips/lab-notebooks/"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postdocexperience.scienceblog.com/2012/11/19/electronic-lab-notebooks/" TargetMode="External"/><Relationship Id="rId10" Type="http://schemas.openxmlformats.org/officeDocument/2006/relationships/image" Target="../media/image7.jpeg"/><Relationship Id="rId4" Type="http://schemas.openxmlformats.org/officeDocument/2006/relationships/hyperlink" Target="http://www.nature.com/news/going-paperless-the-digital-lab-1.9881" TargetMode="External"/><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flickr.com/photos/annevoi/5878993041/" TargetMode="External"/><Relationship Id="rId7" Type="http://schemas.openxmlformats.org/officeDocument/2006/relationships/image" Target="../media/image4.png"/><Relationship Id="rId2" Type="http://schemas.openxmlformats.org/officeDocument/2006/relationships/hyperlink" Target="https://colinpurrington.com/tips/lab-notebooks/"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noodlersink.com/" TargetMode="External"/><Relationship Id="rId7" Type="http://schemas.openxmlformats.org/officeDocument/2006/relationships/image" Target="../media/image4.png"/><Relationship Id="rId2" Type="http://schemas.openxmlformats.org/officeDocument/2006/relationships/hyperlink" Target="https://colinpurrington.com/tips/lab-notebooks/"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lhr.ueb.cas.cz/petrasek/MB130P16E_2019/080128_summaryBILA_Petrasek.ppt"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2135560" y="103690"/>
            <a:ext cx="8389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dirty="0">
                <a:solidFill>
                  <a:schemeClr val="accent2"/>
                </a:solidFill>
                <a:latin typeface="Calibri Light" panose="020F0302020204030204" pitchFamily="34" charset="0"/>
                <a:cs typeface="Calibri Light" panose="020F0302020204030204" pitchFamily="34" charset="0"/>
              </a:rPr>
              <a:t>Practical basics of scientific work </a:t>
            </a:r>
            <a:r>
              <a:rPr lang="en-GB" altLang="cs-CZ" sz="3600" dirty="0" smtClean="0">
                <a:solidFill>
                  <a:schemeClr val="accent2"/>
                </a:solidFill>
                <a:latin typeface="Calibri Light" panose="020F0302020204030204" pitchFamily="34" charset="0"/>
                <a:cs typeface="Calibri Light" panose="020F0302020204030204" pitchFamily="34" charset="0"/>
              </a:rPr>
              <a:t>(B130P16)</a:t>
            </a:r>
            <a:endParaRPr lang="en-GB" altLang="cs-CZ" sz="3600" dirty="0">
              <a:solidFill>
                <a:schemeClr val="accent2"/>
              </a:solidFill>
              <a:latin typeface="Calibri Light" panose="020F0302020204030204" pitchFamily="34" charset="0"/>
              <a:cs typeface="Calibri Light" panose="020F0302020204030204" pitchFamily="34" charset="0"/>
            </a:endParaRPr>
          </a:p>
        </p:txBody>
      </p:sp>
      <p:sp>
        <p:nvSpPr>
          <p:cNvPr id="3075" name="Text Box 5"/>
          <p:cNvSpPr txBox="1">
            <a:spLocks noChangeArrowheads="1"/>
          </p:cNvSpPr>
          <p:nvPr/>
        </p:nvSpPr>
        <p:spPr bwMode="auto">
          <a:xfrm>
            <a:off x="192544" y="1382793"/>
            <a:ext cx="1143564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eaLnBrk="1" hangingPunct="1">
              <a:spcBef>
                <a:spcPct val="0"/>
              </a:spcBef>
              <a:buNone/>
              <a:defRPr/>
            </a:pPr>
            <a:r>
              <a:rPr lang="en-US" altLang="cs-CZ" sz="2600" b="1" dirty="0">
                <a:solidFill>
                  <a:srgbClr val="000000"/>
                </a:solidFill>
                <a:latin typeface="Calibri" panose="020F0502020204030204" pitchFamily="34" charset="0"/>
                <a:ea typeface="Calibri" panose="020F0502020204030204" pitchFamily="34" charset="0"/>
                <a:cs typeface="Calibri" panose="020F0502020204030204" pitchFamily="34" charset="0"/>
              </a:rPr>
              <a:t>Guaranteed by:</a:t>
            </a:r>
            <a:r>
              <a:rPr lang="en-US"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 130 </a:t>
            </a:r>
            <a:r>
              <a:rPr lang="cs-CZ"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cs-CZ"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D</a:t>
            </a:r>
            <a:r>
              <a:rPr lang="en-US"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ep</a:t>
            </a:r>
            <a:r>
              <a:rPr lang="cs-CZ" altLang="cs-CZ"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artment</a:t>
            </a:r>
            <a:r>
              <a:rPr lang="cs-CZ"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 of</a:t>
            </a:r>
            <a:r>
              <a:rPr lang="en-US"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 Plant </a:t>
            </a:r>
            <a:r>
              <a:rPr lang="cs-CZ"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Experimental Biology</a:t>
            </a:r>
            <a:endParaRPr lang="en-US"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eaLnBrk="1" hangingPunct="1">
              <a:spcBef>
                <a:spcPct val="0"/>
              </a:spcBef>
              <a:buNone/>
              <a:defRPr/>
            </a:pPr>
            <a:r>
              <a:rPr lang="en-US" altLang="cs-CZ" sz="2600" b="1" dirty="0">
                <a:solidFill>
                  <a:srgbClr val="000000"/>
                </a:solidFill>
                <a:latin typeface="Calibri" panose="020F0502020204030204" pitchFamily="34" charset="0"/>
                <a:ea typeface="Calibri" panose="020F0502020204030204" pitchFamily="34" charset="0"/>
                <a:cs typeface="Calibri" panose="020F0502020204030204" pitchFamily="34" charset="0"/>
              </a:rPr>
              <a:t>Winter term:</a:t>
            </a:r>
            <a:r>
              <a:rPr lang="en-US"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 0/2 C (hours/week)</a:t>
            </a:r>
          </a:p>
          <a:p>
            <a:pPr lvl="0" eaLnBrk="1" hangingPunct="1">
              <a:spcBef>
                <a:spcPct val="0"/>
              </a:spcBef>
              <a:buNone/>
              <a:defRPr/>
            </a:pPr>
            <a:r>
              <a:rPr lang="en-US" altLang="cs-CZ" sz="2600" b="1" dirty="0">
                <a:solidFill>
                  <a:srgbClr val="000000"/>
                </a:solidFill>
                <a:latin typeface="Calibri" panose="020F0502020204030204" pitchFamily="34" charset="0"/>
                <a:ea typeface="Calibri" panose="020F0502020204030204" pitchFamily="34" charset="0"/>
                <a:cs typeface="Calibri" panose="020F0502020204030204" pitchFamily="34" charset="0"/>
              </a:rPr>
              <a:t>Credits:</a:t>
            </a:r>
            <a:r>
              <a:rPr lang="en-US"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 2</a:t>
            </a:r>
          </a:p>
          <a:p>
            <a:pPr lvl="0" eaLnBrk="1" hangingPunct="1">
              <a:spcBef>
                <a:spcPct val="0"/>
              </a:spcBef>
              <a:buNone/>
              <a:defRPr/>
            </a:pPr>
            <a:r>
              <a:rPr lang="en-US" altLang="cs-CZ" sz="2600" b="1" dirty="0">
                <a:solidFill>
                  <a:srgbClr val="000000"/>
                </a:solidFill>
                <a:latin typeface="Calibri" panose="020F0502020204030204" pitchFamily="34" charset="0"/>
                <a:ea typeface="Calibri" panose="020F0502020204030204" pitchFamily="34" charset="0"/>
                <a:cs typeface="Calibri" panose="020F0502020204030204" pitchFamily="34" charset="0"/>
              </a:rPr>
              <a:t>Teacher:</a:t>
            </a:r>
            <a:r>
              <a:rPr lang="en-US"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altLang="cs-CZ" sz="2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Petrášek</a:t>
            </a:r>
            <a:r>
              <a:rPr lang="en-US"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 J., </a:t>
            </a:r>
            <a:r>
              <a:rPr lang="en-US" altLang="cs-CZ" sz="2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Dep. </a:t>
            </a:r>
            <a:r>
              <a:rPr lang="en-US"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Plant </a:t>
            </a:r>
            <a:r>
              <a:rPr lang="cs-CZ"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Exp </a:t>
            </a:r>
            <a:r>
              <a:rPr lang="cs-CZ" altLang="cs-CZ"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Biol</a:t>
            </a:r>
            <a:r>
              <a:rPr lang="en-US"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 and IEB ASCR</a:t>
            </a:r>
          </a:p>
          <a:p>
            <a:pPr lvl="0" eaLnBrk="1" hangingPunct="1">
              <a:spcBef>
                <a:spcPct val="0"/>
              </a:spcBef>
              <a:buNone/>
              <a:defRPr/>
            </a:pPr>
            <a:r>
              <a:rPr lang="en-US" altLang="cs-CZ" sz="2600" b="1" dirty="0">
                <a:solidFill>
                  <a:srgbClr val="000000"/>
                </a:solidFill>
                <a:latin typeface="Calibri" panose="020F0502020204030204" pitchFamily="34" charset="0"/>
                <a:ea typeface="Calibri" panose="020F0502020204030204" pitchFamily="34" charset="0"/>
                <a:cs typeface="Calibri" panose="020F0502020204030204" pitchFamily="34" charset="0"/>
              </a:rPr>
              <a:t>WWW</a:t>
            </a:r>
            <a:r>
              <a:rPr lang="en-US"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cs-CZ" altLang="cs-CZ" sz="2600" dirty="0">
                <a:solidFill>
                  <a:srgbClr val="000000"/>
                </a:solidFill>
                <a:latin typeface="Calibri" panose="020F0502020204030204" pitchFamily="34" charset="0"/>
                <a:hlinkClick r:id="rId3"/>
              </a:rPr>
              <a:t>http://</a:t>
            </a:r>
            <a:r>
              <a:rPr lang="cs-CZ" altLang="cs-CZ" sz="2600" dirty="0" smtClean="0">
                <a:solidFill>
                  <a:srgbClr val="000000"/>
                </a:solidFill>
                <a:latin typeface="Calibri" panose="020F0502020204030204" pitchFamily="34" charset="0"/>
                <a:hlinkClick r:id="rId3"/>
              </a:rPr>
              <a:t>lhr.ueb.cas.cz/petrasek/B130P16.htm</a:t>
            </a:r>
            <a:endParaRPr lang="cs-CZ" altLang="cs-CZ" sz="2600" dirty="0">
              <a:solidFill>
                <a:srgbClr val="000000"/>
              </a:solidFill>
              <a:latin typeface="Calibri" panose="020F0502020204030204" pitchFamily="34" charset="0"/>
            </a:endParaRPr>
          </a:p>
          <a:p>
            <a:pPr eaLnBrk="1" hangingPunct="1">
              <a:spcBef>
                <a:spcPct val="0"/>
              </a:spcBef>
              <a:buFontTx/>
              <a:buNone/>
            </a:pPr>
            <a:endParaRPr lang="cs-CZ" altLang="cs-CZ" sz="2600" dirty="0" smtClean="0">
              <a:latin typeface="Calibri" panose="020F0502020204030204" pitchFamily="34" charset="0"/>
            </a:endParaRPr>
          </a:p>
          <a:p>
            <a:pPr eaLnBrk="1" hangingPunct="1">
              <a:spcBef>
                <a:spcPct val="0"/>
              </a:spcBef>
              <a:buFontTx/>
              <a:buNone/>
            </a:pPr>
            <a:r>
              <a:rPr lang="en-GB" altLang="cs-CZ" sz="2600" b="1" dirty="0">
                <a:latin typeface="Calibri" panose="020F0502020204030204" pitchFamily="34" charset="0"/>
              </a:rPr>
              <a:t>Requirements </a:t>
            </a:r>
            <a:r>
              <a:rPr lang="cs-CZ" altLang="cs-CZ" sz="2600" b="1" dirty="0" smtClean="0">
                <a:latin typeface="Calibri" panose="020F0502020204030204" pitchFamily="34" charset="0"/>
              </a:rPr>
              <a:t>to </a:t>
            </a:r>
            <a:r>
              <a:rPr lang="en-GB" altLang="cs-CZ" sz="2600" b="1" dirty="0" smtClean="0">
                <a:latin typeface="Calibri" panose="020F0502020204030204" pitchFamily="34" charset="0"/>
              </a:rPr>
              <a:t>get </a:t>
            </a:r>
            <a:r>
              <a:rPr lang="en-GB" altLang="cs-CZ" sz="2600" b="1" dirty="0">
                <a:latin typeface="Calibri" panose="020F0502020204030204" pitchFamily="34" charset="0"/>
              </a:rPr>
              <a:t>credits:</a:t>
            </a:r>
            <a:r>
              <a:rPr lang="en-GB" altLang="cs-CZ" sz="2600" dirty="0">
                <a:latin typeface="Calibri" panose="020F0502020204030204" pitchFamily="34" charset="0"/>
              </a:rPr>
              <a:t/>
            </a:r>
            <a:br>
              <a:rPr lang="en-GB" altLang="cs-CZ" sz="2600" dirty="0">
                <a:latin typeface="Calibri" panose="020F0502020204030204" pitchFamily="34" charset="0"/>
              </a:rPr>
            </a:br>
            <a:r>
              <a:rPr lang="en-GB" altLang="cs-CZ" sz="2600" dirty="0">
                <a:solidFill>
                  <a:srgbClr val="FF0000"/>
                </a:solidFill>
                <a:latin typeface="Calibri" panose="020F0502020204030204" pitchFamily="34" charset="0"/>
              </a:rPr>
              <a:t>1) </a:t>
            </a:r>
            <a:r>
              <a:rPr lang="cs-CZ" altLang="cs-CZ" sz="2600" dirty="0" err="1" smtClean="0">
                <a:solidFill>
                  <a:srgbClr val="FF0000"/>
                </a:solidFill>
                <a:latin typeface="Calibri" panose="020F0502020204030204" pitchFamily="34" charset="0"/>
              </a:rPr>
              <a:t>Assignment</a:t>
            </a:r>
            <a:r>
              <a:rPr lang="en-GB" altLang="cs-CZ" sz="2600" dirty="0" smtClean="0">
                <a:solidFill>
                  <a:srgbClr val="FF0000"/>
                </a:solidFill>
                <a:latin typeface="Calibri" panose="020F0502020204030204" pitchFamily="34" charset="0"/>
              </a:rPr>
              <a:t> </a:t>
            </a:r>
            <a:r>
              <a:rPr lang="en-GB" altLang="cs-CZ" sz="2600" dirty="0">
                <a:solidFill>
                  <a:srgbClr val="FF0000"/>
                </a:solidFill>
                <a:latin typeface="Calibri" panose="020F0502020204030204" pitchFamily="34" charset="0"/>
              </a:rPr>
              <a:t>on searching, processing and presentation of bibliographic, </a:t>
            </a:r>
            <a:r>
              <a:rPr lang="en-GB" altLang="cs-CZ" sz="2600" dirty="0" err="1">
                <a:solidFill>
                  <a:srgbClr val="FF0000"/>
                </a:solidFill>
                <a:latin typeface="Calibri" panose="020F0502020204030204" pitchFamily="34" charset="0"/>
              </a:rPr>
              <a:t>scientometric</a:t>
            </a:r>
            <a:r>
              <a:rPr lang="en-GB" altLang="cs-CZ" sz="2600" dirty="0">
                <a:solidFill>
                  <a:srgbClr val="FF0000"/>
                </a:solidFill>
                <a:latin typeface="Calibri" panose="020F0502020204030204" pitchFamily="34" charset="0"/>
              </a:rPr>
              <a:t> and sequence data</a:t>
            </a:r>
          </a:p>
          <a:p>
            <a:pPr eaLnBrk="1" hangingPunct="1">
              <a:spcBef>
                <a:spcPct val="0"/>
              </a:spcBef>
              <a:buFontTx/>
              <a:buNone/>
            </a:pPr>
            <a:r>
              <a:rPr lang="en-GB" altLang="cs-CZ" sz="2600" dirty="0">
                <a:solidFill>
                  <a:srgbClr val="FF0000"/>
                </a:solidFill>
                <a:latin typeface="Calibri" panose="020F0502020204030204" pitchFamily="34" charset="0"/>
              </a:rPr>
              <a:t>2) Preparation of the scientific manuscript </a:t>
            </a:r>
          </a:p>
        </p:txBody>
      </p:sp>
      <p:sp>
        <p:nvSpPr>
          <p:cNvPr id="12"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pic>
        <p:nvPicPr>
          <p:cNvPr id="1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3651" y="2307639"/>
            <a:ext cx="821714" cy="115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472" y="2464312"/>
            <a:ext cx="846022" cy="90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Znak UK - Univerzita Karlov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3778" y="2426493"/>
            <a:ext cx="1083240" cy="971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kultní logo a vizuální materiály — Přírodovědecká fakulta U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93477" y="2490291"/>
            <a:ext cx="874382" cy="8743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ociologický ústav AV ČR - YouTub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90495" y="2454480"/>
            <a:ext cx="956708" cy="95670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0" y="6606369"/>
            <a:ext cx="12192000" cy="276999"/>
            <a:chOff x="0" y="6606369"/>
            <a:chExt cx="12192000" cy="276999"/>
          </a:xfrm>
        </p:grpSpPr>
        <p:sp>
          <p:nvSpPr>
            <p:cNvPr id="24"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5" name="Rectangle 24"/>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Znak UK - Univerzita Karlov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Fakultní logo a vizuální materiály — Přírodovědecká fakulta U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Sociologický ústav AV ČR - YouTub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ext Box 22"/>
          <p:cNvSpPr txBox="1">
            <a:spLocks noChangeArrowheads="1"/>
          </p:cNvSpPr>
          <p:nvPr/>
        </p:nvSpPr>
        <p:spPr bwMode="auto">
          <a:xfrm>
            <a:off x="368955" y="1402713"/>
            <a:ext cx="114540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1" hangingPunct="1">
              <a:spcBef>
                <a:spcPct val="0"/>
              </a:spcBef>
              <a:buNone/>
            </a:pPr>
            <a:r>
              <a:rPr lang="cs-CZ" altLang="cs-CZ" sz="2400" dirty="0">
                <a:solidFill>
                  <a:srgbClr val="000000"/>
                </a:solidFill>
                <a:latin typeface="Calibri" panose="020F0502020204030204" pitchFamily="34" charset="0"/>
              </a:rPr>
              <a:t>Biology as </a:t>
            </a:r>
            <a:r>
              <a:rPr lang="cs-CZ" altLang="cs-CZ" sz="2400" dirty="0" err="1">
                <a:solidFill>
                  <a:srgbClr val="000000"/>
                </a:solidFill>
                <a:latin typeface="Calibri" panose="020F0502020204030204" pitchFamily="34" charset="0"/>
              </a:rPr>
              <a:t>the</a:t>
            </a:r>
            <a:r>
              <a:rPr lang="cs-CZ" altLang="cs-CZ" sz="2400" dirty="0">
                <a:solidFill>
                  <a:srgbClr val="000000"/>
                </a:solidFill>
                <a:latin typeface="Calibri" panose="020F0502020204030204" pitchFamily="34" charset="0"/>
              </a:rPr>
              <a:t> </a:t>
            </a:r>
            <a:r>
              <a:rPr lang="cs-CZ" altLang="cs-CZ" sz="2400" dirty="0" err="1">
                <a:solidFill>
                  <a:srgbClr val="000000"/>
                </a:solidFill>
                <a:latin typeface="Calibri" panose="020F0502020204030204" pitchFamily="34" charset="0"/>
              </a:rPr>
              <a:t>exact</a:t>
            </a:r>
            <a:r>
              <a:rPr lang="cs-CZ" altLang="cs-CZ" sz="2400" dirty="0">
                <a:solidFill>
                  <a:srgbClr val="000000"/>
                </a:solidFill>
                <a:latin typeface="Calibri" panose="020F0502020204030204" pitchFamily="34" charset="0"/>
              </a:rPr>
              <a:t> science?   </a:t>
            </a:r>
            <a:r>
              <a:rPr lang="cs-CZ" altLang="cs-CZ" sz="2400" dirty="0" err="1">
                <a:solidFill>
                  <a:srgbClr val="000000"/>
                </a:solidFill>
                <a:latin typeface="Calibri" panose="020F0502020204030204" pitchFamily="34" charset="0"/>
              </a:rPr>
              <a:t>This</a:t>
            </a:r>
            <a:r>
              <a:rPr lang="cs-CZ" altLang="cs-CZ" sz="2400" dirty="0">
                <a:solidFill>
                  <a:srgbClr val="000000"/>
                </a:solidFill>
                <a:latin typeface="Calibri" panose="020F0502020204030204" pitchFamily="34" charset="0"/>
              </a:rPr>
              <a:t> </a:t>
            </a:r>
            <a:r>
              <a:rPr lang="cs-CZ" altLang="cs-CZ" sz="2400" dirty="0" err="1">
                <a:solidFill>
                  <a:srgbClr val="000000"/>
                </a:solidFill>
                <a:latin typeface="Calibri" panose="020F0502020204030204" pitchFamily="34" charset="0"/>
              </a:rPr>
              <a:t>is</a:t>
            </a:r>
            <a:r>
              <a:rPr lang="cs-CZ" altLang="cs-CZ" sz="2400" dirty="0">
                <a:solidFill>
                  <a:srgbClr val="000000"/>
                </a:solidFill>
                <a:latin typeface="Calibri" panose="020F0502020204030204" pitchFamily="34" charset="0"/>
              </a:rPr>
              <a:t> </a:t>
            </a:r>
            <a:r>
              <a:rPr lang="cs-CZ" altLang="cs-CZ" sz="2400" dirty="0" err="1">
                <a:solidFill>
                  <a:srgbClr val="000000"/>
                </a:solidFill>
                <a:latin typeface="Calibri" panose="020F0502020204030204" pitchFamily="34" charset="0"/>
              </a:rPr>
              <a:t>really</a:t>
            </a:r>
            <a:r>
              <a:rPr lang="cs-CZ" altLang="cs-CZ" sz="2400" dirty="0">
                <a:solidFill>
                  <a:srgbClr val="000000"/>
                </a:solidFill>
                <a:latin typeface="Calibri" panose="020F0502020204030204" pitchFamily="34" charset="0"/>
              </a:rPr>
              <a:t> a </a:t>
            </a:r>
            <a:r>
              <a:rPr lang="cs-CZ" altLang="cs-CZ" sz="2400" dirty="0" err="1">
                <a:solidFill>
                  <a:srgbClr val="000000"/>
                </a:solidFill>
                <a:latin typeface="Calibri" panose="020F0502020204030204" pitchFamily="34" charset="0"/>
              </a:rPr>
              <a:t>challenge</a:t>
            </a:r>
            <a:r>
              <a:rPr lang="cs-CZ" altLang="cs-CZ" sz="2400" dirty="0">
                <a:solidFill>
                  <a:srgbClr val="000000"/>
                </a:solidFill>
                <a:latin typeface="Calibri" panose="020F0502020204030204" pitchFamily="34" charset="0"/>
              </a:rPr>
              <a:t>…</a:t>
            </a:r>
          </a:p>
        </p:txBody>
      </p:sp>
      <p:grpSp>
        <p:nvGrpSpPr>
          <p:cNvPr id="13320" name="Skupina 38"/>
          <p:cNvGrpSpPr>
            <a:grpSpLocks noChangeAspect="1"/>
          </p:cNvGrpSpPr>
          <p:nvPr/>
        </p:nvGrpSpPr>
        <p:grpSpPr bwMode="auto">
          <a:xfrm>
            <a:off x="407368" y="2082461"/>
            <a:ext cx="5904980" cy="3218747"/>
            <a:chOff x="179512" y="2132856"/>
            <a:chExt cx="4752528" cy="2592288"/>
          </a:xfrm>
        </p:grpSpPr>
        <p:pic>
          <p:nvPicPr>
            <p:cNvPr id="47126" name="Picture 22" descr="File:InvestigadoresUR.JPG">
              <a:hlinkClick r:id="rId2"/>
            </p:cNvPr>
            <p:cNvPicPr>
              <a:picLocks noChangeAspect="1" noChangeArrowheads="1"/>
            </p:cNvPicPr>
            <p:nvPr/>
          </p:nvPicPr>
          <p:blipFill>
            <a:blip r:embed="rId3" cstate="print"/>
            <a:srcRect/>
            <a:stretch>
              <a:fillRect/>
            </a:stretch>
          </p:blipFill>
          <p:spPr bwMode="auto">
            <a:xfrm>
              <a:off x="179512" y="2132856"/>
              <a:ext cx="4752528" cy="2376264"/>
            </a:xfrm>
            <a:prstGeom prst="rect">
              <a:avLst/>
            </a:prstGeom>
            <a:ln>
              <a:noFill/>
            </a:ln>
            <a:effectLst>
              <a:softEdge rad="112500"/>
            </a:effectLst>
          </p:spPr>
        </p:pic>
        <p:sp>
          <p:nvSpPr>
            <p:cNvPr id="13326" name="Obdélník 34"/>
            <p:cNvSpPr>
              <a:spLocks noChangeArrowheads="1"/>
            </p:cNvSpPr>
            <p:nvPr/>
          </p:nvSpPr>
          <p:spPr bwMode="auto">
            <a:xfrm>
              <a:off x="179512" y="4448145"/>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latin typeface="Calibri" panose="020F0502020204030204" pitchFamily="34" charset="0"/>
                </a:rPr>
                <a:t>http://commons.wikimedia.org/wiki/File:InvestigadoresUR.JPG</a:t>
              </a:r>
            </a:p>
          </p:txBody>
        </p:sp>
      </p:grpSp>
      <p:grpSp>
        <p:nvGrpSpPr>
          <p:cNvPr id="13321" name="Skupina 37"/>
          <p:cNvGrpSpPr>
            <a:grpSpLocks noChangeAspect="1"/>
          </p:cNvGrpSpPr>
          <p:nvPr/>
        </p:nvGrpSpPr>
        <p:grpSpPr bwMode="auto">
          <a:xfrm>
            <a:off x="6131901" y="3429000"/>
            <a:ext cx="5724739" cy="3157539"/>
            <a:chOff x="4283968" y="4005064"/>
            <a:chExt cx="4680520" cy="2581255"/>
          </a:xfrm>
        </p:grpSpPr>
        <p:pic>
          <p:nvPicPr>
            <p:cNvPr id="47128" name="Picture 24" descr="http://library.miami.edu/uml/chc/files/2012/07/facebook-busyReadingRoom.jpg"/>
            <p:cNvPicPr>
              <a:picLocks noChangeAspect="1" noChangeArrowheads="1"/>
            </p:cNvPicPr>
            <p:nvPr/>
          </p:nvPicPr>
          <p:blipFill>
            <a:blip r:embed="rId4" cstate="print"/>
            <a:srcRect l="7060" t="30997" r="9606"/>
            <a:stretch>
              <a:fillRect/>
            </a:stretch>
          </p:blipFill>
          <p:spPr bwMode="auto">
            <a:xfrm>
              <a:off x="4283968" y="4005064"/>
              <a:ext cx="4680520" cy="2437533"/>
            </a:xfrm>
            <a:prstGeom prst="rect">
              <a:avLst/>
            </a:prstGeom>
            <a:ln>
              <a:noFill/>
            </a:ln>
            <a:effectLst>
              <a:softEdge rad="112500"/>
            </a:effectLst>
          </p:spPr>
        </p:pic>
        <p:sp>
          <p:nvSpPr>
            <p:cNvPr id="13324" name="Obdélník 36"/>
            <p:cNvSpPr>
              <a:spLocks noChangeArrowheads="1"/>
            </p:cNvSpPr>
            <p:nvPr/>
          </p:nvSpPr>
          <p:spPr bwMode="auto">
            <a:xfrm>
              <a:off x="4355976" y="6309320"/>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latin typeface="Calibri" panose="020F0502020204030204" pitchFamily="34" charset="0"/>
                </a:rPr>
                <a:t>http://library.miami.edu/uml/chc/tag/behind-the-scenes-at-chc/</a:t>
              </a:r>
            </a:p>
          </p:txBody>
        </p:sp>
      </p:grpSp>
      <p:sp>
        <p:nvSpPr>
          <p:cNvPr id="26"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3" name="Group 22"/>
          <p:cNvGrpSpPr/>
          <p:nvPr/>
        </p:nvGrpSpPr>
        <p:grpSpPr>
          <a:xfrm>
            <a:off x="0" y="6606369"/>
            <a:ext cx="12192000" cy="276999"/>
            <a:chOff x="0" y="6606369"/>
            <a:chExt cx="12192000" cy="276999"/>
          </a:xfrm>
        </p:grpSpPr>
        <p:sp>
          <p:nvSpPr>
            <p:cNvPr id="29"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30" name="Rectangle 29"/>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descr="logo-male U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Znak UK - Univerzita Karlov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Fakultní logo a vizuální materiály — Přírodovědecká fakulta U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Sociologický ústav AV ČR - YouTub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sp>
        <p:nvSpPr>
          <p:cNvPr id="37"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11"/>
          <p:cNvSpPr txBox="1">
            <a:spLocks noChangeArrowheads="1"/>
          </p:cNvSpPr>
          <p:nvPr/>
        </p:nvSpPr>
        <p:spPr bwMode="auto">
          <a:xfrm>
            <a:off x="484754" y="1331591"/>
            <a:ext cx="31330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b="1" dirty="0" err="1" smtClean="0">
                <a:latin typeface="Calibri" panose="020F0502020204030204" pitchFamily="34" charset="0"/>
              </a:rPr>
              <a:t>Scientific</a:t>
            </a:r>
            <a:r>
              <a:rPr lang="cs-CZ" altLang="cs-CZ" sz="2000" b="1" dirty="0" smtClean="0">
                <a:latin typeface="Calibri" panose="020F0502020204030204" pitchFamily="34" charset="0"/>
              </a:rPr>
              <a:t> </a:t>
            </a:r>
            <a:r>
              <a:rPr lang="cs-CZ" altLang="cs-CZ" sz="2000" b="1" dirty="0" err="1" smtClean="0">
                <a:latin typeface="Calibri" panose="020F0502020204030204" pitchFamily="34" charset="0"/>
              </a:rPr>
              <a:t>work</a:t>
            </a:r>
            <a:endParaRPr lang="cs-CZ" altLang="cs-CZ" sz="2000" b="1" dirty="0">
              <a:latin typeface="Calibri" panose="020F0502020204030204" pitchFamily="34" charset="0"/>
            </a:endParaRPr>
          </a:p>
        </p:txBody>
      </p:sp>
      <p:sp>
        <p:nvSpPr>
          <p:cNvPr id="14367" name="Line 13"/>
          <p:cNvSpPr>
            <a:spLocks noChangeShapeType="1"/>
          </p:cNvSpPr>
          <p:nvPr/>
        </p:nvSpPr>
        <p:spPr bwMode="auto">
          <a:xfrm>
            <a:off x="3143275" y="1539101"/>
            <a:ext cx="1152525" cy="0"/>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14368" name="Line 14"/>
          <p:cNvSpPr>
            <a:spLocks noChangeShapeType="1"/>
          </p:cNvSpPr>
          <p:nvPr/>
        </p:nvSpPr>
        <p:spPr bwMode="auto">
          <a:xfrm flipH="1">
            <a:off x="2279576" y="1539101"/>
            <a:ext cx="863699" cy="1084051"/>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55312" name="Text Box 16"/>
          <p:cNvSpPr txBox="1">
            <a:spLocks noChangeArrowheads="1"/>
          </p:cNvSpPr>
          <p:nvPr/>
        </p:nvSpPr>
        <p:spPr bwMode="auto">
          <a:xfrm>
            <a:off x="4400914" y="1345341"/>
            <a:ext cx="7728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eaLnBrk="1" hangingPunct="1">
              <a:spcBef>
                <a:spcPct val="0"/>
              </a:spcBef>
              <a:buNone/>
            </a:pPr>
            <a:r>
              <a:rPr lang="en-US" altLang="cs-CZ" sz="2000" b="1" dirty="0">
                <a:solidFill>
                  <a:srgbClr val="000000"/>
                </a:solidFill>
                <a:latin typeface="Calibri" panose="020F0502020204030204" pitchFamily="34" charset="0"/>
                <a:cs typeface="Calibri" panose="020F0502020204030204" pitchFamily="34" charset="0"/>
              </a:rPr>
              <a:t>Testing hypotheses </a:t>
            </a:r>
            <a:r>
              <a:rPr lang="cs-CZ" altLang="cs-CZ" sz="2000" dirty="0">
                <a:solidFill>
                  <a:srgbClr val="000000"/>
                </a:solidFill>
                <a:latin typeface="Calibri" panose="020F0502020204030204" pitchFamily="34" charset="0"/>
                <a:cs typeface="Calibri" panose="020F0502020204030204" pitchFamily="34" charset="0"/>
              </a:rPr>
              <a:t>-</a:t>
            </a:r>
            <a:r>
              <a:rPr lang="en-US" altLang="cs-CZ" sz="2000" dirty="0">
                <a:solidFill>
                  <a:srgbClr val="000000"/>
                </a:solidFill>
                <a:latin typeface="Calibri" panose="020F0502020204030204" pitchFamily="34" charset="0"/>
                <a:cs typeface="Calibri" panose="020F0502020204030204" pitchFamily="34" charset="0"/>
              </a:rPr>
              <a:t> verification or falsification</a:t>
            </a:r>
          </a:p>
        </p:txBody>
      </p:sp>
      <p:grpSp>
        <p:nvGrpSpPr>
          <p:cNvPr id="5" name="Skupina 44"/>
          <p:cNvGrpSpPr>
            <a:grpSpLocks/>
          </p:cNvGrpSpPr>
          <p:nvPr/>
        </p:nvGrpSpPr>
        <p:grpSpPr bwMode="auto">
          <a:xfrm>
            <a:off x="8199029" y="2192742"/>
            <a:ext cx="4032964" cy="2455755"/>
            <a:chOff x="-335838" y="3247557"/>
            <a:chExt cx="4033001" cy="2456363"/>
          </a:xfrm>
        </p:grpSpPr>
        <p:cxnSp>
          <p:nvCxnSpPr>
            <p:cNvPr id="33" name="Přímá spojovací šipka 32"/>
            <p:cNvCxnSpPr/>
            <p:nvPr/>
          </p:nvCxnSpPr>
          <p:spPr>
            <a:xfrm flipH="1">
              <a:off x="1362220" y="5507311"/>
              <a:ext cx="792170"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Přímá spojovací šipka 33"/>
            <p:cNvCxnSpPr/>
            <p:nvPr/>
          </p:nvCxnSpPr>
          <p:spPr>
            <a:xfrm flipV="1">
              <a:off x="611666" y="3563732"/>
              <a:ext cx="360365" cy="576405"/>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Přímá spojovací šipka 35"/>
            <p:cNvCxnSpPr/>
            <p:nvPr/>
          </p:nvCxnSpPr>
          <p:spPr>
            <a:xfrm flipH="1">
              <a:off x="2381745" y="4673668"/>
              <a:ext cx="288928" cy="576404"/>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Přímá spojovací šipka 37"/>
            <p:cNvCxnSpPr/>
            <p:nvPr/>
          </p:nvCxnSpPr>
          <p:spPr>
            <a:xfrm rot="10800000">
              <a:off x="598966" y="4664141"/>
              <a:ext cx="288928" cy="576404"/>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Přímá spojovací šipka 38"/>
            <p:cNvCxnSpPr/>
            <p:nvPr/>
          </p:nvCxnSpPr>
          <p:spPr>
            <a:xfrm rot="10800000" flipH="1" flipV="1">
              <a:off x="2303957" y="3582787"/>
              <a:ext cx="360365" cy="576405"/>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355" name="Obdélník 39"/>
            <p:cNvSpPr>
              <a:spLocks noChangeArrowheads="1"/>
            </p:cNvSpPr>
            <p:nvPr/>
          </p:nvSpPr>
          <p:spPr bwMode="auto">
            <a:xfrm>
              <a:off x="930586" y="3247557"/>
              <a:ext cx="1488747" cy="40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latin typeface="Calibri" panose="020F0502020204030204" pitchFamily="34" charset="0"/>
                </a:rPr>
                <a:t>1. </a:t>
              </a:r>
              <a:r>
                <a:rPr lang="cs-CZ" altLang="cs-CZ" sz="2000" dirty="0" err="1" smtClean="0">
                  <a:latin typeface="Calibri" panose="020F0502020204030204" pitchFamily="34" charset="0"/>
                </a:rPr>
                <a:t>Question</a:t>
              </a:r>
              <a:endParaRPr lang="cs-CZ" altLang="cs-CZ" sz="2000" dirty="0">
                <a:latin typeface="Calibri" panose="020F0502020204030204" pitchFamily="34" charset="0"/>
              </a:endParaRPr>
            </a:p>
          </p:txBody>
        </p:sp>
        <p:sp>
          <p:nvSpPr>
            <p:cNvPr id="14356" name="Obdélník 40"/>
            <p:cNvSpPr>
              <a:spLocks noChangeArrowheads="1"/>
            </p:cNvSpPr>
            <p:nvPr/>
          </p:nvSpPr>
          <p:spPr bwMode="auto">
            <a:xfrm>
              <a:off x="1908026" y="4219821"/>
              <a:ext cx="1629806" cy="40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dirty="0">
                  <a:latin typeface="Calibri" panose="020F0502020204030204" pitchFamily="34" charset="0"/>
                </a:rPr>
                <a:t>2. </a:t>
              </a:r>
              <a:r>
                <a:rPr lang="cs-CZ" altLang="cs-CZ" sz="2000" dirty="0" err="1" smtClean="0">
                  <a:latin typeface="Calibri" panose="020F0502020204030204" pitchFamily="34" charset="0"/>
                </a:rPr>
                <a:t>Hypothesis</a:t>
              </a:r>
              <a:endParaRPr lang="cs-CZ" altLang="cs-CZ" sz="2000" dirty="0">
                <a:latin typeface="Calibri" panose="020F0502020204030204" pitchFamily="34" charset="0"/>
              </a:endParaRPr>
            </a:p>
          </p:txBody>
        </p:sp>
        <p:sp>
          <p:nvSpPr>
            <p:cNvPr id="14357" name="Obdélník 41"/>
            <p:cNvSpPr>
              <a:spLocks noChangeArrowheads="1"/>
            </p:cNvSpPr>
            <p:nvPr/>
          </p:nvSpPr>
          <p:spPr bwMode="auto">
            <a:xfrm>
              <a:off x="2185252" y="5303711"/>
              <a:ext cx="1511911" cy="40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latin typeface="Calibri" panose="020F0502020204030204" pitchFamily="34" charset="0"/>
                </a:rPr>
                <a:t>3. </a:t>
              </a:r>
              <a:r>
                <a:rPr lang="cs-CZ" altLang="cs-CZ" sz="2000" dirty="0" err="1" smtClean="0">
                  <a:latin typeface="Calibri" panose="020F0502020204030204" pitchFamily="34" charset="0"/>
                </a:rPr>
                <a:t>Prediction</a:t>
              </a:r>
              <a:endParaRPr lang="cs-CZ" altLang="cs-CZ" sz="2000" dirty="0">
                <a:latin typeface="Calibri" panose="020F0502020204030204" pitchFamily="34" charset="0"/>
              </a:endParaRPr>
            </a:p>
          </p:txBody>
        </p:sp>
        <p:sp>
          <p:nvSpPr>
            <p:cNvPr id="14358" name="Obdélník 42"/>
            <p:cNvSpPr>
              <a:spLocks noChangeArrowheads="1"/>
            </p:cNvSpPr>
            <p:nvPr/>
          </p:nvSpPr>
          <p:spPr bwMode="auto">
            <a:xfrm>
              <a:off x="-335838" y="5294536"/>
              <a:ext cx="1764778" cy="40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dirty="0">
                  <a:latin typeface="Calibri" panose="020F0502020204030204" pitchFamily="34" charset="0"/>
                </a:rPr>
                <a:t>4. Experiment</a:t>
              </a:r>
            </a:p>
          </p:txBody>
        </p:sp>
        <p:sp>
          <p:nvSpPr>
            <p:cNvPr id="14359" name="Obdélník 43"/>
            <p:cNvSpPr>
              <a:spLocks noChangeArrowheads="1"/>
            </p:cNvSpPr>
            <p:nvPr/>
          </p:nvSpPr>
          <p:spPr bwMode="auto">
            <a:xfrm>
              <a:off x="-332357" y="4215017"/>
              <a:ext cx="1512018" cy="40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latin typeface="Calibri" panose="020F0502020204030204" pitchFamily="34" charset="0"/>
                </a:rPr>
                <a:t>5. </a:t>
              </a:r>
              <a:r>
                <a:rPr lang="cs-CZ" altLang="cs-CZ" sz="2000" dirty="0" err="1" smtClean="0">
                  <a:latin typeface="Calibri" panose="020F0502020204030204" pitchFamily="34" charset="0"/>
                </a:rPr>
                <a:t>Analysis</a:t>
              </a:r>
              <a:endParaRPr lang="cs-CZ" altLang="cs-CZ" sz="2000" dirty="0">
                <a:latin typeface="Calibri" panose="020F0502020204030204" pitchFamily="34" charset="0"/>
              </a:endParaRPr>
            </a:p>
          </p:txBody>
        </p:sp>
      </p:grpSp>
      <p:sp>
        <p:nvSpPr>
          <p:cNvPr id="44"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7" name="Group 6"/>
          <p:cNvGrpSpPr/>
          <p:nvPr/>
        </p:nvGrpSpPr>
        <p:grpSpPr>
          <a:xfrm>
            <a:off x="100782" y="2572479"/>
            <a:ext cx="8002492" cy="4085725"/>
            <a:chOff x="4158054" y="2154191"/>
            <a:chExt cx="8002492" cy="4085725"/>
          </a:xfrm>
        </p:grpSpPr>
        <p:sp>
          <p:nvSpPr>
            <p:cNvPr id="55311" name="Text Box 15"/>
            <p:cNvSpPr txBox="1">
              <a:spLocks noChangeArrowheads="1"/>
            </p:cNvSpPr>
            <p:nvPr/>
          </p:nvSpPr>
          <p:spPr bwMode="auto">
            <a:xfrm>
              <a:off x="4230314" y="2154191"/>
              <a:ext cx="79302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eaLnBrk="1" hangingPunct="1">
                <a:spcBef>
                  <a:spcPct val="0"/>
                </a:spcBef>
                <a:buNone/>
              </a:pPr>
              <a:r>
                <a:rPr lang="en-US" altLang="cs-CZ" sz="2000" b="1" dirty="0" smtClean="0">
                  <a:solidFill>
                    <a:srgbClr val="000000"/>
                  </a:solidFill>
                  <a:latin typeface="Calibri" panose="020F0502020204030204" pitchFamily="34" charset="0"/>
                  <a:cs typeface="Calibri" panose="020F0502020204030204" pitchFamily="34" charset="0"/>
                </a:rPr>
                <a:t>Verification </a:t>
              </a:r>
              <a:r>
                <a:rPr lang="en-US" altLang="cs-CZ" sz="2000" b="1" dirty="0">
                  <a:solidFill>
                    <a:srgbClr val="000000"/>
                  </a:solidFill>
                  <a:latin typeface="Calibri" panose="020F0502020204030204" pitchFamily="34" charset="0"/>
                  <a:cs typeface="Calibri" panose="020F0502020204030204" pitchFamily="34" charset="0"/>
                </a:rPr>
                <a:t>of models </a:t>
              </a:r>
              <a:r>
                <a:rPr lang="en-US" altLang="cs-CZ" sz="2000" dirty="0">
                  <a:solidFill>
                    <a:srgbClr val="000000"/>
                  </a:solidFill>
                  <a:latin typeface="Calibri" panose="020F0502020204030204" pitchFamily="34" charset="0"/>
                  <a:cs typeface="Calibri" panose="020F0502020204030204" pitchFamily="34" charset="0"/>
                </a:rPr>
                <a:t>- in the biology</a:t>
              </a:r>
              <a:r>
                <a:rPr lang="cs-CZ" altLang="cs-CZ" sz="2000" dirty="0">
                  <a:solidFill>
                    <a:srgbClr val="000000"/>
                  </a:solidFill>
                  <a:latin typeface="Calibri" panose="020F0502020204030204" pitchFamily="34" charset="0"/>
                  <a:cs typeface="Calibri" panose="020F0502020204030204" pitchFamily="34" charset="0"/>
                </a:rPr>
                <a:t>,</a:t>
              </a:r>
              <a:r>
                <a:rPr lang="en-US" altLang="cs-CZ" sz="2000" dirty="0">
                  <a:solidFill>
                    <a:srgbClr val="000000"/>
                  </a:solidFill>
                  <a:latin typeface="Calibri" panose="020F0502020204030204" pitchFamily="34" charset="0"/>
                  <a:cs typeface="Calibri" panose="020F0502020204030204" pitchFamily="34" charset="0"/>
                </a:rPr>
                <a:t> the model </a:t>
              </a:r>
              <a:r>
                <a:rPr lang="cs-CZ" altLang="cs-CZ" sz="2000" dirty="0" err="1">
                  <a:solidFill>
                    <a:srgbClr val="000000"/>
                  </a:solidFill>
                  <a:latin typeface="Calibri" panose="020F0502020204030204" pitchFamily="34" charset="0"/>
                  <a:cs typeface="Calibri" panose="020F0502020204030204" pitchFamily="34" charset="0"/>
                </a:rPr>
                <a:t>represents</a:t>
              </a:r>
              <a:r>
                <a:rPr lang="cs-CZ" altLang="cs-CZ" sz="2000" dirty="0">
                  <a:solidFill>
                    <a:srgbClr val="000000"/>
                  </a:solidFill>
                  <a:latin typeface="Calibri" panose="020F0502020204030204" pitchFamily="34" charset="0"/>
                  <a:cs typeface="Calibri" panose="020F0502020204030204" pitchFamily="34" charset="0"/>
                </a:rPr>
                <a:t> </a:t>
              </a:r>
              <a:r>
                <a:rPr lang="en-US" altLang="cs-CZ" sz="2000" dirty="0">
                  <a:solidFill>
                    <a:srgbClr val="000000"/>
                  </a:solidFill>
                  <a:latin typeface="Calibri" panose="020F0502020204030204" pitchFamily="34" charset="0"/>
                  <a:cs typeface="Calibri" panose="020F0502020204030204" pitchFamily="34" charset="0"/>
                </a:rPr>
                <a:t>the result of experimental activities and </a:t>
              </a:r>
              <a:r>
                <a:rPr lang="en-US" altLang="cs-CZ" sz="2000" dirty="0" smtClean="0">
                  <a:solidFill>
                    <a:srgbClr val="000000"/>
                  </a:solidFill>
                  <a:latin typeface="Calibri" panose="020F0502020204030204" pitchFamily="34" charset="0"/>
                  <a:cs typeface="Calibri" panose="020F0502020204030204" pitchFamily="34" charset="0"/>
                </a:rPr>
                <a:t>reductionist </a:t>
              </a:r>
              <a:r>
                <a:rPr lang="en-US" altLang="cs-CZ" sz="2000" dirty="0">
                  <a:solidFill>
                    <a:srgbClr val="000000"/>
                  </a:solidFill>
                  <a:latin typeface="Calibri" panose="020F0502020204030204" pitchFamily="34" charset="0"/>
                  <a:cs typeface="Calibri" panose="020F0502020204030204" pitchFamily="34" charset="0"/>
                </a:rPr>
                <a:t>approach to the </a:t>
              </a:r>
              <a:r>
                <a:rPr lang="en-US" altLang="cs-CZ" sz="2000" dirty="0" smtClean="0">
                  <a:solidFill>
                    <a:srgbClr val="000000"/>
                  </a:solidFill>
                  <a:latin typeface="Calibri" panose="020F0502020204030204" pitchFamily="34" charset="0"/>
                  <a:cs typeface="Calibri" panose="020F0502020204030204" pitchFamily="34" charset="0"/>
                </a:rPr>
                <a:t>object</a:t>
              </a:r>
              <a:r>
                <a:rPr lang="cs-CZ" altLang="cs-CZ" sz="2000" dirty="0" smtClean="0">
                  <a:solidFill>
                    <a:srgbClr val="000000"/>
                  </a:solidFill>
                  <a:latin typeface="Calibri" panose="020F0502020204030204" pitchFamily="34" charset="0"/>
                  <a:cs typeface="Calibri" panose="020F0502020204030204" pitchFamily="34" charset="0"/>
                </a:rPr>
                <a:t> </a:t>
              </a:r>
              <a:r>
                <a:rPr lang="en-US" altLang="cs-CZ" sz="2000" dirty="0" smtClean="0">
                  <a:solidFill>
                    <a:srgbClr val="000000"/>
                  </a:solidFill>
                  <a:latin typeface="Calibri" panose="020F0502020204030204" pitchFamily="34" charset="0"/>
                  <a:cs typeface="Calibri" panose="020F0502020204030204" pitchFamily="34" charset="0"/>
                </a:rPr>
                <a:t>studied</a:t>
              </a:r>
              <a:endParaRPr lang="cs-CZ" altLang="cs-CZ" sz="2000" dirty="0">
                <a:latin typeface="Calibri" panose="020F0502020204030204" pitchFamily="34" charset="0"/>
              </a:endParaRPr>
            </a:p>
          </p:txBody>
        </p:sp>
        <p:grpSp>
          <p:nvGrpSpPr>
            <p:cNvPr id="6" name="Group 5"/>
            <p:cNvGrpSpPr/>
            <p:nvPr/>
          </p:nvGrpSpPr>
          <p:grpSpPr>
            <a:xfrm>
              <a:off x="4158054" y="2795067"/>
              <a:ext cx="7939434" cy="3444849"/>
              <a:chOff x="4158054" y="2795067"/>
              <a:chExt cx="7939434" cy="3444849"/>
            </a:xfrm>
          </p:grpSpPr>
          <p:grpSp>
            <p:nvGrpSpPr>
              <p:cNvPr id="4" name="Skupina 45"/>
              <p:cNvGrpSpPr>
                <a:grpSpLocks/>
              </p:cNvGrpSpPr>
              <p:nvPr/>
            </p:nvGrpSpPr>
            <p:grpSpPr bwMode="auto">
              <a:xfrm>
                <a:off x="4158054" y="2795067"/>
                <a:ext cx="6319767" cy="3444849"/>
                <a:chOff x="3153561" y="2859084"/>
                <a:chExt cx="6319635" cy="3443745"/>
              </a:xfrm>
            </p:grpSpPr>
            <p:pic>
              <p:nvPicPr>
                <p:cNvPr id="1436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819" y="2859084"/>
                  <a:ext cx="4150632" cy="334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Obdélník 27"/>
                <p:cNvSpPr>
                  <a:spLocks noChangeArrowheads="1"/>
                </p:cNvSpPr>
                <p:nvPr/>
              </p:nvSpPr>
              <p:spPr bwMode="auto">
                <a:xfrm>
                  <a:off x="3153561" y="6025919"/>
                  <a:ext cx="4355976" cy="27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dirty="0">
                      <a:latin typeface="Calibri" panose="020F0502020204030204" pitchFamily="34" charset="0"/>
                    </a:rPr>
                    <a:t>http://www.thwink.org/sustain/glossary/ModelRevolution.htm</a:t>
                  </a:r>
                </a:p>
              </p:txBody>
            </p:sp>
            <p:pic>
              <p:nvPicPr>
                <p:cNvPr id="14362" name="Picture 26" descr="Cover of Thomas Kuhn's The Structure of Scientific Revolu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7003" y="2910501"/>
                  <a:ext cx="2186193" cy="33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10585635" y="5012427"/>
                <a:ext cx="1511853" cy="830997"/>
              </a:xfrm>
              <a:prstGeom prst="rect">
                <a:avLst/>
              </a:prstGeom>
            </p:spPr>
            <p:txBody>
              <a:bodyPr wrap="square">
                <a:spAutoFit/>
              </a:bodyPr>
              <a:lstStyle/>
              <a:p>
                <a:r>
                  <a:rPr lang="en-GB" sz="1200" dirty="0"/>
                  <a:t>https://commons.wikimedia.org/wiki/File:Thomas-kuhn-portrait.png</a:t>
                </a:r>
              </a:p>
            </p:txBody>
          </p:sp>
          <p:pic>
            <p:nvPicPr>
              <p:cNvPr id="19458" name="Picture 2" descr="File:Thomas-kuhn-portrait.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313" t="4436" r="10101" b="6221"/>
              <a:stretch/>
            </p:blipFill>
            <p:spPr bwMode="auto">
              <a:xfrm>
                <a:off x="10675514" y="3243693"/>
                <a:ext cx="1296145" cy="172819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7" name="Group 46"/>
          <p:cNvGrpSpPr/>
          <p:nvPr/>
        </p:nvGrpSpPr>
        <p:grpSpPr>
          <a:xfrm>
            <a:off x="0" y="6606369"/>
            <a:ext cx="12192000" cy="276999"/>
            <a:chOff x="0" y="6606369"/>
            <a:chExt cx="12192000" cy="276999"/>
          </a:xfrm>
        </p:grpSpPr>
        <p:sp>
          <p:nvSpPr>
            <p:cNvPr id="48"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49" name="Rectangle 48"/>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5" descr="logo-male U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 descr="Znak UK - Univerzita Karlov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Fakultní logo a vizuální materiály — Přírodovědecká fakulta U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 descr="Sociologický ústav AV ČR - YouTub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sp>
        <p:nvSpPr>
          <p:cNvPr id="56"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3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67" grpId="0" animBg="1"/>
      <p:bldP spid="14368" grpId="0" animBg="1"/>
      <p:bldP spid="553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11"/>
          <p:cNvSpPr txBox="1">
            <a:spLocks noChangeArrowheads="1"/>
          </p:cNvSpPr>
          <p:nvPr/>
        </p:nvSpPr>
        <p:spPr bwMode="auto">
          <a:xfrm>
            <a:off x="596394" y="1832230"/>
            <a:ext cx="31330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b="1" dirty="0" err="1" smtClean="0">
                <a:latin typeface="Calibri" panose="020F0502020204030204" pitchFamily="34" charset="0"/>
              </a:rPr>
              <a:t>Scientific</a:t>
            </a:r>
            <a:r>
              <a:rPr lang="cs-CZ" altLang="cs-CZ" sz="2000" b="1" dirty="0" smtClean="0">
                <a:latin typeface="Calibri" panose="020F0502020204030204" pitchFamily="34" charset="0"/>
              </a:rPr>
              <a:t> </a:t>
            </a:r>
            <a:r>
              <a:rPr lang="cs-CZ" altLang="cs-CZ" sz="2000" b="1" dirty="0" err="1" smtClean="0">
                <a:latin typeface="Calibri" panose="020F0502020204030204" pitchFamily="34" charset="0"/>
              </a:rPr>
              <a:t>method</a:t>
            </a:r>
            <a:endParaRPr lang="cs-CZ" altLang="cs-CZ" sz="2000" b="1" dirty="0">
              <a:latin typeface="Calibri" panose="020F0502020204030204" pitchFamily="34" charset="0"/>
            </a:endParaRPr>
          </a:p>
        </p:txBody>
      </p:sp>
      <p:sp>
        <p:nvSpPr>
          <p:cNvPr id="44"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pic>
        <p:nvPicPr>
          <p:cNvPr id="29698" name="Picture 2" descr="https://upload.wikimedia.org/wikipedia/commons/thumb/8/82/The_Scientific_Method.svg/1024px-The_Scientific_Method.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37" y="2420888"/>
            <a:ext cx="3946256" cy="37497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19336" y="6170602"/>
            <a:ext cx="4248472" cy="487569"/>
          </a:xfrm>
          <a:prstGeom prst="rect">
            <a:avLst/>
          </a:prstGeom>
        </p:spPr>
        <p:txBody>
          <a:bodyPr wrap="square">
            <a:spAutoFit/>
          </a:bodyPr>
          <a:lstStyle/>
          <a:p>
            <a:pPr>
              <a:lnSpc>
                <a:spcPct val="107000"/>
              </a:lnSpc>
              <a:spcAft>
                <a:spcPts val="800"/>
              </a:spcAft>
            </a:pPr>
            <a:r>
              <a:rPr lang="en-GB" sz="1200" dirty="0">
                <a:latin typeface="+mn-lt"/>
                <a:ea typeface="PMingLiU"/>
                <a:cs typeface="Times New Roman" panose="02020603050405020304" pitchFamily="18" charset="0"/>
              </a:rPr>
              <a:t>h</a:t>
            </a:r>
            <a:r>
              <a:rPr lang="en-GB" sz="1200" dirty="0" smtClean="0">
                <a:latin typeface="+mn-lt"/>
                <a:ea typeface="PMingLiU"/>
                <a:cs typeface="Times New Roman" panose="02020603050405020304" pitchFamily="18" charset="0"/>
              </a:rPr>
              <a:t>ttps</a:t>
            </a:r>
            <a:r>
              <a:rPr lang="en-GB" sz="1200" dirty="0">
                <a:latin typeface="+mn-lt"/>
                <a:ea typeface="PMingLiU"/>
                <a:cs typeface="Times New Roman" panose="02020603050405020304" pitchFamily="18" charset="0"/>
              </a:rPr>
              <a:t>://</a:t>
            </a:r>
            <a:r>
              <a:rPr lang="en-GB" sz="1200" dirty="0" smtClean="0">
                <a:latin typeface="+mn-lt"/>
                <a:ea typeface="PMingLiU"/>
                <a:cs typeface="Times New Roman" panose="02020603050405020304" pitchFamily="18" charset="0"/>
              </a:rPr>
              <a:t>upload.wikimedia.org/wikipedia/commons/8/82/The_Scientific_Method.svg</a:t>
            </a:r>
            <a:endParaRPr lang="en-GB" sz="1200" dirty="0">
              <a:effectLst/>
              <a:latin typeface="+mn-lt"/>
              <a:ea typeface="PMingLiU"/>
              <a:cs typeface="Times New Roman" panose="02020603050405020304" pitchFamily="18" charset="0"/>
            </a:endParaRPr>
          </a:p>
        </p:txBody>
      </p:sp>
      <p:pic>
        <p:nvPicPr>
          <p:cNvPr id="47" name="Picture 2" descr="http://msadelfio.podbean.com/mf/web/jv5mq/BabyScientificMeth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955" y="1403892"/>
            <a:ext cx="3331260" cy="515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 descr="http://coconutcreamcare.files.wordpress.com/2013/04/scientific-method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6078" y="1467195"/>
            <a:ext cx="3833820" cy="500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p:nvPr/>
        </p:nvGrpSpPr>
        <p:grpSpPr>
          <a:xfrm>
            <a:off x="0" y="6606369"/>
            <a:ext cx="12192000" cy="276999"/>
            <a:chOff x="0" y="6606369"/>
            <a:chExt cx="12192000" cy="276999"/>
          </a:xfrm>
        </p:grpSpPr>
        <p:sp>
          <p:nvSpPr>
            <p:cNvPr id="19"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0" name="Rectangle 19"/>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5" descr="logo-male U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Znak UK - Univerzita Karlov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Fakultní logo a vizuální materiály — Přírodovědecká fakulta U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Sociologický ústav AV ČR - YouTub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sp>
        <p:nvSpPr>
          <p:cNvPr id="27"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241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 name="Rectangle 1"/>
          <p:cNvSpPr/>
          <p:nvPr/>
        </p:nvSpPr>
        <p:spPr>
          <a:xfrm>
            <a:off x="2745172" y="4932038"/>
            <a:ext cx="8909951" cy="707886"/>
          </a:xfrm>
          <a:prstGeom prst="rect">
            <a:avLst/>
          </a:prstGeom>
        </p:spPr>
        <p:txBody>
          <a:bodyPr wrap="square">
            <a:spAutoFit/>
          </a:bodyPr>
          <a:lstStyle/>
          <a:p>
            <a:r>
              <a:rPr lang="en-GB" sz="2000" dirty="0" smtClean="0">
                <a:latin typeface="Calibri" panose="020F0502020204030204" pitchFamily="34" charset="0"/>
                <a:cs typeface="Calibri" panose="020F0502020204030204" pitchFamily="34" charset="0"/>
              </a:rPr>
              <a:t>- Popper’s razor - the theory that is refutable could be replaced by another theory that result</a:t>
            </a:r>
            <a:r>
              <a:rPr lang="cs-CZ" sz="2000" dirty="0" err="1" smtClean="0">
                <a:latin typeface="Calibri" panose="020F0502020204030204" pitchFamily="34" charset="0"/>
                <a:cs typeface="Calibri" panose="020F0502020204030204" pitchFamily="34" charset="0"/>
              </a:rPr>
              <a:t>ed</a:t>
            </a:r>
            <a:r>
              <a:rPr lang="en-GB" sz="2000" dirty="0" smtClean="0">
                <a:latin typeface="Calibri" panose="020F0502020204030204" pitchFamily="34" charset="0"/>
                <a:cs typeface="Calibri" panose="020F0502020204030204" pitchFamily="34" charset="0"/>
              </a:rPr>
              <a:t> from the </a:t>
            </a:r>
            <a:r>
              <a:rPr lang="cs-CZ" sz="2000" dirty="0" err="1" smtClean="0">
                <a:latin typeface="Calibri" panose="020F0502020204030204" pitchFamily="34" charset="0"/>
                <a:cs typeface="Calibri" panose="020F0502020204030204" pitchFamily="34" charset="0"/>
              </a:rPr>
              <a:t>systematic</a:t>
            </a:r>
            <a:r>
              <a:rPr lang="cs-CZ" sz="2000" dirty="0" smtClean="0">
                <a:latin typeface="Calibri" panose="020F0502020204030204" pitchFamily="34" charset="0"/>
                <a:cs typeface="Calibri" panose="020F0502020204030204" pitchFamily="34" charset="0"/>
              </a:rPr>
              <a:t> </a:t>
            </a:r>
            <a:r>
              <a:rPr lang="cs-CZ" sz="2000" dirty="0" err="1" smtClean="0">
                <a:latin typeface="Calibri" panose="020F0502020204030204" pitchFamily="34" charset="0"/>
                <a:cs typeface="Calibri" panose="020F0502020204030204" pitchFamily="34" charset="0"/>
              </a:rPr>
              <a:t>research</a:t>
            </a:r>
            <a:r>
              <a:rPr lang="cs-CZ" sz="2000" dirty="0" smtClean="0">
                <a:latin typeface="Calibri" panose="020F0502020204030204" pitchFamily="34" charset="0"/>
                <a:cs typeface="Calibri" panose="020F0502020204030204" pitchFamily="34" charset="0"/>
              </a:rPr>
              <a:t> </a:t>
            </a:r>
            <a:r>
              <a:rPr lang="cs-CZ" sz="2000" dirty="0" err="1" smtClean="0">
                <a:latin typeface="Calibri" panose="020F0502020204030204" pitchFamily="34" charset="0"/>
                <a:cs typeface="Calibri" panose="020F0502020204030204" pitchFamily="34" charset="0"/>
              </a:rPr>
              <a:t>activity</a:t>
            </a:r>
            <a:endParaRPr lang="en-GB" sz="2000" dirty="0">
              <a:latin typeface="Calibri" panose="020F0502020204030204" pitchFamily="34" charset="0"/>
              <a:cs typeface="Calibri" panose="020F0502020204030204" pitchFamily="34" charset="0"/>
            </a:endParaRPr>
          </a:p>
        </p:txBody>
      </p:sp>
      <p:grpSp>
        <p:nvGrpSpPr>
          <p:cNvPr id="22" name="Group 21"/>
          <p:cNvGrpSpPr/>
          <p:nvPr/>
        </p:nvGrpSpPr>
        <p:grpSpPr>
          <a:xfrm>
            <a:off x="0" y="6606369"/>
            <a:ext cx="12192000" cy="276999"/>
            <a:chOff x="0" y="6606369"/>
            <a:chExt cx="12192000" cy="276999"/>
          </a:xfrm>
        </p:grpSpPr>
        <p:sp>
          <p:nvSpPr>
            <p:cNvPr id="28"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9" name="Rectangle 28"/>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sp>
        <p:nvSpPr>
          <p:cNvPr id="36" name="Text Box 17"/>
          <p:cNvSpPr txBox="1">
            <a:spLocks noChangeArrowheads="1"/>
          </p:cNvSpPr>
          <p:nvPr/>
        </p:nvSpPr>
        <p:spPr bwMode="auto">
          <a:xfrm>
            <a:off x="428625" y="1714500"/>
            <a:ext cx="11262236"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200" dirty="0" smtClean="0">
                <a:latin typeface="Calibri" panose="020F0502020204030204" pitchFamily="34" charset="0"/>
                <a:cs typeface="Calibri" panose="020F0502020204030204" pitchFamily="34" charset="0"/>
              </a:rPr>
              <a:t>Asking new questions - the key for the successful scientific research</a:t>
            </a:r>
            <a:endParaRPr lang="en-GB" altLang="cs-CZ" sz="2200" dirty="0">
              <a:latin typeface="Calibri" panose="020F0502020204030204" pitchFamily="34" charset="0"/>
              <a:cs typeface="Calibri" panose="020F0502020204030204" pitchFamily="34" charset="0"/>
            </a:endParaRPr>
          </a:p>
        </p:txBody>
      </p:sp>
      <p:sp>
        <p:nvSpPr>
          <p:cNvPr id="37" name="Text Box 18"/>
          <p:cNvSpPr txBox="1">
            <a:spLocks noChangeArrowheads="1"/>
          </p:cNvSpPr>
          <p:nvPr/>
        </p:nvSpPr>
        <p:spPr bwMode="auto">
          <a:xfrm>
            <a:off x="428624" y="2347913"/>
            <a:ext cx="1150002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200" dirty="0">
                <a:latin typeface="Calibri" panose="020F0502020204030204" pitchFamily="34" charset="0"/>
                <a:cs typeface="Calibri" panose="020F0502020204030204" pitchFamily="34" charset="0"/>
              </a:rPr>
              <a:t>Scientific discovery is rather continual approach to the final „knowledge“</a:t>
            </a:r>
          </a:p>
        </p:txBody>
      </p:sp>
      <p:grpSp>
        <p:nvGrpSpPr>
          <p:cNvPr id="4" name="Group 3"/>
          <p:cNvGrpSpPr/>
          <p:nvPr/>
        </p:nvGrpSpPr>
        <p:grpSpPr>
          <a:xfrm>
            <a:off x="440920" y="2788574"/>
            <a:ext cx="11695724" cy="3543859"/>
            <a:chOff x="440920" y="2788574"/>
            <a:chExt cx="11695724" cy="3543859"/>
          </a:xfrm>
        </p:grpSpPr>
        <p:pic>
          <p:nvPicPr>
            <p:cNvPr id="9238" name="Picture 22" descr="http://upload.wikimedia.org/wikipedia/commons/thumb/4/43/Karl_Popper.jpg/220px-Karl_Popper.jpg"/>
            <p:cNvPicPr>
              <a:picLocks noChangeAspect="1" noChangeArrowheads="1"/>
            </p:cNvPicPr>
            <p:nvPr/>
          </p:nvPicPr>
          <p:blipFill>
            <a:blip r:embed="rId7" cstate="print"/>
            <a:srcRect/>
            <a:stretch>
              <a:fillRect/>
            </a:stretch>
          </p:blipFill>
          <p:spPr bwMode="auto">
            <a:xfrm>
              <a:off x="477333" y="3884639"/>
              <a:ext cx="1861463" cy="2447794"/>
            </a:xfrm>
            <a:prstGeom prst="rect">
              <a:avLst/>
            </a:prstGeom>
            <a:ln>
              <a:noFill/>
            </a:ln>
            <a:effectLst>
              <a:softEdge rad="112500"/>
            </a:effectLst>
          </p:spPr>
        </p:pic>
        <p:sp>
          <p:nvSpPr>
            <p:cNvPr id="38" name="Text Box 20"/>
            <p:cNvSpPr txBox="1">
              <a:spLocks noChangeArrowheads="1"/>
            </p:cNvSpPr>
            <p:nvPr/>
          </p:nvSpPr>
          <p:spPr bwMode="auto">
            <a:xfrm>
              <a:off x="440920" y="2788574"/>
              <a:ext cx="1169572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200" dirty="0" smtClean="0">
                  <a:latin typeface="Calibri" panose="020F0502020204030204" pitchFamily="34" charset="0"/>
                  <a:cs typeface="Calibri" panose="020F0502020204030204" pitchFamily="34" charset="0"/>
                </a:rPr>
                <a:t>Karl </a:t>
              </a:r>
              <a:r>
                <a:rPr lang="en-GB" altLang="cs-CZ" sz="2200" dirty="0" err="1" smtClean="0">
                  <a:latin typeface="Calibri" panose="020F0502020204030204" pitchFamily="34" charset="0"/>
                  <a:cs typeface="Calibri" panose="020F0502020204030204" pitchFamily="34" charset="0"/>
                </a:rPr>
                <a:t>Raimund</a:t>
              </a:r>
              <a:r>
                <a:rPr lang="en-GB" altLang="cs-CZ" sz="2200" dirty="0" smtClean="0">
                  <a:latin typeface="Calibri" panose="020F0502020204030204" pitchFamily="34" charset="0"/>
                  <a:cs typeface="Calibri" panose="020F0502020204030204" pitchFamily="34" charset="0"/>
                </a:rPr>
                <a:t> Popper - philosopher of Austrian origin, his critical 	rationalism gives a true picture of the continual approaching to the truth, which is achieved through the elimination of various </a:t>
              </a:r>
              <a:r>
                <a:rPr lang="cs-CZ" altLang="cs-CZ" sz="2200" dirty="0" smtClean="0">
                  <a:latin typeface="Calibri" panose="020F0502020204030204" pitchFamily="34" charset="0"/>
                  <a:cs typeface="Calibri" panose="020F0502020204030204" pitchFamily="34" charset="0"/>
                </a:rPr>
                <a:t>m</a:t>
              </a:r>
              <a:r>
                <a:rPr lang="en-GB" altLang="cs-CZ" sz="2200" dirty="0" err="1" smtClean="0">
                  <a:latin typeface="Calibri" panose="020F0502020204030204" pitchFamily="34" charset="0"/>
                  <a:cs typeface="Calibri" panose="020F0502020204030204" pitchFamily="34" charset="0"/>
                </a:rPr>
                <a:t>istakes</a:t>
              </a:r>
              <a:r>
                <a:rPr lang="en-GB" altLang="cs-CZ" sz="2200" dirty="0" smtClean="0">
                  <a:latin typeface="Calibri" panose="020F0502020204030204" pitchFamily="34" charset="0"/>
                  <a:cs typeface="Calibri" panose="020F0502020204030204" pitchFamily="34" charset="0"/>
                </a:rPr>
                <a:t> and errors</a:t>
              </a:r>
              <a:endParaRPr lang="en-GB" altLang="cs-CZ" sz="2200" dirty="0">
                <a:latin typeface="Calibri" panose="020F0502020204030204" pitchFamily="34" charset="0"/>
                <a:cs typeface="Calibri" panose="020F0502020204030204" pitchFamily="34" charset="0"/>
              </a:endParaRPr>
            </a:p>
          </p:txBody>
        </p:sp>
      </p:grpSp>
      <p:sp>
        <p:nvSpPr>
          <p:cNvPr id="39" name="Text Box 21"/>
          <p:cNvSpPr txBox="1">
            <a:spLocks noChangeArrowheads="1"/>
          </p:cNvSpPr>
          <p:nvPr/>
        </p:nvSpPr>
        <p:spPr bwMode="auto">
          <a:xfrm>
            <a:off x="2657690" y="3907019"/>
            <a:ext cx="888041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200" dirty="0" smtClean="0">
                <a:latin typeface="Calibri" panose="020F0502020204030204" pitchFamily="34" charset="0"/>
                <a:cs typeface="Calibri" panose="020F0502020204030204" pitchFamily="34" charset="0"/>
              </a:rPr>
              <a:t> - correct scientific statements must be possible to falsify, this is achieved through systematic experimental activity with subsequent interpretation </a:t>
            </a:r>
            <a:endParaRPr lang="en-GB" altLang="cs-CZ" sz="2200" dirty="0">
              <a:latin typeface="Calibri" panose="020F0502020204030204" pitchFamily="34" charset="0"/>
              <a:cs typeface="Calibri" panose="020F0502020204030204" pitchFamily="34" charset="0"/>
            </a:endParaRPr>
          </a:p>
        </p:txBody>
      </p:sp>
      <p:sp>
        <p:nvSpPr>
          <p:cNvPr id="40"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15" name="Group 14"/>
          <p:cNvGrpSpPr/>
          <p:nvPr/>
        </p:nvGrpSpPr>
        <p:grpSpPr>
          <a:xfrm>
            <a:off x="0" y="6606369"/>
            <a:ext cx="12192000" cy="276999"/>
            <a:chOff x="0" y="6606369"/>
            <a:chExt cx="12192000" cy="276999"/>
          </a:xfrm>
        </p:grpSpPr>
        <p:sp>
          <p:nvSpPr>
            <p:cNvPr id="25"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6" name="Rectangle 25"/>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Znak UK - Univerzita Karlov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Fakultní logo a vizuální materiály — Přírodovědecká fakulta U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Sociologický ústav AV ČR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sp>
        <p:nvSpPr>
          <p:cNvPr id="33" name="TextovéPole 15"/>
          <p:cNvSpPr txBox="1">
            <a:spLocks noChangeArrowheads="1"/>
          </p:cNvSpPr>
          <p:nvPr/>
        </p:nvSpPr>
        <p:spPr bwMode="auto">
          <a:xfrm>
            <a:off x="206911" y="2492896"/>
            <a:ext cx="504056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200" b="1" dirty="0" smtClean="0">
                <a:latin typeface="Calibri" panose="020F0502020204030204" pitchFamily="34" charset="0"/>
              </a:rPr>
              <a:t>Scientific activities:</a:t>
            </a:r>
            <a:endParaRPr lang="cs-CZ" altLang="cs-CZ" sz="2200" b="1" dirty="0" smtClean="0">
              <a:latin typeface="Calibri" panose="020F0502020204030204" pitchFamily="34" charset="0"/>
            </a:endParaRPr>
          </a:p>
          <a:p>
            <a:pPr marL="342900" indent="-342900" eaLnBrk="1" hangingPunct="1">
              <a:spcBef>
                <a:spcPct val="0"/>
              </a:spcBef>
              <a:buFontTx/>
              <a:buChar char="-"/>
            </a:pPr>
            <a:r>
              <a:rPr lang="en-GB" altLang="cs-CZ" sz="2200" b="1" dirty="0" smtClean="0">
                <a:latin typeface="Calibri" panose="020F0502020204030204" pitchFamily="34" charset="0"/>
              </a:rPr>
              <a:t>systematic gathering of data -</a:t>
            </a:r>
            <a:r>
              <a:rPr lang="en-GB" altLang="cs-CZ" sz="2200" dirty="0" smtClean="0">
                <a:latin typeface="Calibri" panose="020F0502020204030204" pitchFamily="34" charset="0"/>
              </a:rPr>
              <a:t> experiment and observation</a:t>
            </a:r>
            <a:endParaRPr lang="cs-CZ" altLang="cs-CZ" sz="2200" dirty="0" smtClean="0">
              <a:latin typeface="Calibri" panose="020F0502020204030204" pitchFamily="34" charset="0"/>
            </a:endParaRPr>
          </a:p>
          <a:p>
            <a:pPr marL="342900" indent="-342900" eaLnBrk="1" hangingPunct="1">
              <a:spcBef>
                <a:spcPct val="0"/>
              </a:spcBef>
              <a:buFontTx/>
              <a:buChar char="-"/>
            </a:pPr>
            <a:r>
              <a:rPr lang="en-GB" altLang="cs-CZ" sz="2200" b="1" dirty="0" smtClean="0">
                <a:latin typeface="Calibri" panose="020F0502020204030204" pitchFamily="34" charset="0"/>
              </a:rPr>
              <a:t> formulation of hypotheses</a:t>
            </a:r>
            <a:r>
              <a:rPr lang="en-GB" altLang="cs-CZ" sz="2200" dirty="0" smtClean="0">
                <a:latin typeface="Calibri" panose="020F0502020204030204" pitchFamily="34" charset="0"/>
              </a:rPr>
              <a:t> - these must be able to be falsified and tested, e.g. by comparing results with results of other scientists</a:t>
            </a:r>
            <a:endParaRPr lang="cs-CZ" altLang="cs-CZ" sz="2200" dirty="0" smtClean="0">
              <a:latin typeface="Calibri" panose="020F0502020204030204" pitchFamily="34" charset="0"/>
            </a:endParaRPr>
          </a:p>
          <a:p>
            <a:pPr marL="342900" indent="-342900" eaLnBrk="1" hangingPunct="1">
              <a:spcBef>
                <a:spcPct val="0"/>
              </a:spcBef>
              <a:buFontTx/>
              <a:buChar char="-"/>
            </a:pPr>
            <a:r>
              <a:rPr lang="cs-CZ" altLang="cs-CZ" sz="2200" dirty="0" smtClean="0">
                <a:latin typeface="Calibri" panose="020F0502020204030204" pitchFamily="34" charset="0"/>
              </a:rPr>
              <a:t>in </a:t>
            </a:r>
            <a:r>
              <a:rPr lang="cs-CZ" altLang="cs-CZ" sz="2200" dirty="0" err="1" smtClean="0">
                <a:latin typeface="Calibri" panose="020F0502020204030204" pitchFamily="34" charset="0"/>
              </a:rPr>
              <a:t>general</a:t>
            </a:r>
            <a:r>
              <a:rPr lang="cs-CZ" altLang="cs-CZ" sz="2200" dirty="0" smtClean="0">
                <a:latin typeface="Calibri" panose="020F0502020204030204" pitchFamily="34" charset="0"/>
              </a:rPr>
              <a:t> </a:t>
            </a:r>
            <a:r>
              <a:rPr lang="en-GB" altLang="cs-CZ" sz="2200" dirty="0" smtClean="0">
                <a:latin typeface="Calibri" panose="020F0502020204030204" pitchFamily="34" charset="0"/>
              </a:rPr>
              <a:t>we cannot verify, we can only falsify theories</a:t>
            </a:r>
          </a:p>
          <a:p>
            <a:pPr lvl="8" eaLnBrk="1" hangingPunct="1">
              <a:spcBef>
                <a:spcPct val="0"/>
              </a:spcBef>
              <a:buFontTx/>
              <a:buChar char="-"/>
            </a:pPr>
            <a:endParaRPr lang="en-GB" altLang="cs-CZ" sz="1400" dirty="0" smtClean="0">
              <a:latin typeface="Calibri" panose="020F0502020204030204" pitchFamily="34" charset="0"/>
            </a:endParaRPr>
          </a:p>
        </p:txBody>
      </p:sp>
      <p:sp>
        <p:nvSpPr>
          <p:cNvPr id="34" name="Text Box 15"/>
          <p:cNvSpPr txBox="1">
            <a:spLocks noChangeArrowheads="1"/>
          </p:cNvSpPr>
          <p:nvPr/>
        </p:nvSpPr>
        <p:spPr bwMode="auto">
          <a:xfrm>
            <a:off x="420995" y="1518744"/>
            <a:ext cx="115076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200" dirty="0">
                <a:latin typeface="Calibri" panose="020F0502020204030204" pitchFamily="34" charset="0"/>
                <a:cs typeface="Calibri" panose="020F0502020204030204" pitchFamily="34" charset="0"/>
              </a:rPr>
              <a:t>How to distinguish between scientific and </a:t>
            </a:r>
            <a:r>
              <a:rPr lang="en-US" altLang="cs-CZ" sz="2200" dirty="0" smtClean="0">
                <a:latin typeface="Calibri" panose="020F0502020204030204" pitchFamily="34" charset="0"/>
                <a:cs typeface="Calibri" panose="020F0502020204030204" pitchFamily="34" charset="0"/>
              </a:rPr>
              <a:t> non</a:t>
            </a:r>
            <a:r>
              <a:rPr lang="cs-CZ" altLang="cs-CZ" sz="2200" dirty="0" smtClean="0">
                <a:latin typeface="Calibri" panose="020F0502020204030204" pitchFamily="34" charset="0"/>
                <a:cs typeface="Calibri" panose="020F0502020204030204" pitchFamily="34" charset="0"/>
              </a:rPr>
              <a:t>-</a:t>
            </a:r>
            <a:r>
              <a:rPr lang="en-US" altLang="cs-CZ" sz="2200" dirty="0" smtClean="0">
                <a:latin typeface="Calibri" panose="020F0502020204030204" pitchFamily="34" charset="0"/>
                <a:cs typeface="Calibri" panose="020F0502020204030204" pitchFamily="34" charset="0"/>
              </a:rPr>
              <a:t>scientific </a:t>
            </a:r>
            <a:r>
              <a:rPr lang="en-US" altLang="cs-CZ" sz="2200" dirty="0">
                <a:latin typeface="Calibri" panose="020F0502020204030204" pitchFamily="34" charset="0"/>
                <a:cs typeface="Calibri" panose="020F0502020204030204" pitchFamily="34" charset="0"/>
              </a:rPr>
              <a:t>activities in biology and other disciplines?</a:t>
            </a:r>
          </a:p>
        </p:txBody>
      </p:sp>
      <p:sp>
        <p:nvSpPr>
          <p:cNvPr id="35"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pic>
        <p:nvPicPr>
          <p:cNvPr id="36" name="Picture 2" descr="https://cdn.britannica.com/26/151526-050-F95C5D11/Flow-chart-metho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59896" y="1976283"/>
            <a:ext cx="6613319" cy="45797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21"/>
          <p:cNvSpPr txBox="1">
            <a:spLocks noChangeArrowheads="1"/>
          </p:cNvSpPr>
          <p:nvPr/>
        </p:nvSpPr>
        <p:spPr bwMode="auto">
          <a:xfrm>
            <a:off x="119337" y="1766785"/>
            <a:ext cx="61926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latin typeface="Calibri" panose="020F0502020204030204" pitchFamily="34" charset="0"/>
              </a:rPr>
              <a:t>CSI - </a:t>
            </a:r>
            <a:r>
              <a:rPr lang="cs-CZ" altLang="cs-CZ" sz="1800" b="1" dirty="0" err="1">
                <a:latin typeface="Calibri" panose="020F0502020204030204" pitchFamily="34" charset="0"/>
              </a:rPr>
              <a:t>Committee</a:t>
            </a:r>
            <a:r>
              <a:rPr lang="cs-CZ" altLang="cs-CZ" sz="1800" b="1" dirty="0">
                <a:latin typeface="Calibri" panose="020F0502020204030204" pitchFamily="34" charset="0"/>
              </a:rPr>
              <a:t> </a:t>
            </a:r>
            <a:r>
              <a:rPr lang="cs-CZ" altLang="cs-CZ" sz="1800" b="1" dirty="0" err="1">
                <a:latin typeface="Calibri" panose="020F0502020204030204" pitchFamily="34" charset="0"/>
              </a:rPr>
              <a:t>for</a:t>
            </a:r>
            <a:r>
              <a:rPr lang="cs-CZ" altLang="cs-CZ" sz="1800" b="1" dirty="0">
                <a:latin typeface="Calibri" panose="020F0502020204030204" pitchFamily="34" charset="0"/>
              </a:rPr>
              <a:t> </a:t>
            </a:r>
            <a:r>
              <a:rPr lang="cs-CZ" altLang="cs-CZ" sz="1800" b="1" dirty="0" err="1">
                <a:latin typeface="Calibri" panose="020F0502020204030204" pitchFamily="34" charset="0"/>
              </a:rPr>
              <a:t>Skeptical</a:t>
            </a:r>
            <a:r>
              <a:rPr lang="cs-CZ" altLang="cs-CZ" sz="1800" b="1" dirty="0">
                <a:latin typeface="Calibri" panose="020F0502020204030204" pitchFamily="34" charset="0"/>
              </a:rPr>
              <a:t> </a:t>
            </a:r>
            <a:r>
              <a:rPr lang="cs-CZ" altLang="cs-CZ" sz="1800" b="1" dirty="0" err="1" smtClean="0">
                <a:latin typeface="Calibri" panose="020F0502020204030204" pitchFamily="34" charset="0"/>
              </a:rPr>
              <a:t>Inquiry</a:t>
            </a:r>
            <a:r>
              <a:rPr lang="cs-CZ" altLang="cs-CZ" sz="1800" b="1" dirty="0" smtClean="0">
                <a:latin typeface="Calibri" panose="020F0502020204030204" pitchFamily="34" charset="0"/>
              </a:rPr>
              <a:t/>
            </a:r>
            <a:br>
              <a:rPr lang="cs-CZ" altLang="cs-CZ" sz="1800" b="1" dirty="0" smtClean="0">
                <a:latin typeface="Calibri" panose="020F0502020204030204" pitchFamily="34" charset="0"/>
              </a:rPr>
            </a:br>
            <a:r>
              <a:rPr lang="en-GB" altLang="cs-CZ" sz="1800" dirty="0">
                <a:latin typeface="Calibri" panose="020F0502020204030204" pitchFamily="34" charset="0"/>
              </a:rPr>
              <a:t>The society of scientists and philosophers promoting methods and ideas of new </a:t>
            </a:r>
            <a:r>
              <a:rPr lang="en-GB" altLang="cs-CZ" sz="1800" dirty="0" err="1">
                <a:latin typeface="Calibri" panose="020F0502020204030204" pitchFamily="34" charset="0"/>
              </a:rPr>
              <a:t>skepticism</a:t>
            </a:r>
            <a:r>
              <a:rPr lang="en-GB" altLang="cs-CZ" sz="1800" dirty="0">
                <a:latin typeface="Calibri" panose="020F0502020204030204" pitchFamily="34" charset="0"/>
              </a:rPr>
              <a:t> (in a sense of critical rationalism) towards paranormal and other fringe-science claims.</a:t>
            </a:r>
          </a:p>
        </p:txBody>
      </p:sp>
      <p:sp>
        <p:nvSpPr>
          <p:cNvPr id="23"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pic>
        <p:nvPicPr>
          <p:cNvPr id="2" name="Picture 1">
            <a:hlinkClick r:id="rId2"/>
          </p:cNvPr>
          <p:cNvPicPr>
            <a:picLocks noChangeAspect="1"/>
          </p:cNvPicPr>
          <p:nvPr/>
        </p:nvPicPr>
        <p:blipFill>
          <a:blip r:embed="rId3"/>
          <a:stretch>
            <a:fillRect/>
          </a:stretch>
        </p:blipFill>
        <p:spPr>
          <a:xfrm>
            <a:off x="6027384" y="3301465"/>
            <a:ext cx="6005116" cy="2950652"/>
          </a:xfrm>
          <a:prstGeom prst="rect">
            <a:avLst/>
          </a:prstGeom>
        </p:spPr>
      </p:pic>
      <p:sp>
        <p:nvSpPr>
          <p:cNvPr id="27" name="Text Box 12"/>
          <p:cNvSpPr txBox="1">
            <a:spLocks noChangeArrowheads="1"/>
          </p:cNvSpPr>
          <p:nvPr/>
        </p:nvSpPr>
        <p:spPr bwMode="auto">
          <a:xfrm>
            <a:off x="6325055" y="1837309"/>
            <a:ext cx="54123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800" b="1" dirty="0" smtClean="0">
                <a:latin typeface="Calibri" panose="020F0502020204030204" pitchFamily="34" charset="0"/>
                <a:cs typeface="Calibri" panose="020F0502020204030204" pitchFamily="34" charset="0"/>
              </a:rPr>
              <a:t>SISYFOS – Czech sceptical club</a:t>
            </a:r>
            <a:r>
              <a:rPr lang="en-GB" altLang="cs-CZ" sz="1800" dirty="0" smtClean="0">
                <a:latin typeface="Calibri" panose="020F0502020204030204" pitchFamily="34" charset="0"/>
                <a:cs typeface="Calibri" panose="020F0502020204030204" pitchFamily="34" charset="0"/>
              </a:rPr>
              <a:t/>
            </a:r>
            <a:br>
              <a:rPr lang="en-GB" altLang="cs-CZ" sz="1800" dirty="0" smtClean="0">
                <a:latin typeface="Calibri" panose="020F0502020204030204" pitchFamily="34" charset="0"/>
                <a:cs typeface="Calibri" panose="020F0502020204030204" pitchFamily="34" charset="0"/>
              </a:rPr>
            </a:br>
            <a:r>
              <a:rPr lang="en-GB" altLang="cs-CZ" sz="1800" dirty="0" smtClean="0">
                <a:latin typeface="Calibri" panose="020F0502020204030204" pitchFamily="34" charset="0"/>
                <a:cs typeface="Calibri" panose="020F0502020204030204" pitchFamily="34" charset="0"/>
              </a:rPr>
              <a:t>Czech branch of the international sceptical club, known for every year awarding of unscientific activities that are presented publicly</a:t>
            </a:r>
            <a:endParaRPr lang="en-GB" altLang="cs-CZ" sz="1800" dirty="0">
              <a:latin typeface="Calibri" panose="020F0502020204030204" pitchFamily="34" charset="0"/>
              <a:cs typeface="Calibri" panose="020F0502020204030204" pitchFamily="34" charset="0"/>
            </a:endParaRPr>
          </a:p>
        </p:txBody>
      </p:sp>
      <p:pic>
        <p:nvPicPr>
          <p:cNvPr id="3" name="Picture 2">
            <a:hlinkClick r:id="rId4"/>
          </p:cNvPr>
          <p:cNvPicPr>
            <a:picLocks noChangeAspect="1"/>
          </p:cNvPicPr>
          <p:nvPr/>
        </p:nvPicPr>
        <p:blipFill>
          <a:blip r:embed="rId5"/>
          <a:stretch>
            <a:fillRect/>
          </a:stretch>
        </p:blipFill>
        <p:spPr>
          <a:xfrm>
            <a:off x="191344" y="2982937"/>
            <a:ext cx="5688631" cy="3536931"/>
          </a:xfrm>
          <a:prstGeom prst="rect">
            <a:avLst/>
          </a:prstGeom>
        </p:spPr>
      </p:pic>
      <p:grpSp>
        <p:nvGrpSpPr>
          <p:cNvPr id="26" name="Group 25"/>
          <p:cNvGrpSpPr/>
          <p:nvPr/>
        </p:nvGrpSpPr>
        <p:grpSpPr>
          <a:xfrm>
            <a:off x="0" y="6606369"/>
            <a:ext cx="12192000" cy="276999"/>
            <a:chOff x="0" y="6606369"/>
            <a:chExt cx="12192000" cy="276999"/>
          </a:xfrm>
        </p:grpSpPr>
        <p:sp>
          <p:nvSpPr>
            <p:cNvPr id="29"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30" name="Rectangle 29"/>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descr="logo-male UE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Znak UK - Univerzita Karlov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Fakultní logo a vizuální materiály — Přírodovědecká fakulta U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Sociologický ústav AV ČR - YouTub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sp>
        <p:nvSpPr>
          <p:cNvPr id="37" name="Text Box 15"/>
          <p:cNvSpPr txBox="1">
            <a:spLocks noChangeArrowheads="1"/>
          </p:cNvSpPr>
          <p:nvPr/>
        </p:nvSpPr>
        <p:spPr bwMode="auto">
          <a:xfrm>
            <a:off x="420994" y="1388922"/>
            <a:ext cx="115076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200" dirty="0">
                <a:latin typeface="Calibri" panose="020F0502020204030204" pitchFamily="34" charset="0"/>
                <a:cs typeface="Calibri" panose="020F0502020204030204" pitchFamily="34" charset="0"/>
              </a:rPr>
              <a:t>How to distinguish between scientific and </a:t>
            </a:r>
            <a:r>
              <a:rPr lang="en-US" altLang="cs-CZ" sz="2200" dirty="0" smtClean="0">
                <a:latin typeface="Calibri" panose="020F0502020204030204" pitchFamily="34" charset="0"/>
                <a:cs typeface="Calibri" panose="020F0502020204030204" pitchFamily="34" charset="0"/>
              </a:rPr>
              <a:t> non</a:t>
            </a:r>
            <a:r>
              <a:rPr lang="cs-CZ" altLang="cs-CZ" sz="2200" dirty="0" smtClean="0">
                <a:latin typeface="Calibri" panose="020F0502020204030204" pitchFamily="34" charset="0"/>
                <a:cs typeface="Calibri" panose="020F0502020204030204" pitchFamily="34" charset="0"/>
              </a:rPr>
              <a:t>-</a:t>
            </a:r>
            <a:r>
              <a:rPr lang="en-US" altLang="cs-CZ" sz="2200" dirty="0" smtClean="0">
                <a:latin typeface="Calibri" panose="020F0502020204030204" pitchFamily="34" charset="0"/>
                <a:cs typeface="Calibri" panose="020F0502020204030204" pitchFamily="34" charset="0"/>
              </a:rPr>
              <a:t>scientific </a:t>
            </a:r>
            <a:r>
              <a:rPr lang="en-US" altLang="cs-CZ" sz="2200" dirty="0">
                <a:latin typeface="Calibri" panose="020F0502020204030204" pitchFamily="34" charset="0"/>
                <a:cs typeface="Calibri" panose="020F0502020204030204" pitchFamily="34" charset="0"/>
              </a:rPr>
              <a:t>activities in biology and other disciplines?</a:t>
            </a:r>
          </a:p>
        </p:txBody>
      </p:sp>
      <p:sp>
        <p:nvSpPr>
          <p:cNvPr id="38"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8" name="Rectangle 12"/>
          <p:cNvSpPr>
            <a:spLocks noChangeArrowheads="1"/>
          </p:cNvSpPr>
          <p:nvPr/>
        </p:nvSpPr>
        <p:spPr bwMode="auto">
          <a:xfrm>
            <a:off x="420994" y="1916817"/>
            <a:ext cx="2792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dirty="0">
                <a:latin typeface="Calibri" panose="020F0502020204030204" pitchFamily="34" charset="0"/>
              </a:rPr>
              <a:t>1) </a:t>
            </a:r>
            <a:r>
              <a:rPr lang="cs-CZ" altLang="cs-CZ" sz="2400" b="1" dirty="0" err="1" smtClean="0">
                <a:latin typeface="Calibri" panose="020F0502020204030204" pitchFamily="34" charset="0"/>
              </a:rPr>
              <a:t>Laboratory</a:t>
            </a:r>
            <a:r>
              <a:rPr lang="cs-CZ" altLang="cs-CZ" sz="2400" b="1" dirty="0" smtClean="0">
                <a:latin typeface="Calibri" panose="020F0502020204030204" pitchFamily="34" charset="0"/>
              </a:rPr>
              <a:t> expert</a:t>
            </a:r>
            <a:endParaRPr lang="cs-CZ" altLang="cs-CZ" sz="2400" b="1" dirty="0">
              <a:latin typeface="Calibri" panose="020F0502020204030204" pitchFamily="34" charset="0"/>
            </a:endParaRPr>
          </a:p>
        </p:txBody>
      </p:sp>
      <p:pic>
        <p:nvPicPr>
          <p:cNvPr id="13326" name="Picture 16" descr="img00011"/>
          <p:cNvPicPr>
            <a:picLocks noChangeAspect="1" noChangeArrowheads="1"/>
          </p:cNvPicPr>
          <p:nvPr/>
        </p:nvPicPr>
        <p:blipFill>
          <a:blip r:embed="rId2" cstate="print"/>
          <a:srcRect/>
          <a:stretch>
            <a:fillRect/>
          </a:stretch>
        </p:blipFill>
        <p:spPr bwMode="auto">
          <a:xfrm>
            <a:off x="605899" y="2579976"/>
            <a:ext cx="3399380" cy="2277852"/>
          </a:xfrm>
          <a:prstGeom prst="rect">
            <a:avLst/>
          </a:prstGeom>
          <a:ln>
            <a:noFill/>
          </a:ln>
          <a:effectLst>
            <a:softEdge rad="112500"/>
          </a:effectLst>
        </p:spPr>
      </p:pic>
      <p:pic>
        <p:nvPicPr>
          <p:cNvPr id="21520" name="Picture 20" descr="Nitric1Cropped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1830" y="1485130"/>
            <a:ext cx="20574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22" descr="icycler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124" y="4144301"/>
            <a:ext cx="242887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24" descr="vgdeprol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1455" y="3847176"/>
            <a:ext cx="12477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pic>
        <p:nvPicPr>
          <p:cNvPr id="13314" name="Picture 2" descr="Electron Microscopy | Institute of Molecular Genetics of the Czech Academy  of Scienc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0794" y="2147650"/>
            <a:ext cx="2865330" cy="38204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6" name="Picture 4" descr="Mimořádné exkurze pro zájemce o studium - Vysoká škola  chemicko-technologická v Praz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9450" y="4433757"/>
            <a:ext cx="3269330" cy="21773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0" y="6606369"/>
            <a:ext cx="12192000" cy="276999"/>
            <a:chOff x="0" y="6606369"/>
            <a:chExt cx="12192000" cy="276999"/>
          </a:xfrm>
        </p:grpSpPr>
        <p:sp>
          <p:nvSpPr>
            <p:cNvPr id="29"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30" name="Rectangle 29"/>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descr="logo-male UE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Znak UK - Univerzita Karlov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Fakultní logo a vizuální materiály — Přírodovědecká fakulta U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Sociologický ústav AV ČR - YouTub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sp>
        <p:nvSpPr>
          <p:cNvPr id="37" name="Text Box 9"/>
          <p:cNvSpPr txBox="1">
            <a:spLocks noChangeArrowheads="1"/>
          </p:cNvSpPr>
          <p:nvPr/>
        </p:nvSpPr>
        <p:spPr bwMode="auto">
          <a:xfrm>
            <a:off x="468313" y="1412875"/>
            <a:ext cx="7931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dirty="0">
                <a:latin typeface="Calibri" panose="020F0502020204030204" pitchFamily="34" charset="0"/>
                <a:cs typeface="Calibri" panose="020F0502020204030204" pitchFamily="34" charset="0"/>
              </a:rPr>
              <a:t>Categorization of activities of modern experimental biologists</a:t>
            </a:r>
            <a:r>
              <a:rPr lang="en-US" altLang="cs-CZ" sz="2400" dirty="0" smtClean="0">
                <a:latin typeface="Calibri" panose="020F0502020204030204" pitchFamily="34" charset="0"/>
                <a:cs typeface="Calibri" panose="020F0502020204030204" pitchFamily="34" charset="0"/>
              </a:rPr>
              <a:t>:</a:t>
            </a:r>
            <a:endParaRPr lang="en-US" altLang="cs-CZ" sz="2400" dirty="0">
              <a:latin typeface="Calibri" panose="020F0502020204030204" pitchFamily="34" charset="0"/>
              <a:cs typeface="Calibri" panose="020F0502020204030204" pitchFamily="34" charset="0"/>
            </a:endParaRPr>
          </a:p>
        </p:txBody>
      </p:sp>
      <p:sp>
        <p:nvSpPr>
          <p:cNvPr id="38"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15"/>
          <p:cNvPicPr>
            <a:picLocks noChangeAspect="1" noChangeArrowheads="1"/>
          </p:cNvPicPr>
          <p:nvPr/>
        </p:nvPicPr>
        <p:blipFill>
          <a:blip r:embed="rId2">
            <a:extLst>
              <a:ext uri="{28A0092B-C50C-407E-A947-70E740481C1C}">
                <a14:useLocalDpi xmlns:a14="http://schemas.microsoft.com/office/drawing/2010/main" val="0"/>
              </a:ext>
            </a:extLst>
          </a:blip>
          <a:srcRect l="6290" t="34875" r="25195" b="18813"/>
          <a:stretch>
            <a:fillRect/>
          </a:stretch>
        </p:blipFill>
        <p:spPr bwMode="auto">
          <a:xfrm>
            <a:off x="551384" y="3017235"/>
            <a:ext cx="44640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6"/>
          <p:cNvPicPr>
            <a:picLocks noChangeAspect="1" noChangeArrowheads="1"/>
          </p:cNvPicPr>
          <p:nvPr/>
        </p:nvPicPr>
        <p:blipFill>
          <a:blip r:embed="rId3">
            <a:extLst>
              <a:ext uri="{28A0092B-C50C-407E-A947-70E740481C1C}">
                <a14:useLocalDpi xmlns:a14="http://schemas.microsoft.com/office/drawing/2010/main" val="0"/>
              </a:ext>
            </a:extLst>
          </a:blip>
          <a:srcRect l="4546" t="26967" r="34489" b="21704"/>
          <a:stretch>
            <a:fillRect/>
          </a:stretch>
        </p:blipFill>
        <p:spPr bwMode="auto">
          <a:xfrm>
            <a:off x="6183912" y="2438971"/>
            <a:ext cx="496887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7"/>
          <p:cNvPicPr>
            <a:picLocks noChangeAspect="1" noChangeArrowheads="1"/>
          </p:cNvPicPr>
          <p:nvPr/>
        </p:nvPicPr>
        <p:blipFill>
          <a:blip r:embed="rId4">
            <a:extLst>
              <a:ext uri="{28A0092B-C50C-407E-A947-70E740481C1C}">
                <a14:useLocalDpi xmlns:a14="http://schemas.microsoft.com/office/drawing/2010/main" val="0"/>
              </a:ext>
            </a:extLst>
          </a:blip>
          <a:srcRect l="2748" t="42438" r="41731" b="17876"/>
          <a:stretch>
            <a:fillRect/>
          </a:stretch>
        </p:blipFill>
        <p:spPr bwMode="auto">
          <a:xfrm>
            <a:off x="2279650" y="4000500"/>
            <a:ext cx="5329238"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9" name="Group 28"/>
          <p:cNvGrpSpPr/>
          <p:nvPr/>
        </p:nvGrpSpPr>
        <p:grpSpPr>
          <a:xfrm>
            <a:off x="0" y="6606369"/>
            <a:ext cx="12192000" cy="276999"/>
            <a:chOff x="0" y="6606369"/>
            <a:chExt cx="12192000" cy="276999"/>
          </a:xfrm>
        </p:grpSpPr>
        <p:sp>
          <p:nvSpPr>
            <p:cNvPr id="30"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31" name="Rectangle 30"/>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5" descr="logo-male U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Znak UK - Univerzita Karlov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Fakultní logo a vizuální materiály — Přírodovědecká fakulta U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Sociologický ústav AV ČR - YouTub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sp>
        <p:nvSpPr>
          <p:cNvPr id="38" name="Rectangle 12"/>
          <p:cNvSpPr>
            <a:spLocks noChangeArrowheads="1"/>
          </p:cNvSpPr>
          <p:nvPr/>
        </p:nvSpPr>
        <p:spPr bwMode="auto">
          <a:xfrm>
            <a:off x="420994" y="1916817"/>
            <a:ext cx="2917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dirty="0" smtClean="0">
                <a:latin typeface="Calibri" panose="020F0502020204030204" pitchFamily="34" charset="0"/>
              </a:rPr>
              <a:t>2) </a:t>
            </a:r>
            <a:r>
              <a:rPr lang="cs-CZ" altLang="cs-CZ" sz="2400" b="1" dirty="0" err="1" smtClean="0">
                <a:latin typeface="Calibri" panose="020F0502020204030204" pitchFamily="34" charset="0"/>
              </a:rPr>
              <a:t>Writer</a:t>
            </a:r>
            <a:r>
              <a:rPr lang="cs-CZ" altLang="cs-CZ" sz="2400" b="1" dirty="0" smtClean="0">
                <a:latin typeface="Calibri" panose="020F0502020204030204" pitchFamily="34" charset="0"/>
              </a:rPr>
              <a:t> and </a:t>
            </a:r>
            <a:r>
              <a:rPr lang="cs-CZ" altLang="cs-CZ" sz="2400" b="1" dirty="0" err="1" smtClean="0">
                <a:latin typeface="Calibri" panose="020F0502020204030204" pitchFamily="34" charset="0"/>
              </a:rPr>
              <a:t>teacher</a:t>
            </a:r>
            <a:endParaRPr lang="cs-CZ" altLang="cs-CZ" sz="2400" b="1" dirty="0">
              <a:latin typeface="Calibri" panose="020F0502020204030204" pitchFamily="34" charset="0"/>
            </a:endParaRPr>
          </a:p>
        </p:txBody>
      </p:sp>
      <p:sp>
        <p:nvSpPr>
          <p:cNvPr id="39" name="Text Box 9"/>
          <p:cNvSpPr txBox="1">
            <a:spLocks noChangeArrowheads="1"/>
          </p:cNvSpPr>
          <p:nvPr/>
        </p:nvSpPr>
        <p:spPr bwMode="auto">
          <a:xfrm>
            <a:off x="468313" y="1412875"/>
            <a:ext cx="7931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dirty="0">
                <a:latin typeface="Calibri" panose="020F0502020204030204" pitchFamily="34" charset="0"/>
                <a:cs typeface="Calibri" panose="020F0502020204030204" pitchFamily="34" charset="0"/>
              </a:rPr>
              <a:t>Categorization of activities of modern experimental biologists</a:t>
            </a:r>
            <a:r>
              <a:rPr lang="en-US" altLang="cs-CZ" sz="2400" dirty="0" smtClean="0">
                <a:latin typeface="Calibri" panose="020F0502020204030204" pitchFamily="34" charset="0"/>
                <a:cs typeface="Calibri" panose="020F0502020204030204" pitchFamily="34" charset="0"/>
              </a:rPr>
              <a:t>:</a:t>
            </a:r>
            <a:endParaRPr lang="en-US" altLang="cs-CZ" sz="2400" dirty="0">
              <a:latin typeface="Calibri" panose="020F0502020204030204" pitchFamily="34" charset="0"/>
              <a:cs typeface="Calibri" panose="020F0502020204030204" pitchFamily="34" charset="0"/>
            </a:endParaRPr>
          </a:p>
        </p:txBody>
      </p:sp>
      <p:sp>
        <p:nvSpPr>
          <p:cNvPr id="40"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5" name="Rectangle 12"/>
          <p:cNvSpPr>
            <a:spLocks noChangeArrowheads="1"/>
          </p:cNvSpPr>
          <p:nvPr/>
        </p:nvSpPr>
        <p:spPr bwMode="auto">
          <a:xfrm>
            <a:off x="470936" y="2047164"/>
            <a:ext cx="3724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dirty="0" smtClean="0">
                <a:latin typeface="Calibri" panose="020F0502020204030204" pitchFamily="34" charset="0"/>
              </a:rPr>
              <a:t>3) Manager and </a:t>
            </a:r>
            <a:r>
              <a:rPr lang="cs-CZ" altLang="cs-CZ" sz="2400" b="1" dirty="0" err="1" smtClean="0">
                <a:latin typeface="Calibri" panose="020F0502020204030204" pitchFamily="34" charset="0"/>
              </a:rPr>
              <a:t>popularizer</a:t>
            </a:r>
            <a:endParaRPr lang="cs-CZ" altLang="cs-CZ" sz="2400" b="1" dirty="0">
              <a:latin typeface="Calibri" panose="020F0502020204030204" pitchFamily="34" charset="0"/>
            </a:endParaRPr>
          </a:p>
        </p:txBody>
      </p:sp>
      <p:pic>
        <p:nvPicPr>
          <p:cNvPr id="11270" name="Picture 6" descr="http://www.ueb.cas.cz/cs/system/files/users/public/kolar_27/album/tt_img_33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991" y="2680465"/>
            <a:ext cx="4887342" cy="3260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72" name="Picture 8"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2067" y="2182700"/>
            <a:ext cx="4248472" cy="42520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0" y="6606369"/>
            <a:ext cx="12192000" cy="276999"/>
            <a:chOff x="0" y="6606369"/>
            <a:chExt cx="12192000" cy="276999"/>
          </a:xfrm>
        </p:grpSpPr>
        <p:sp>
          <p:nvSpPr>
            <p:cNvPr id="27"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8" name="Rectangle 27"/>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Znak UK - Univerzita Karlov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Fakultní logo a vizuální materiály — Přírodovědecká fakulta U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Sociologický ústav AV ČR - YouTub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sp>
        <p:nvSpPr>
          <p:cNvPr id="36" name="Text Box 9"/>
          <p:cNvSpPr txBox="1">
            <a:spLocks noChangeArrowheads="1"/>
          </p:cNvSpPr>
          <p:nvPr/>
        </p:nvSpPr>
        <p:spPr bwMode="auto">
          <a:xfrm>
            <a:off x="468313" y="1412875"/>
            <a:ext cx="7931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dirty="0">
                <a:latin typeface="Calibri" panose="020F0502020204030204" pitchFamily="34" charset="0"/>
                <a:cs typeface="Calibri" panose="020F0502020204030204" pitchFamily="34" charset="0"/>
              </a:rPr>
              <a:t>Categorization of activities of modern experimental biologists</a:t>
            </a:r>
            <a:r>
              <a:rPr lang="en-US" altLang="cs-CZ" sz="2400" dirty="0" smtClean="0">
                <a:latin typeface="Calibri" panose="020F0502020204030204" pitchFamily="34" charset="0"/>
                <a:cs typeface="Calibri" panose="020F0502020204030204" pitchFamily="34" charset="0"/>
              </a:rPr>
              <a:t>:</a:t>
            </a:r>
            <a:endParaRPr lang="en-US" altLang="cs-CZ" sz="2400" dirty="0">
              <a:latin typeface="Calibri" panose="020F0502020204030204" pitchFamily="34" charset="0"/>
              <a:cs typeface="Calibri" panose="020F0502020204030204" pitchFamily="34" charset="0"/>
            </a:endParaRPr>
          </a:p>
        </p:txBody>
      </p:sp>
      <p:sp>
        <p:nvSpPr>
          <p:cNvPr id="37"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1889873" y="1002927"/>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1.2. </a:t>
            </a:r>
            <a:r>
              <a:rPr lang="en-GB" altLang="cs-CZ" sz="2600" b="1" dirty="0">
                <a:latin typeface="Calibri" panose="020F0502020204030204" pitchFamily="34" charset="0"/>
              </a:rPr>
              <a:t>Observation and experiment - two general approaches</a:t>
            </a:r>
          </a:p>
        </p:txBody>
      </p:sp>
      <p:sp>
        <p:nvSpPr>
          <p:cNvPr id="47115" name="Text Box 11"/>
          <p:cNvSpPr txBox="1">
            <a:spLocks noChangeArrowheads="1"/>
          </p:cNvSpPr>
          <p:nvPr/>
        </p:nvSpPr>
        <p:spPr bwMode="auto">
          <a:xfrm>
            <a:off x="972015" y="6188381"/>
            <a:ext cx="1080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latin typeface="Calibri" panose="020F0502020204030204" pitchFamily="34" charset="0"/>
              </a:rPr>
              <a:t>The </a:t>
            </a:r>
            <a:r>
              <a:rPr lang="en-GB" altLang="cs-CZ" sz="2000" dirty="0" smtClean="0">
                <a:latin typeface="Calibri" panose="020F0502020204030204" pitchFamily="34" charset="0"/>
              </a:rPr>
              <a:t>approach </a:t>
            </a:r>
            <a:r>
              <a:rPr lang="en-GB" altLang="cs-CZ" sz="2000" dirty="0">
                <a:latin typeface="Calibri" panose="020F0502020204030204" pitchFamily="34" charset="0"/>
              </a:rPr>
              <a:t>of experiment and observation are mixed and can not be separated from each other</a:t>
            </a:r>
          </a:p>
        </p:txBody>
      </p:sp>
      <p:sp>
        <p:nvSpPr>
          <p:cNvPr id="16398" name="Text Box 13"/>
          <p:cNvSpPr txBox="1">
            <a:spLocks noChangeArrowheads="1"/>
          </p:cNvSpPr>
          <p:nvPr/>
        </p:nvSpPr>
        <p:spPr bwMode="auto">
          <a:xfrm>
            <a:off x="2231387" y="1504168"/>
            <a:ext cx="19439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err="1" smtClean="0">
                <a:latin typeface="Calibri" panose="020F0502020204030204" pitchFamily="34" charset="0"/>
              </a:rPr>
              <a:t>Scientific</a:t>
            </a:r>
            <a:r>
              <a:rPr lang="cs-CZ" altLang="cs-CZ" sz="2000" dirty="0" smtClean="0">
                <a:latin typeface="Calibri" panose="020F0502020204030204" pitchFamily="34" charset="0"/>
              </a:rPr>
              <a:t> </a:t>
            </a:r>
            <a:r>
              <a:rPr lang="cs-CZ" altLang="cs-CZ" sz="2000" dirty="0" err="1" smtClean="0">
                <a:latin typeface="Calibri" panose="020F0502020204030204" pitchFamily="34" charset="0"/>
              </a:rPr>
              <a:t>work</a:t>
            </a:r>
            <a:endParaRPr lang="cs-CZ" altLang="cs-CZ" sz="2000" dirty="0">
              <a:latin typeface="Calibri" panose="020F0502020204030204" pitchFamily="34" charset="0"/>
            </a:endParaRPr>
          </a:p>
        </p:txBody>
      </p:sp>
      <p:sp>
        <p:nvSpPr>
          <p:cNvPr id="16399" name="Text Box 14"/>
          <p:cNvSpPr txBox="1">
            <a:spLocks noChangeArrowheads="1"/>
          </p:cNvSpPr>
          <p:nvPr/>
        </p:nvSpPr>
        <p:spPr bwMode="auto">
          <a:xfrm>
            <a:off x="5591176" y="1484313"/>
            <a:ext cx="5076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latin typeface="Calibri" panose="020F0502020204030204" pitchFamily="34" charset="0"/>
              </a:rPr>
              <a:t>Observation - explorative or analytical (analysis)</a:t>
            </a:r>
          </a:p>
        </p:txBody>
      </p:sp>
      <p:grpSp>
        <p:nvGrpSpPr>
          <p:cNvPr id="2" name="Group 16"/>
          <p:cNvGrpSpPr>
            <a:grpSpLocks/>
          </p:cNvGrpSpPr>
          <p:nvPr/>
        </p:nvGrpSpPr>
        <p:grpSpPr bwMode="auto">
          <a:xfrm>
            <a:off x="4151314" y="1706565"/>
            <a:ext cx="1406525" cy="2067234"/>
            <a:chOff x="657" y="3158"/>
            <a:chExt cx="886" cy="271"/>
          </a:xfrm>
        </p:grpSpPr>
        <p:sp>
          <p:nvSpPr>
            <p:cNvPr id="24600" name="Line 17"/>
            <p:cNvSpPr>
              <a:spLocks noChangeShapeType="1"/>
            </p:cNvSpPr>
            <p:nvPr/>
          </p:nvSpPr>
          <p:spPr bwMode="auto">
            <a:xfrm>
              <a:off x="657" y="3158"/>
              <a:ext cx="726" cy="0"/>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24601" name="Line 18"/>
            <p:cNvSpPr>
              <a:spLocks noChangeShapeType="1"/>
            </p:cNvSpPr>
            <p:nvPr/>
          </p:nvSpPr>
          <p:spPr bwMode="auto">
            <a:xfrm>
              <a:off x="657" y="3158"/>
              <a:ext cx="886" cy="271"/>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grpSp>
      <p:pic>
        <p:nvPicPr>
          <p:cNvPr id="16401" name="Picture 21"/>
          <p:cNvPicPr>
            <a:picLocks noChangeAspect="1" noChangeArrowheads="1"/>
          </p:cNvPicPr>
          <p:nvPr/>
        </p:nvPicPr>
        <p:blipFill>
          <a:blip r:embed="rId8">
            <a:extLst>
              <a:ext uri="{28A0092B-C50C-407E-A947-70E740481C1C}">
                <a14:useLocalDpi xmlns:a14="http://schemas.microsoft.com/office/drawing/2010/main" val="0"/>
              </a:ext>
            </a:extLst>
          </a:blip>
          <a:srcRect b="67332"/>
          <a:stretch>
            <a:fillRect/>
          </a:stretch>
        </p:blipFill>
        <p:spPr bwMode="auto">
          <a:xfrm>
            <a:off x="5610819" y="1904278"/>
            <a:ext cx="24479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26"/>
          <p:cNvPicPr>
            <a:picLocks noChangeAspect="1" noChangeArrowheads="1"/>
          </p:cNvPicPr>
          <p:nvPr/>
        </p:nvPicPr>
        <p:blipFill>
          <a:blip r:embed="rId9">
            <a:extLst>
              <a:ext uri="{28A0092B-C50C-407E-A947-70E740481C1C}">
                <a14:useLocalDpi xmlns:a14="http://schemas.microsoft.com/office/drawing/2010/main" val="0"/>
              </a:ext>
            </a:extLst>
          </a:blip>
          <a:srcRect t="63307"/>
          <a:stretch>
            <a:fillRect/>
          </a:stretch>
        </p:blipFill>
        <p:spPr bwMode="auto">
          <a:xfrm>
            <a:off x="8215907" y="1928089"/>
            <a:ext cx="2376487"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Skupina 24"/>
          <p:cNvGrpSpPr>
            <a:grpSpLocks/>
          </p:cNvGrpSpPr>
          <p:nvPr/>
        </p:nvGrpSpPr>
        <p:grpSpPr bwMode="auto">
          <a:xfrm>
            <a:off x="2478338" y="3717032"/>
            <a:ext cx="7993062" cy="2438400"/>
            <a:chOff x="899592" y="3573463"/>
            <a:chExt cx="7993583" cy="2438400"/>
          </a:xfrm>
        </p:grpSpPr>
        <p:grpSp>
          <p:nvGrpSpPr>
            <p:cNvPr id="24591" name="Skupina 22"/>
            <p:cNvGrpSpPr>
              <a:grpSpLocks/>
            </p:cNvGrpSpPr>
            <p:nvPr/>
          </p:nvGrpSpPr>
          <p:grpSpPr bwMode="auto">
            <a:xfrm>
              <a:off x="4033521" y="3573463"/>
              <a:ext cx="4859654" cy="2438400"/>
              <a:chOff x="4033521" y="3573463"/>
              <a:chExt cx="4859654" cy="2438400"/>
            </a:xfrm>
          </p:grpSpPr>
          <p:sp>
            <p:nvSpPr>
              <p:cNvPr id="24593" name="Text Box 15"/>
              <p:cNvSpPr txBox="1">
                <a:spLocks noChangeArrowheads="1"/>
              </p:cNvSpPr>
              <p:nvPr/>
            </p:nvSpPr>
            <p:spPr bwMode="auto">
              <a:xfrm>
                <a:off x="4068763" y="3573463"/>
                <a:ext cx="48244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latin typeface="Calibri" panose="020F0502020204030204" pitchFamily="34" charset="0"/>
                  </a:rPr>
                  <a:t>Experiment - following the effect </a:t>
                </a:r>
                <a:r>
                  <a:rPr lang="en-GB" altLang="cs-CZ" sz="2000" dirty="0" smtClean="0">
                    <a:latin typeface="Calibri" panose="020F0502020204030204" pitchFamily="34" charset="0"/>
                  </a:rPr>
                  <a:t>of</a:t>
                </a:r>
                <a:r>
                  <a:rPr lang="cs-CZ" altLang="cs-CZ" sz="2000" dirty="0" smtClean="0">
                    <a:latin typeface="Calibri" panose="020F0502020204030204" pitchFamily="34" charset="0"/>
                  </a:rPr>
                  <a:t/>
                </a:r>
                <a:br>
                  <a:rPr lang="cs-CZ" altLang="cs-CZ" sz="2000" dirty="0" smtClean="0">
                    <a:latin typeface="Calibri" panose="020F0502020204030204" pitchFamily="34" charset="0"/>
                  </a:rPr>
                </a:br>
                <a:r>
                  <a:rPr lang="en-GB" altLang="cs-CZ" sz="2000" dirty="0" smtClean="0">
                    <a:latin typeface="Calibri" panose="020F0502020204030204" pitchFamily="34" charset="0"/>
                  </a:rPr>
                  <a:t>well</a:t>
                </a:r>
                <a:r>
                  <a:rPr lang="cs-CZ" altLang="cs-CZ" sz="2000" dirty="0" smtClean="0">
                    <a:latin typeface="Calibri" panose="020F0502020204030204" pitchFamily="34" charset="0"/>
                  </a:rPr>
                  <a:t>-</a:t>
                </a:r>
                <a:r>
                  <a:rPr lang="en-GB" altLang="cs-CZ" sz="2000" dirty="0" smtClean="0">
                    <a:latin typeface="Calibri" panose="020F0502020204030204" pitchFamily="34" charset="0"/>
                  </a:rPr>
                  <a:t>defined </a:t>
                </a:r>
                <a:r>
                  <a:rPr lang="en-GB" altLang="cs-CZ" sz="2000" dirty="0">
                    <a:latin typeface="Calibri" panose="020F0502020204030204" pitchFamily="34" charset="0"/>
                  </a:rPr>
                  <a:t>factors</a:t>
                </a:r>
              </a:p>
            </p:txBody>
          </p:sp>
          <p:pic>
            <p:nvPicPr>
              <p:cNvPr id="5" name="control2xfinal.avi">
                <a:hlinkClick r:id="" action="ppaction://media"/>
              </p:cNvPr>
              <p:cNvPicPr>
                <a:picLocks noChangeAspect="1" noChangeArrowheads="1"/>
              </p:cNvPicPr>
              <p:nvPr>
                <a:videoFile r:link="rId4"/>
                <p:extLst>
                  <p:ext uri="{DAA4B4D4-6D71-4841-9C94-3DE7FCFB9230}">
                    <p14:media xmlns:p14="http://schemas.microsoft.com/office/powerpoint/2010/main" r:link="rId3"/>
                  </p:ext>
                </p:extLst>
              </p:nvPr>
            </p:nvPicPr>
            <p:blipFill>
              <a:blip r:embed="rId10">
                <a:extLst>
                  <a:ext uri="{28A0092B-C50C-407E-A947-70E740481C1C}">
                    <a14:useLocalDpi xmlns:a14="http://schemas.microsoft.com/office/drawing/2010/main" val="0"/>
                  </a:ext>
                </a:extLst>
              </a:blip>
              <a:srcRect/>
              <a:stretch>
                <a:fillRect/>
              </a:stretch>
            </p:blipFill>
            <p:spPr bwMode="auto">
              <a:xfrm>
                <a:off x="4033521" y="4292600"/>
                <a:ext cx="2357591"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rticalbfa2xfinal.avi">
                <a:hlinkClick r:id="" action="ppaction://media"/>
              </p:cNvPr>
              <p:cNvPicPr>
                <a:picLocks noChangeAspect="1" noChangeArrowheads="1"/>
              </p:cNvPicPr>
              <p:nvPr>
                <a:videoFile r:link="rId6"/>
                <p:extLst>
                  <p:ext uri="{DAA4B4D4-6D71-4841-9C94-3DE7FCFB9230}">
                    <p14:media xmlns:p14="http://schemas.microsoft.com/office/powerpoint/2010/main" r:link="rId5"/>
                  </p:ext>
                </p:extLst>
              </p:nvPr>
            </p:nvPicPr>
            <p:blipFill>
              <a:blip r:embed="rId11">
                <a:extLst>
                  <a:ext uri="{28A0092B-C50C-407E-A947-70E740481C1C}">
                    <a14:useLocalDpi xmlns:a14="http://schemas.microsoft.com/office/drawing/2010/main" val="0"/>
                  </a:ext>
                </a:extLst>
              </a:blip>
              <a:srcRect/>
              <a:stretch>
                <a:fillRect/>
              </a:stretch>
            </p:blipFill>
            <p:spPr bwMode="auto">
              <a:xfrm>
                <a:off x="6535584" y="4292600"/>
                <a:ext cx="2357591"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ER_tobacco_10x_fin.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12">
              <a:extLst>
                <a:ext uri="{28A0092B-C50C-407E-A947-70E740481C1C}">
                  <a14:useLocalDpi xmlns:a14="http://schemas.microsoft.com/office/drawing/2010/main" val="0"/>
                </a:ext>
              </a:extLst>
            </a:blip>
            <a:srcRect/>
            <a:stretch>
              <a:fillRect/>
            </a:stretch>
          </p:blipFill>
          <p:spPr bwMode="auto">
            <a:xfrm>
              <a:off x="899592" y="3789363"/>
              <a:ext cx="3024384"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35" name="Group 34"/>
          <p:cNvGrpSpPr/>
          <p:nvPr/>
        </p:nvGrpSpPr>
        <p:grpSpPr>
          <a:xfrm>
            <a:off x="0" y="6606369"/>
            <a:ext cx="12192000" cy="276999"/>
            <a:chOff x="0" y="6606369"/>
            <a:chExt cx="12192000" cy="276999"/>
          </a:xfrm>
        </p:grpSpPr>
        <p:sp>
          <p:nvSpPr>
            <p:cNvPr id="36"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37" name="Rectangle 36"/>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5" descr="logo-male UE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 descr="Znak UK - Univerzita Karlov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Fakultní logo a vizuální materiály — Přírodovědecká fakulta UK"/>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Sociologický ústav AV ČR - YouTub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4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40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5" grpId="0"/>
      <p:bldP spid="16398" grpId="0"/>
      <p:bldP spid="163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5309992" y="52417"/>
            <a:ext cx="16730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err="1" smtClean="0">
                <a:solidFill>
                  <a:schemeClr val="accent2"/>
                </a:solidFill>
                <a:latin typeface="Calibri Light" panose="020F0302020204030204" pitchFamily="34" charset="0"/>
                <a:cs typeface="Calibri Light" panose="020F0302020204030204" pitchFamily="34" charset="0"/>
              </a:rPr>
              <a:t>Syllabus</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
        <p:nvSpPr>
          <p:cNvPr id="3077" name="Text Box 5"/>
          <p:cNvSpPr txBox="1">
            <a:spLocks noChangeArrowheads="1"/>
          </p:cNvSpPr>
          <p:nvPr/>
        </p:nvSpPr>
        <p:spPr bwMode="auto">
          <a:xfrm>
            <a:off x="420994" y="1196976"/>
            <a:ext cx="11435646"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eaLnBrk="1" hangingPunct="1">
              <a:spcBef>
                <a:spcPct val="0"/>
              </a:spcBef>
              <a:buNone/>
            </a:pPr>
            <a:r>
              <a:rPr lang="cs-CZ" altLang="cs-CZ" sz="2600" b="1" dirty="0" smtClean="0">
                <a:latin typeface="Calibri" panose="020F0502020204030204" pitchFamily="34" charset="0"/>
              </a:rPr>
              <a:t>1. </a:t>
            </a:r>
            <a:r>
              <a:rPr lang="en-US" altLang="cs-CZ" sz="2600" b="1" dirty="0">
                <a:solidFill>
                  <a:srgbClr val="000000"/>
                </a:solidFill>
                <a:latin typeface="Calibri" panose="020F0502020204030204" pitchFamily="34" charset="0"/>
                <a:cs typeface="Calibri" panose="020F0502020204030204" pitchFamily="34" charset="0"/>
              </a:rPr>
              <a:t>Basics of research work</a:t>
            </a:r>
          </a:p>
          <a:p>
            <a:pPr eaLnBrk="1" hangingPunct="1">
              <a:spcBef>
                <a:spcPct val="0"/>
              </a:spcBef>
              <a:buFontTx/>
              <a:buNone/>
            </a:pPr>
            <a:endParaRPr lang="cs-CZ" altLang="cs-CZ" sz="2600" b="1" dirty="0" smtClean="0">
              <a:latin typeface="Calibri" panose="020F0502020204030204" pitchFamily="34" charset="0"/>
            </a:endParaRPr>
          </a:p>
          <a:p>
            <a:pPr eaLnBrk="1" hangingPunct="1">
              <a:spcBef>
                <a:spcPct val="0"/>
              </a:spcBef>
              <a:buNone/>
            </a:pPr>
            <a:r>
              <a:rPr lang="cs-CZ" altLang="cs-CZ" sz="2600" dirty="0" smtClean="0">
                <a:latin typeface="Calibri" panose="020F0502020204030204" pitchFamily="34" charset="0"/>
              </a:rPr>
              <a:t>1.1. </a:t>
            </a:r>
            <a:r>
              <a:rPr lang="en-US" altLang="cs-CZ" sz="2600" dirty="0">
                <a:latin typeface="Calibri" panose="020F0502020204030204" pitchFamily="34" charset="0"/>
                <a:cs typeface="Calibri" panose="020F0502020204030204" pitchFamily="34" charset="0"/>
              </a:rPr>
              <a:t>The </a:t>
            </a:r>
            <a:r>
              <a:rPr lang="en-GB" altLang="cs-CZ" sz="2600" dirty="0" smtClean="0">
                <a:latin typeface="Calibri" panose="020F0502020204030204" pitchFamily="34" charset="0"/>
                <a:cs typeface="Calibri" panose="020F0502020204030204" pitchFamily="34" charset="0"/>
              </a:rPr>
              <a:t>character of scientific work in the experimental biology</a:t>
            </a:r>
          </a:p>
          <a:p>
            <a:pPr eaLnBrk="1" hangingPunct="1">
              <a:spcBef>
                <a:spcPct val="0"/>
              </a:spcBef>
              <a:buFontTx/>
              <a:buNone/>
            </a:pPr>
            <a:r>
              <a:rPr lang="en-GB" altLang="cs-CZ" sz="2600" dirty="0" smtClean="0">
                <a:latin typeface="Calibri" panose="020F0502020204030204" pitchFamily="34" charset="0"/>
              </a:rPr>
              <a:t>1.2. </a:t>
            </a:r>
            <a:r>
              <a:rPr lang="en-GB" altLang="cs-CZ" sz="2600" dirty="0" smtClean="0">
                <a:latin typeface="Calibri" panose="020F0502020204030204" pitchFamily="34" charset="0"/>
                <a:cs typeface="Calibri" panose="020F0502020204030204" pitchFamily="34" charset="0"/>
              </a:rPr>
              <a:t>Observation and experiment - two activities of researchers </a:t>
            </a:r>
          </a:p>
          <a:p>
            <a:pPr eaLnBrk="1" hangingPunct="1">
              <a:spcBef>
                <a:spcPct val="0"/>
              </a:spcBef>
              <a:buFontTx/>
              <a:buNone/>
            </a:pPr>
            <a:r>
              <a:rPr lang="en-GB" altLang="cs-CZ" sz="2600" dirty="0" smtClean="0">
                <a:latin typeface="Calibri" panose="020F0502020204030204" pitchFamily="34" charset="0"/>
              </a:rPr>
              <a:t>1.3. </a:t>
            </a:r>
            <a:r>
              <a:rPr lang="en-GB" altLang="cs-CZ" sz="2600" dirty="0" smtClean="0">
                <a:solidFill>
                  <a:srgbClr val="000000"/>
                </a:solidFill>
                <a:latin typeface="Calibri" panose="020F0502020204030204" pitchFamily="34" charset="0"/>
                <a:cs typeface="Calibri" panose="020F0502020204030204" pitchFamily="34" charset="0"/>
              </a:rPr>
              <a:t>Scientific institutions and organizations, scientific conferences</a:t>
            </a:r>
            <a:endParaRPr lang="en-GB" altLang="cs-CZ" sz="2600" dirty="0" smtClean="0">
              <a:latin typeface="Calibri" panose="020F0502020204030204" pitchFamily="34" charset="0"/>
            </a:endParaRPr>
          </a:p>
          <a:p>
            <a:pPr lvl="0" eaLnBrk="1" hangingPunct="1">
              <a:spcBef>
                <a:spcPct val="0"/>
              </a:spcBef>
              <a:buNone/>
            </a:pPr>
            <a:r>
              <a:rPr lang="en-GB" altLang="cs-CZ" sz="2600" dirty="0" smtClean="0">
                <a:latin typeface="Calibri" panose="020F0502020204030204" pitchFamily="34" charset="0"/>
              </a:rPr>
              <a:t>1.4. </a:t>
            </a:r>
            <a:r>
              <a:rPr lang="en-GB" altLang="cs-CZ" sz="2600" dirty="0" smtClean="0">
                <a:solidFill>
                  <a:srgbClr val="000000"/>
                </a:solidFill>
                <a:latin typeface="Calibri" panose="020F0502020204030204" pitchFamily="34" charset="0"/>
                <a:cs typeface="Calibri" panose="020F0502020204030204" pitchFamily="34" charset="0"/>
              </a:rPr>
              <a:t>Ethics of scientific research</a:t>
            </a:r>
          </a:p>
          <a:p>
            <a:pPr lvl="0" eaLnBrk="1" hangingPunct="1">
              <a:spcBef>
                <a:spcPct val="0"/>
              </a:spcBef>
              <a:buNone/>
            </a:pPr>
            <a:r>
              <a:rPr lang="en-GB" altLang="cs-CZ" sz="2600" dirty="0" smtClean="0">
                <a:latin typeface="Calibri" panose="020F0502020204030204" pitchFamily="34" charset="0"/>
              </a:rPr>
              <a:t>1.5. </a:t>
            </a:r>
            <a:r>
              <a:rPr lang="en-GB" altLang="cs-CZ" sz="2600" dirty="0" smtClean="0">
                <a:solidFill>
                  <a:srgbClr val="000000"/>
                </a:solidFill>
                <a:latin typeface="Calibri" panose="020F0502020204030204" pitchFamily="34" charset="0"/>
                <a:cs typeface="Calibri" panose="020F0502020204030204" pitchFamily="34" charset="0"/>
              </a:rPr>
              <a:t>Financing the scientific research</a:t>
            </a:r>
          </a:p>
          <a:p>
            <a:pPr eaLnBrk="1" hangingPunct="1">
              <a:spcBef>
                <a:spcPct val="0"/>
              </a:spcBef>
              <a:buFontTx/>
              <a:buNone/>
            </a:pPr>
            <a:r>
              <a:rPr lang="en-GB" altLang="cs-CZ" sz="2600" dirty="0" smtClean="0">
                <a:latin typeface="Calibri" panose="020F0502020204030204" pitchFamily="34" charset="0"/>
              </a:rPr>
              <a:t>1.6. </a:t>
            </a:r>
            <a:r>
              <a:rPr lang="en-GB" altLang="cs-CZ" sz="2600" dirty="0" smtClean="0">
                <a:solidFill>
                  <a:srgbClr val="000000"/>
                </a:solidFill>
                <a:latin typeface="Calibri" panose="020F0502020204030204" pitchFamily="34" charset="0"/>
                <a:cs typeface="Calibri" panose="020F0502020204030204" pitchFamily="34" charset="0"/>
              </a:rPr>
              <a:t>Writing scientific projects and grant proposals, basic</a:t>
            </a:r>
            <a:r>
              <a:rPr lang="en-US" altLang="cs-CZ" sz="2600" dirty="0" smtClean="0">
                <a:solidFill>
                  <a:srgbClr val="000000"/>
                </a:solidFill>
                <a:latin typeface="Calibri" panose="020F0502020204030204" pitchFamily="34" charset="0"/>
                <a:cs typeface="Calibri" panose="020F0502020204030204" pitchFamily="34" charset="0"/>
              </a:rPr>
              <a:t> </a:t>
            </a:r>
            <a:r>
              <a:rPr lang="en-US" altLang="cs-CZ" sz="2600" dirty="0">
                <a:solidFill>
                  <a:srgbClr val="000000"/>
                </a:solidFill>
                <a:latin typeface="Calibri" panose="020F0502020204030204" pitchFamily="34" charset="0"/>
                <a:cs typeface="Calibri" panose="020F0502020204030204" pitchFamily="34" charset="0"/>
              </a:rPr>
              <a:t>rules</a:t>
            </a:r>
            <a:endParaRPr lang="cs-CZ" altLang="cs-CZ" sz="2600" b="1" dirty="0">
              <a:latin typeface="Calibri" panose="020F0502020204030204" pitchFamily="34" charset="0"/>
            </a:endParaRPr>
          </a:p>
        </p:txBody>
      </p:sp>
      <p:sp>
        <p:nvSpPr>
          <p:cNvPr id="10"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17" name="Group 16"/>
          <p:cNvGrpSpPr/>
          <p:nvPr/>
        </p:nvGrpSpPr>
        <p:grpSpPr>
          <a:xfrm>
            <a:off x="0" y="6606369"/>
            <a:ext cx="12192000" cy="276999"/>
            <a:chOff x="0" y="6606369"/>
            <a:chExt cx="12192000" cy="276999"/>
          </a:xfrm>
        </p:grpSpPr>
        <p:sp>
          <p:nvSpPr>
            <p:cNvPr id="18"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19" name="Rectangle 18"/>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7">
                                            <p:txEl>
                                              <p:pRg st="2" end="2"/>
                                            </p:txEl>
                                          </p:spTgt>
                                        </p:tgtEl>
                                        <p:attrNameLst>
                                          <p:attrName>style.visibility</p:attrName>
                                        </p:attrNameLst>
                                      </p:cBhvr>
                                      <p:to>
                                        <p:strVal val="visible"/>
                                      </p:to>
                                    </p:set>
                                    <p:animEffect transition="in" filter="blinds(horizontal)">
                                      <p:cBhvr>
                                        <p:cTn id="7" dur="500"/>
                                        <p:tgtEl>
                                          <p:spTgt spid="307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7">
                                            <p:txEl>
                                              <p:pRg st="3" end="3"/>
                                            </p:txEl>
                                          </p:spTgt>
                                        </p:tgtEl>
                                        <p:attrNameLst>
                                          <p:attrName>style.visibility</p:attrName>
                                        </p:attrNameLst>
                                      </p:cBhvr>
                                      <p:to>
                                        <p:strVal val="visible"/>
                                      </p:to>
                                    </p:set>
                                    <p:animEffect transition="in" filter="blinds(horizontal)">
                                      <p:cBhvr>
                                        <p:cTn id="12" dur="500"/>
                                        <p:tgtEl>
                                          <p:spTgt spid="307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7">
                                            <p:txEl>
                                              <p:pRg st="4" end="4"/>
                                            </p:txEl>
                                          </p:spTgt>
                                        </p:tgtEl>
                                        <p:attrNameLst>
                                          <p:attrName>style.visibility</p:attrName>
                                        </p:attrNameLst>
                                      </p:cBhvr>
                                      <p:to>
                                        <p:strVal val="visible"/>
                                      </p:to>
                                    </p:set>
                                    <p:animEffect transition="in" filter="blinds(horizontal)">
                                      <p:cBhvr>
                                        <p:cTn id="17" dur="500"/>
                                        <p:tgtEl>
                                          <p:spTgt spid="307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077">
                                            <p:txEl>
                                              <p:pRg st="5" end="5"/>
                                            </p:txEl>
                                          </p:spTgt>
                                        </p:tgtEl>
                                        <p:attrNameLst>
                                          <p:attrName>style.visibility</p:attrName>
                                        </p:attrNameLst>
                                      </p:cBhvr>
                                      <p:to>
                                        <p:strVal val="visible"/>
                                      </p:to>
                                    </p:set>
                                    <p:animEffect transition="in" filter="blinds(horizontal)">
                                      <p:cBhvr>
                                        <p:cTn id="22" dur="500"/>
                                        <p:tgtEl>
                                          <p:spTgt spid="307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77">
                                            <p:txEl>
                                              <p:pRg st="6" end="6"/>
                                            </p:txEl>
                                          </p:spTgt>
                                        </p:tgtEl>
                                        <p:attrNameLst>
                                          <p:attrName>style.visibility</p:attrName>
                                        </p:attrNameLst>
                                      </p:cBhvr>
                                      <p:to>
                                        <p:strVal val="visible"/>
                                      </p:to>
                                    </p:set>
                                    <p:animEffect transition="in" filter="blinds(horizontal)">
                                      <p:cBhvr>
                                        <p:cTn id="27" dur="500"/>
                                        <p:tgtEl>
                                          <p:spTgt spid="307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077">
                                            <p:txEl>
                                              <p:pRg st="7" end="7"/>
                                            </p:txEl>
                                          </p:spTgt>
                                        </p:tgtEl>
                                        <p:attrNameLst>
                                          <p:attrName>style.visibility</p:attrName>
                                        </p:attrNameLst>
                                      </p:cBhvr>
                                      <p:to>
                                        <p:strVal val="visible"/>
                                      </p:to>
                                    </p:set>
                                    <p:animEffect transition="in" filter="blinds(horizontal)">
                                      <p:cBhvr>
                                        <p:cTn id="32" dur="500"/>
                                        <p:tgtEl>
                                          <p:spTgt spid="307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7" name="Text Box 9"/>
          <p:cNvSpPr txBox="1">
            <a:spLocks noChangeArrowheads="1"/>
          </p:cNvSpPr>
          <p:nvPr/>
        </p:nvSpPr>
        <p:spPr bwMode="auto">
          <a:xfrm>
            <a:off x="623392" y="1623886"/>
            <a:ext cx="109315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400" dirty="0">
                <a:latin typeface="Calibri" panose="020F0502020204030204" pitchFamily="34" charset="0"/>
              </a:rPr>
              <a:t>How to perform experiments</a:t>
            </a:r>
            <a:r>
              <a:rPr lang="en-GB" altLang="cs-CZ" sz="2400" dirty="0" smtClean="0">
                <a:latin typeface="Calibri" panose="020F0502020204030204" pitchFamily="34" charset="0"/>
              </a:rPr>
              <a:t>?</a:t>
            </a:r>
            <a:r>
              <a:rPr lang="cs-CZ" altLang="cs-CZ" sz="2400" dirty="0" smtClean="0">
                <a:latin typeface="Calibri" panose="020F0502020204030204" pitchFamily="34" charset="0"/>
              </a:rPr>
              <a:t/>
            </a:r>
            <a:br>
              <a:rPr lang="cs-CZ" altLang="cs-CZ" sz="2400" dirty="0" smtClean="0">
                <a:latin typeface="Calibri" panose="020F0502020204030204" pitchFamily="34" charset="0"/>
              </a:rPr>
            </a:br>
            <a:r>
              <a:rPr lang="en-GB" altLang="cs-CZ" sz="2400" dirty="0" smtClean="0">
                <a:latin typeface="Calibri" panose="020F0502020204030204" pitchFamily="34" charset="0"/>
              </a:rPr>
              <a:t>Experimental </a:t>
            </a:r>
            <a:r>
              <a:rPr lang="en-GB" altLang="cs-CZ" sz="2400" dirty="0">
                <a:latin typeface="Calibri" panose="020F0502020204030204" pitchFamily="34" charset="0"/>
              </a:rPr>
              <a:t>design, data acquisition, processing and interpretation</a:t>
            </a:r>
          </a:p>
        </p:txBody>
      </p:sp>
      <p:sp>
        <p:nvSpPr>
          <p:cNvPr id="26"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8" name="Group 27"/>
          <p:cNvGrpSpPr/>
          <p:nvPr/>
        </p:nvGrpSpPr>
        <p:grpSpPr>
          <a:xfrm>
            <a:off x="0" y="6606369"/>
            <a:ext cx="12192000" cy="276999"/>
            <a:chOff x="0" y="6606369"/>
            <a:chExt cx="12192000" cy="276999"/>
          </a:xfrm>
        </p:grpSpPr>
        <p:sp>
          <p:nvSpPr>
            <p:cNvPr id="29"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30" name="Rectangle 29"/>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 Box 5"/>
          <p:cNvSpPr txBox="1">
            <a:spLocks noChangeArrowheads="1"/>
          </p:cNvSpPr>
          <p:nvPr/>
        </p:nvSpPr>
        <p:spPr bwMode="auto">
          <a:xfrm>
            <a:off x="1889873" y="1002927"/>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1.2. </a:t>
            </a:r>
            <a:r>
              <a:rPr lang="en-GB" altLang="cs-CZ" sz="2600" b="1" dirty="0">
                <a:latin typeface="Calibri" panose="020F0502020204030204" pitchFamily="34" charset="0"/>
              </a:rPr>
              <a:t>Observation and experiment - two general approaches</a:t>
            </a:r>
          </a:p>
        </p:txBody>
      </p:sp>
      <p:sp>
        <p:nvSpPr>
          <p:cNvPr id="37" name="Rectangle 16"/>
          <p:cNvSpPr>
            <a:spLocks noChangeArrowheads="1"/>
          </p:cNvSpPr>
          <p:nvPr/>
        </p:nvSpPr>
        <p:spPr bwMode="auto">
          <a:xfrm>
            <a:off x="489618" y="2823318"/>
            <a:ext cx="2800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dirty="0">
                <a:latin typeface="Calibri" panose="020F0502020204030204" pitchFamily="34" charset="0"/>
                <a:cs typeface="Calibri" panose="020F0502020204030204" pitchFamily="34" charset="0"/>
              </a:rPr>
              <a:t>Experimental design</a:t>
            </a:r>
            <a:r>
              <a:rPr lang="cs-CZ" altLang="cs-CZ" sz="2400" dirty="0">
                <a:latin typeface="Calibri" panose="020F0502020204030204" pitchFamily="34" charset="0"/>
                <a:cs typeface="Calibri" panose="020F0502020204030204" pitchFamily="34" charset="0"/>
              </a:rPr>
              <a:t>:</a:t>
            </a:r>
            <a:endParaRPr lang="en-US" altLang="cs-CZ" sz="2400" dirty="0">
              <a:latin typeface="Calibri" panose="020F0502020204030204" pitchFamily="34" charset="0"/>
              <a:cs typeface="Calibri" panose="020F0502020204030204" pitchFamily="34" charset="0"/>
            </a:endParaRPr>
          </a:p>
        </p:txBody>
      </p:sp>
      <p:sp>
        <p:nvSpPr>
          <p:cNvPr id="38" name="Rectangle 19"/>
          <p:cNvSpPr>
            <a:spLocks noChangeArrowheads="1"/>
          </p:cNvSpPr>
          <p:nvPr/>
        </p:nvSpPr>
        <p:spPr bwMode="auto">
          <a:xfrm>
            <a:off x="3938935" y="2823319"/>
            <a:ext cx="48408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smtClean="0">
                <a:latin typeface="Calibri" panose="020F0502020204030204" pitchFamily="34" charset="0"/>
                <a:cs typeface="Calibri" panose="020F0502020204030204" pitchFamily="34" charset="0"/>
              </a:rPr>
              <a:t>- is the experiment really necessary?</a:t>
            </a:r>
            <a:endParaRPr lang="en-GB" altLang="cs-CZ" sz="2400" dirty="0">
              <a:latin typeface="Calibri" panose="020F0502020204030204" pitchFamily="34" charset="0"/>
              <a:cs typeface="Calibri" panose="020F0502020204030204" pitchFamily="34" charset="0"/>
            </a:endParaRPr>
          </a:p>
        </p:txBody>
      </p:sp>
      <p:sp>
        <p:nvSpPr>
          <p:cNvPr id="39" name="Rectangle 20"/>
          <p:cNvSpPr>
            <a:spLocks noChangeArrowheads="1"/>
          </p:cNvSpPr>
          <p:nvPr/>
        </p:nvSpPr>
        <p:spPr bwMode="auto">
          <a:xfrm>
            <a:off x="3938935" y="3318083"/>
            <a:ext cx="78456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smtClean="0">
                <a:latin typeface="Calibri" panose="020F0502020204030204" pitchFamily="34" charset="0"/>
                <a:cs typeface="Calibri" panose="020F0502020204030204" pitchFamily="34" charset="0"/>
              </a:rPr>
              <a:t>- stating the null hypothesis that might be rejected based on </a:t>
            </a:r>
            <a:br>
              <a:rPr lang="en-GB" altLang="cs-CZ" sz="2400" dirty="0" smtClean="0">
                <a:latin typeface="Calibri" panose="020F0502020204030204" pitchFamily="34" charset="0"/>
                <a:cs typeface="Calibri" panose="020F0502020204030204" pitchFamily="34" charset="0"/>
              </a:rPr>
            </a:br>
            <a:r>
              <a:rPr lang="en-GB" altLang="cs-CZ" sz="2400" dirty="0" smtClean="0">
                <a:latin typeface="Calibri" panose="020F0502020204030204" pitchFamily="34" charset="0"/>
                <a:cs typeface="Calibri" panose="020F0502020204030204" pitchFamily="34" charset="0"/>
              </a:rPr>
              <a:t>  the results of our experiment</a:t>
            </a:r>
            <a:endParaRPr lang="en-GB" altLang="cs-CZ" sz="2400" dirty="0">
              <a:latin typeface="Calibri" panose="020F0502020204030204" pitchFamily="34" charset="0"/>
              <a:cs typeface="Calibri" panose="020F0502020204030204" pitchFamily="34" charset="0"/>
            </a:endParaRPr>
          </a:p>
        </p:txBody>
      </p:sp>
      <p:sp>
        <p:nvSpPr>
          <p:cNvPr id="40" name="Rectangle 21"/>
          <p:cNvSpPr>
            <a:spLocks noChangeArrowheads="1"/>
          </p:cNvSpPr>
          <p:nvPr/>
        </p:nvSpPr>
        <p:spPr bwMode="auto">
          <a:xfrm>
            <a:off x="3935760" y="4191471"/>
            <a:ext cx="4900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smtClean="0">
                <a:latin typeface="Calibri" panose="020F0502020204030204" pitchFamily="34" charset="0"/>
                <a:cs typeface="Calibri" panose="020F0502020204030204" pitchFamily="34" charset="0"/>
              </a:rPr>
              <a:t>- considering time and financial costs</a:t>
            </a:r>
            <a:endParaRPr lang="en-GB" altLang="cs-CZ" sz="2400" dirty="0">
              <a:latin typeface="Calibri" panose="020F0502020204030204" pitchFamily="34" charset="0"/>
              <a:cs typeface="Calibri" panose="020F0502020204030204" pitchFamily="34" charset="0"/>
            </a:endParaRPr>
          </a:p>
        </p:txBody>
      </p:sp>
      <p:sp>
        <p:nvSpPr>
          <p:cNvPr id="41" name="Rectangle 22"/>
          <p:cNvSpPr>
            <a:spLocks noChangeArrowheads="1"/>
          </p:cNvSpPr>
          <p:nvPr/>
        </p:nvSpPr>
        <p:spPr bwMode="auto">
          <a:xfrm>
            <a:off x="3938935" y="4695527"/>
            <a:ext cx="79361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smtClean="0">
                <a:latin typeface="Calibri" panose="020F0502020204030204" pitchFamily="34" charset="0"/>
                <a:cs typeface="Calibri" panose="020F0502020204030204" pitchFamily="34" charset="0"/>
              </a:rPr>
              <a:t>- choosing appropriate methods including their </a:t>
            </a:r>
            <a:r>
              <a:rPr lang="en-GB" altLang="cs-CZ" sz="2400" dirty="0" smtClean="0">
                <a:latin typeface="Calibri" panose="020F0502020204030204" pitchFamily="34" charset="0"/>
                <a:cs typeface="Calibri" panose="020F0502020204030204" pitchFamily="34" charset="0"/>
                <a:hlinkClick r:id="rId7"/>
              </a:rPr>
              <a:t>understanding</a:t>
            </a:r>
            <a:endParaRPr lang="en-GB" altLang="cs-CZ" sz="2400" dirty="0">
              <a:solidFill>
                <a:schemeClr val="accent2"/>
              </a:solidFill>
              <a:latin typeface="Calibri" panose="020F0502020204030204" pitchFamily="34" charset="0"/>
              <a:cs typeface="Calibri" panose="020F0502020204030204" pitchFamily="34" charset="0"/>
            </a:endParaRPr>
          </a:p>
        </p:txBody>
      </p:sp>
      <p:sp>
        <p:nvSpPr>
          <p:cNvPr id="42" name="Rectangle 23"/>
          <p:cNvSpPr>
            <a:spLocks noChangeArrowheads="1"/>
          </p:cNvSpPr>
          <p:nvPr/>
        </p:nvSpPr>
        <p:spPr bwMode="auto">
          <a:xfrm>
            <a:off x="3935760" y="5246488"/>
            <a:ext cx="6624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smtClean="0">
                <a:latin typeface="Calibri" panose="020F0502020204030204" pitchFamily="34" charset="0"/>
                <a:cs typeface="Calibri" panose="020F0502020204030204" pitchFamily="34" charset="0"/>
              </a:rPr>
              <a:t>- considering the way of presentation of results</a:t>
            </a:r>
            <a:endParaRPr lang="en-GB" altLang="cs-CZ" sz="2400" dirty="0">
              <a:latin typeface="Calibri" panose="020F0502020204030204" pitchFamily="34" charset="0"/>
              <a:cs typeface="Calibri" panose="020F0502020204030204" pitchFamily="34" charset="0"/>
            </a:endParaRPr>
          </a:p>
        </p:txBody>
      </p:sp>
      <p:sp>
        <p:nvSpPr>
          <p:cNvPr id="43"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31" name="Group 30"/>
          <p:cNvGrpSpPr/>
          <p:nvPr/>
        </p:nvGrpSpPr>
        <p:grpSpPr>
          <a:xfrm>
            <a:off x="0" y="6606369"/>
            <a:ext cx="12192000" cy="276999"/>
            <a:chOff x="0" y="6606369"/>
            <a:chExt cx="12192000" cy="276999"/>
          </a:xfrm>
        </p:grpSpPr>
        <p:sp>
          <p:nvSpPr>
            <p:cNvPr id="32"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33" name="Rectangle 32"/>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Text Box 5"/>
          <p:cNvSpPr txBox="1">
            <a:spLocks noChangeArrowheads="1"/>
          </p:cNvSpPr>
          <p:nvPr/>
        </p:nvSpPr>
        <p:spPr bwMode="auto">
          <a:xfrm>
            <a:off x="1889873" y="1002927"/>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1.2. </a:t>
            </a:r>
            <a:r>
              <a:rPr lang="en-GB" altLang="cs-CZ" sz="2600" b="1" dirty="0">
                <a:latin typeface="Calibri" panose="020F0502020204030204" pitchFamily="34" charset="0"/>
              </a:rPr>
              <a:t>Observation and experiment - two general approaches</a:t>
            </a:r>
          </a:p>
        </p:txBody>
      </p:sp>
      <p:sp>
        <p:nvSpPr>
          <p:cNvPr id="40" name="Text Box 9"/>
          <p:cNvSpPr txBox="1">
            <a:spLocks noChangeArrowheads="1"/>
          </p:cNvSpPr>
          <p:nvPr/>
        </p:nvSpPr>
        <p:spPr bwMode="auto">
          <a:xfrm>
            <a:off x="607243" y="1449032"/>
            <a:ext cx="109315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400" dirty="0">
                <a:latin typeface="Calibri" panose="020F0502020204030204" pitchFamily="34" charset="0"/>
              </a:rPr>
              <a:t>How to perform experiments</a:t>
            </a:r>
            <a:r>
              <a:rPr lang="en-GB" altLang="cs-CZ" sz="2400" dirty="0" smtClean="0">
                <a:latin typeface="Calibri" panose="020F0502020204030204" pitchFamily="34" charset="0"/>
              </a:rPr>
              <a:t>?</a:t>
            </a:r>
            <a:r>
              <a:rPr lang="cs-CZ" altLang="cs-CZ" sz="2400" dirty="0" smtClean="0">
                <a:latin typeface="Calibri" panose="020F0502020204030204" pitchFamily="34" charset="0"/>
              </a:rPr>
              <a:t/>
            </a:r>
            <a:br>
              <a:rPr lang="cs-CZ" altLang="cs-CZ" sz="2400" dirty="0" smtClean="0">
                <a:latin typeface="Calibri" panose="020F0502020204030204" pitchFamily="34" charset="0"/>
              </a:rPr>
            </a:br>
            <a:r>
              <a:rPr lang="en-GB" altLang="cs-CZ" sz="2400" dirty="0" smtClean="0">
                <a:latin typeface="Calibri" panose="020F0502020204030204" pitchFamily="34" charset="0"/>
              </a:rPr>
              <a:t>Experimental </a:t>
            </a:r>
            <a:r>
              <a:rPr lang="en-GB" altLang="cs-CZ" sz="2400" dirty="0">
                <a:latin typeface="Calibri" panose="020F0502020204030204" pitchFamily="34" charset="0"/>
              </a:rPr>
              <a:t>design, data acquisition, processing and interpretation</a:t>
            </a:r>
          </a:p>
        </p:txBody>
      </p:sp>
      <p:sp>
        <p:nvSpPr>
          <p:cNvPr id="41" name="Rectangle 11"/>
          <p:cNvSpPr>
            <a:spLocks noChangeArrowheads="1"/>
          </p:cNvSpPr>
          <p:nvPr/>
        </p:nvSpPr>
        <p:spPr bwMode="auto">
          <a:xfrm>
            <a:off x="189238" y="2341671"/>
            <a:ext cx="27483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dirty="0">
                <a:latin typeface="Calibri" panose="020F0502020204030204" pitchFamily="34" charset="0"/>
                <a:cs typeface="Calibri" panose="020F0502020204030204" pitchFamily="34" charset="0"/>
              </a:rPr>
              <a:t>Data </a:t>
            </a:r>
            <a:r>
              <a:rPr lang="en-US" altLang="cs-CZ" sz="2400" dirty="0" smtClean="0">
                <a:latin typeface="Calibri" panose="020F0502020204030204" pitchFamily="34" charset="0"/>
                <a:cs typeface="Calibri" panose="020F0502020204030204" pitchFamily="34" charset="0"/>
              </a:rPr>
              <a:t>acquisition </a:t>
            </a:r>
            <a:r>
              <a:rPr lang="en-US" altLang="cs-CZ" sz="2400" dirty="0">
                <a:latin typeface="Calibri" panose="020F0502020204030204" pitchFamily="34" charset="0"/>
                <a:cs typeface="Calibri" panose="020F0502020204030204" pitchFamily="34" charset="0"/>
              </a:rPr>
              <a:t>in</a:t>
            </a:r>
            <a:r>
              <a:rPr lang="cs-CZ" altLang="cs-CZ" sz="2400" dirty="0">
                <a:latin typeface="Calibri" panose="020F0502020204030204" pitchFamily="34" charset="0"/>
                <a:cs typeface="Calibri" panose="020F0502020204030204" pitchFamily="34" charset="0"/>
              </a:rPr>
              <a:t/>
            </a:r>
            <a:br>
              <a:rPr lang="cs-CZ" altLang="cs-CZ" sz="2400" dirty="0">
                <a:latin typeface="Calibri" panose="020F0502020204030204" pitchFamily="34" charset="0"/>
                <a:cs typeface="Calibri" panose="020F0502020204030204" pitchFamily="34" charset="0"/>
              </a:rPr>
            </a:br>
            <a:r>
              <a:rPr lang="en-US" altLang="cs-CZ" sz="2400" dirty="0">
                <a:latin typeface="Calibri" panose="020F0502020204030204" pitchFamily="34" charset="0"/>
                <a:cs typeface="Calibri" panose="020F0502020204030204" pitchFamily="34" charset="0"/>
              </a:rPr>
              <a:t>the laboratory</a:t>
            </a:r>
            <a:r>
              <a:rPr lang="cs-CZ" altLang="cs-CZ" sz="2400" dirty="0">
                <a:latin typeface="Calibri" panose="020F0502020204030204" pitchFamily="34" charset="0"/>
                <a:cs typeface="Calibri" panose="020F0502020204030204" pitchFamily="34" charset="0"/>
              </a:rPr>
              <a:t>:</a:t>
            </a:r>
            <a:endParaRPr lang="en-US" altLang="cs-CZ" sz="2400" dirty="0">
              <a:latin typeface="Calibri" panose="020F0502020204030204" pitchFamily="34" charset="0"/>
              <a:cs typeface="Calibri" panose="020F0502020204030204" pitchFamily="34" charset="0"/>
            </a:endParaRPr>
          </a:p>
        </p:txBody>
      </p:sp>
      <p:sp>
        <p:nvSpPr>
          <p:cNvPr id="43" name="Rectangle 18"/>
          <p:cNvSpPr>
            <a:spLocks noChangeArrowheads="1"/>
          </p:cNvSpPr>
          <p:nvPr/>
        </p:nvSpPr>
        <p:spPr bwMode="auto">
          <a:xfrm>
            <a:off x="2543076" y="2930137"/>
            <a:ext cx="80071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dirty="0">
                <a:latin typeface="Calibri" panose="020F0502020204030204" pitchFamily="34" charset="0"/>
                <a:cs typeface="Calibri" panose="020F0502020204030204" pitchFamily="34" charset="0"/>
              </a:rPr>
              <a:t>- rules for health and safety </a:t>
            </a:r>
            <a:r>
              <a:rPr lang="en-US" altLang="cs-CZ" sz="2400" dirty="0" smtClean="0">
                <a:latin typeface="Calibri" panose="020F0502020204030204" pitchFamily="34" charset="0"/>
                <a:cs typeface="Calibri" panose="020F0502020204030204" pitchFamily="34" charset="0"/>
              </a:rPr>
              <a:t>policy</a:t>
            </a:r>
            <a:r>
              <a:rPr lang="cs-CZ" altLang="cs-CZ" sz="2400" dirty="0" smtClean="0">
                <a:latin typeface="Calibri" panose="020F0502020204030204" pitchFamily="34" charset="0"/>
                <a:cs typeface="Calibri" panose="020F0502020204030204" pitchFamily="34" charset="0"/>
              </a:rPr>
              <a:t> </a:t>
            </a:r>
            <a:r>
              <a:rPr lang="en-US" altLang="cs-CZ" sz="2400" dirty="0">
                <a:latin typeface="Calibri" panose="020F0502020204030204" pitchFamily="34" charset="0"/>
                <a:cs typeface="Calibri" panose="020F0502020204030204" pitchFamily="34" charset="0"/>
              </a:rPr>
              <a:t>careful </a:t>
            </a:r>
            <a:r>
              <a:rPr lang="cs-CZ" altLang="cs-CZ" sz="2400" dirty="0" err="1">
                <a:latin typeface="Calibri" panose="020F0502020204030204" pitchFamily="34" charset="0"/>
                <a:cs typeface="Calibri" panose="020F0502020204030204" pitchFamily="34" charset="0"/>
              </a:rPr>
              <a:t>handling</a:t>
            </a:r>
            <a:r>
              <a:rPr lang="cs-CZ" altLang="cs-CZ" sz="2400" dirty="0">
                <a:latin typeface="Calibri" panose="020F0502020204030204" pitchFamily="34" charset="0"/>
                <a:cs typeface="Calibri" panose="020F0502020204030204" pitchFamily="34" charset="0"/>
              </a:rPr>
              <a:t> </a:t>
            </a:r>
            <a:r>
              <a:rPr lang="cs-CZ" altLang="cs-CZ" sz="2400" dirty="0" err="1">
                <a:latin typeface="Calibri" panose="020F0502020204030204" pitchFamily="34" charset="0"/>
                <a:cs typeface="Calibri" panose="020F0502020204030204" pitchFamily="34" charset="0"/>
              </a:rPr>
              <a:t>with</a:t>
            </a:r>
            <a:r>
              <a:rPr lang="cs-CZ" altLang="cs-CZ" sz="2400" dirty="0">
                <a:latin typeface="Calibri" panose="020F0502020204030204" pitchFamily="34" charset="0"/>
                <a:cs typeface="Calibri" panose="020F0502020204030204" pitchFamily="34" charset="0"/>
              </a:rPr>
              <a:t> </a:t>
            </a:r>
            <a:r>
              <a:rPr lang="en-US" altLang="cs-CZ" sz="2400" dirty="0">
                <a:latin typeface="Calibri" panose="020F0502020204030204" pitchFamily="34" charset="0"/>
                <a:cs typeface="Calibri" panose="020F0502020204030204" pitchFamily="34" charset="0"/>
              </a:rPr>
              <a:t>chemicals, radioactive </a:t>
            </a:r>
            <a:r>
              <a:rPr lang="en-US" altLang="cs-CZ" sz="2400" dirty="0" smtClean="0">
                <a:latin typeface="Calibri" panose="020F0502020204030204" pitchFamily="34" charset="0"/>
                <a:cs typeface="Calibri" panose="020F0502020204030204" pitchFamily="34" charset="0"/>
              </a:rPr>
              <a:t>material</a:t>
            </a:r>
            <a:r>
              <a:rPr lang="cs-CZ" altLang="cs-CZ" sz="2400" dirty="0" smtClean="0">
                <a:latin typeface="Calibri" panose="020F0502020204030204" pitchFamily="34" charset="0"/>
                <a:cs typeface="Calibri" panose="020F0502020204030204" pitchFamily="34" charset="0"/>
              </a:rPr>
              <a:t> </a:t>
            </a:r>
            <a:r>
              <a:rPr lang="en-US" altLang="cs-CZ" sz="2400" dirty="0" smtClean="0">
                <a:latin typeface="Calibri" panose="020F0502020204030204" pitchFamily="34" charset="0"/>
                <a:cs typeface="Calibri" panose="020F0502020204030204" pitchFamily="34" charset="0"/>
              </a:rPr>
              <a:t>and </a:t>
            </a:r>
            <a:r>
              <a:rPr lang="en-US" altLang="cs-CZ" sz="2400" dirty="0">
                <a:latin typeface="Calibri" panose="020F0502020204030204" pitchFamily="34" charset="0"/>
                <a:cs typeface="Calibri" panose="020F0502020204030204" pitchFamily="34" charset="0"/>
              </a:rPr>
              <a:t>genetically modified material, protective </a:t>
            </a:r>
            <a:r>
              <a:rPr lang="en-US" altLang="cs-CZ" sz="2400" dirty="0" smtClean="0">
                <a:latin typeface="Calibri" panose="020F0502020204030204" pitchFamily="34" charset="0"/>
                <a:cs typeface="Calibri" panose="020F0502020204030204" pitchFamily="34" charset="0"/>
              </a:rPr>
              <a:t>coats</a:t>
            </a:r>
            <a:r>
              <a:rPr lang="cs-CZ" altLang="cs-CZ" sz="2400" dirty="0" smtClean="0">
                <a:latin typeface="Calibri" panose="020F0502020204030204" pitchFamily="34" charset="0"/>
                <a:cs typeface="Calibri" panose="020F0502020204030204" pitchFamily="34" charset="0"/>
              </a:rPr>
              <a:t> </a:t>
            </a:r>
            <a:r>
              <a:rPr lang="en-US" altLang="cs-CZ" sz="2400" dirty="0" smtClean="0">
                <a:latin typeface="Calibri" panose="020F0502020204030204" pitchFamily="34" charset="0"/>
                <a:cs typeface="Calibri" panose="020F0502020204030204" pitchFamily="34" charset="0"/>
              </a:rPr>
              <a:t>and</a:t>
            </a:r>
            <a:r>
              <a:rPr lang="cs-CZ" altLang="cs-CZ" sz="2400" dirty="0" smtClean="0">
                <a:latin typeface="Calibri" panose="020F0502020204030204" pitchFamily="34" charset="0"/>
                <a:cs typeface="Calibri" panose="020F0502020204030204" pitchFamily="34" charset="0"/>
              </a:rPr>
              <a:t> </a:t>
            </a:r>
            <a:r>
              <a:rPr lang="en-US" altLang="cs-CZ" sz="2400" dirty="0" err="1">
                <a:latin typeface="Calibri" panose="020F0502020204030204" pitchFamily="34" charset="0"/>
                <a:cs typeface="Calibri" panose="020F0502020204030204" pitchFamily="34" charset="0"/>
              </a:rPr>
              <a:t>glowes</a:t>
            </a:r>
            <a:r>
              <a:rPr lang="en-US" altLang="cs-CZ" sz="2400" dirty="0">
                <a:latin typeface="Calibri" panose="020F0502020204030204" pitchFamily="34" charset="0"/>
                <a:cs typeface="Calibri" panose="020F0502020204030204" pitchFamily="34" charset="0"/>
              </a:rPr>
              <a:t> are </a:t>
            </a:r>
            <a:r>
              <a:rPr lang="cs-CZ" altLang="cs-CZ" sz="2400" dirty="0" err="1">
                <a:latin typeface="Calibri" panose="020F0502020204030204" pitchFamily="34" charset="0"/>
                <a:cs typeface="Calibri" panose="020F0502020204030204" pitchFamily="34" charset="0"/>
              </a:rPr>
              <a:t>often</a:t>
            </a:r>
            <a:r>
              <a:rPr lang="cs-CZ" altLang="cs-CZ" sz="2400" dirty="0">
                <a:latin typeface="Calibri" panose="020F0502020204030204" pitchFamily="34" charset="0"/>
                <a:cs typeface="Calibri" panose="020F0502020204030204" pitchFamily="34" charset="0"/>
              </a:rPr>
              <a:t> </a:t>
            </a:r>
            <a:r>
              <a:rPr lang="en-US" altLang="cs-CZ" sz="2400" dirty="0">
                <a:latin typeface="Calibri" panose="020F0502020204030204" pitchFamily="34" charset="0"/>
                <a:cs typeface="Calibri" panose="020F0502020204030204" pitchFamily="34" charset="0"/>
              </a:rPr>
              <a:t>obligatory</a:t>
            </a:r>
          </a:p>
        </p:txBody>
      </p:sp>
      <p:pic>
        <p:nvPicPr>
          <p:cNvPr id="44" name="Picture 20" descr="http://www.underconsideration.com/speakup/archives/biohazard_symbolred.gif"/>
          <p:cNvPicPr>
            <a:picLocks noChangeAspect="1" noChangeArrowheads="1"/>
          </p:cNvPicPr>
          <p:nvPr/>
        </p:nvPicPr>
        <p:blipFill>
          <a:blip r:embed="rId7">
            <a:extLst>
              <a:ext uri="{28A0092B-C50C-407E-A947-70E740481C1C}">
                <a14:useLocalDpi xmlns:a14="http://schemas.microsoft.com/office/drawing/2010/main" val="0"/>
              </a:ext>
            </a:extLst>
          </a:blip>
          <a:srcRect l="24583" t="7617" r="23788" b="11131"/>
          <a:stretch>
            <a:fillRect/>
          </a:stretch>
        </p:blipFill>
        <p:spPr bwMode="auto">
          <a:xfrm>
            <a:off x="10448080" y="3574041"/>
            <a:ext cx="1440121" cy="118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8" descr="http://www.publicdomainpictures.net/pictures/10000/nahled/1-12121495914tsn.jpg"/>
          <p:cNvPicPr>
            <a:picLocks noChangeAspect="1" noChangeArrowheads="1"/>
          </p:cNvPicPr>
          <p:nvPr/>
        </p:nvPicPr>
        <p:blipFill>
          <a:blip r:embed="rId8" cstate="print"/>
          <a:srcRect/>
          <a:stretch>
            <a:fillRect/>
          </a:stretch>
        </p:blipFill>
        <p:spPr bwMode="auto">
          <a:xfrm flipV="1">
            <a:off x="10550266" y="2506432"/>
            <a:ext cx="1260106" cy="1007177"/>
          </a:xfrm>
          <a:prstGeom prst="rect">
            <a:avLst/>
          </a:prstGeom>
          <a:ln>
            <a:noFill/>
          </a:ln>
          <a:effectLst>
            <a:softEdge rad="112500"/>
          </a:effectLst>
        </p:spPr>
      </p:pic>
      <p:sp>
        <p:nvSpPr>
          <p:cNvPr id="46" name="Rectangle 20"/>
          <p:cNvSpPr>
            <a:spLocks noChangeArrowheads="1"/>
          </p:cNvSpPr>
          <p:nvPr/>
        </p:nvSpPr>
        <p:spPr bwMode="auto">
          <a:xfrm>
            <a:off x="2543024" y="5141840"/>
            <a:ext cx="67505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dirty="0">
                <a:latin typeface="Calibri" panose="020F0502020204030204" pitchFamily="34" charset="0"/>
                <a:cs typeface="Calibri" panose="020F0502020204030204" pitchFamily="34" charset="0"/>
              </a:rPr>
              <a:t>- </a:t>
            </a:r>
            <a:r>
              <a:rPr lang="en-US" altLang="cs-CZ" sz="2400" dirty="0" err="1">
                <a:latin typeface="Calibri" panose="020F0502020204030204" pitchFamily="34" charset="0"/>
                <a:cs typeface="Calibri" panose="020F0502020204030204" pitchFamily="34" charset="0"/>
              </a:rPr>
              <a:t>electronical</a:t>
            </a:r>
            <a:r>
              <a:rPr lang="en-US" altLang="cs-CZ" sz="2400" dirty="0">
                <a:latin typeface="Calibri" panose="020F0502020204030204" pitchFamily="34" charset="0"/>
                <a:cs typeface="Calibri" panose="020F0502020204030204" pitchFamily="34" charset="0"/>
              </a:rPr>
              <a:t> version of </a:t>
            </a:r>
            <a:r>
              <a:rPr lang="cs-CZ" altLang="cs-CZ" sz="2400" dirty="0" err="1" smtClean="0">
                <a:latin typeface="Calibri" panose="020F0502020204030204" pitchFamily="34" charset="0"/>
                <a:cs typeface="Calibri" panose="020F0502020204030204" pitchFamily="34" charset="0"/>
              </a:rPr>
              <a:t>the</a:t>
            </a:r>
            <a:r>
              <a:rPr lang="cs-CZ" altLang="cs-CZ" sz="2400" dirty="0" smtClean="0">
                <a:latin typeface="Calibri" panose="020F0502020204030204" pitchFamily="34" charset="0"/>
                <a:cs typeface="Calibri" panose="020F0502020204030204" pitchFamily="34" charset="0"/>
              </a:rPr>
              <a:t> </a:t>
            </a:r>
            <a:r>
              <a:rPr lang="en-US" altLang="cs-CZ" sz="2400" dirty="0" smtClean="0">
                <a:latin typeface="Calibri" panose="020F0502020204030204" pitchFamily="34" charset="0"/>
                <a:cs typeface="Calibri" panose="020F0502020204030204" pitchFamily="34" charset="0"/>
              </a:rPr>
              <a:t>experimental </a:t>
            </a:r>
            <a:r>
              <a:rPr lang="en-US" altLang="cs-CZ" sz="2400" dirty="0">
                <a:latin typeface="Calibri" panose="020F0502020204030204" pitchFamily="34" charset="0"/>
                <a:cs typeface="Calibri" panose="020F0502020204030204" pitchFamily="34" charset="0"/>
              </a:rPr>
              <a:t>protocol</a:t>
            </a:r>
          </a:p>
        </p:txBody>
      </p:sp>
      <p:sp>
        <p:nvSpPr>
          <p:cNvPr id="48" name="Rectangle 19"/>
          <p:cNvSpPr>
            <a:spLocks noChangeArrowheads="1"/>
          </p:cNvSpPr>
          <p:nvPr/>
        </p:nvSpPr>
        <p:spPr bwMode="auto">
          <a:xfrm>
            <a:off x="2543076" y="4488099"/>
            <a:ext cx="67505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dirty="0">
                <a:latin typeface="Calibri" panose="020F0502020204030204" pitchFamily="34" charset="0"/>
                <a:cs typeface="Calibri" panose="020F0502020204030204" pitchFamily="34" charset="0"/>
              </a:rPr>
              <a:t>- hand-written </a:t>
            </a:r>
            <a:r>
              <a:rPr lang="en-US" altLang="cs-CZ" sz="2400" dirty="0">
                <a:latin typeface="Calibri" panose="020F0502020204030204" pitchFamily="34" charset="0"/>
                <a:cs typeface="Calibri" panose="020F0502020204030204" pitchFamily="34" charset="0"/>
                <a:hlinkClick r:id="rId9"/>
              </a:rPr>
              <a:t>laboratory notebook</a:t>
            </a:r>
            <a:endParaRPr lang="en-US" altLang="cs-CZ" sz="2400" dirty="0">
              <a:latin typeface="Calibri" panose="020F0502020204030204" pitchFamily="34" charset="0"/>
              <a:cs typeface="Calibri" panose="020F0502020204030204" pitchFamily="34" charset="0"/>
            </a:endParaRPr>
          </a:p>
        </p:txBody>
      </p:sp>
      <p:pic>
        <p:nvPicPr>
          <p:cNvPr id="49" name="Obrázek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89238" y="3751133"/>
            <a:ext cx="2117065" cy="251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46"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263576" y="1538922"/>
            <a:ext cx="1180931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1" dirty="0">
                <a:latin typeface="Calibri" panose="020F0502020204030204" pitchFamily="34" charset="0"/>
                <a:cs typeface="Calibri" panose="020F0502020204030204" pitchFamily="34" charset="0"/>
              </a:rPr>
              <a:t>Reasons to keep a laboratory </a:t>
            </a:r>
            <a:r>
              <a:rPr lang="en-GB" altLang="en-US" sz="2000" b="1" dirty="0" smtClean="0">
                <a:latin typeface="Calibri" panose="020F0502020204030204" pitchFamily="34" charset="0"/>
                <a:cs typeface="Calibri" panose="020F0502020204030204" pitchFamily="34" charset="0"/>
              </a:rPr>
              <a:t>notebook</a:t>
            </a:r>
            <a:endParaRPr lang="cs-CZ" altLang="en-US" sz="2000" b="1" dirty="0" smtClean="0">
              <a:latin typeface="Calibri" panose="020F0502020204030204" pitchFamily="34" charset="0"/>
              <a:cs typeface="Calibri" panose="020F0502020204030204" pitchFamily="34" charset="0"/>
            </a:endParaRPr>
          </a:p>
          <a:p>
            <a:pPr>
              <a:spcBef>
                <a:spcPct val="0"/>
              </a:spcBef>
              <a:buFontTx/>
              <a:buNone/>
            </a:pPr>
            <a:endParaRPr lang="en-GB" altLang="en-US" sz="2000" b="1" dirty="0">
              <a:latin typeface="Calibri" panose="020F0502020204030204" pitchFamily="34" charset="0"/>
              <a:cs typeface="Calibri" panose="020F0502020204030204" pitchFamily="34" charset="0"/>
            </a:endParaRPr>
          </a:p>
          <a:p>
            <a:pPr>
              <a:spcBef>
                <a:spcPct val="0"/>
              </a:spcBef>
              <a:buFontTx/>
              <a:buAutoNum type="arabicPeriod"/>
            </a:pPr>
            <a:r>
              <a:rPr lang="en-GB" altLang="en-US" sz="2000" b="1" dirty="0">
                <a:latin typeface="Calibri" panose="020F0502020204030204" pitchFamily="34" charset="0"/>
                <a:cs typeface="Calibri" panose="020F0502020204030204" pitchFamily="34" charset="0"/>
              </a:rPr>
              <a:t>To provide yourself with a complete record of why experiments were initiated and how they were performed.</a:t>
            </a:r>
            <a:r>
              <a:rPr lang="en-GB" altLang="en-US" sz="2000" dirty="0">
                <a:latin typeface="Calibri" panose="020F0502020204030204" pitchFamily="34" charset="0"/>
                <a:cs typeface="Calibri" panose="020F0502020204030204" pitchFamily="34" charset="0"/>
              </a:rPr>
              <a:t> You’ll forget if you don’t. Seriously: even in your youth your brain cells are senescing.</a:t>
            </a:r>
          </a:p>
          <a:p>
            <a:pPr>
              <a:spcBef>
                <a:spcPct val="0"/>
              </a:spcBef>
              <a:buFontTx/>
              <a:buAutoNum type="arabicPeriod"/>
            </a:pPr>
            <a:r>
              <a:rPr lang="en-GB" altLang="en-US" sz="2000" b="1" dirty="0">
                <a:latin typeface="Calibri" panose="020F0502020204030204" pitchFamily="34" charset="0"/>
                <a:cs typeface="Calibri" panose="020F0502020204030204" pitchFamily="34" charset="0"/>
              </a:rPr>
              <a:t>To give yourself a central</a:t>
            </a:r>
            <a:r>
              <a:rPr lang="en-GB" altLang="en-US" sz="2000" b="1" i="1" dirty="0">
                <a:latin typeface="Calibri" panose="020F0502020204030204" pitchFamily="34" charset="0"/>
                <a:cs typeface="Calibri" panose="020F0502020204030204" pitchFamily="34" charset="0"/>
              </a:rPr>
              <a:t>, </a:t>
            </a:r>
            <a:r>
              <a:rPr lang="en-GB" altLang="en-US" sz="2000" b="1" dirty="0">
                <a:latin typeface="Calibri" panose="020F0502020204030204" pitchFamily="34" charset="0"/>
                <a:cs typeface="Calibri" panose="020F0502020204030204" pitchFamily="34" charset="0"/>
              </a:rPr>
              <a:t>physical place to record your data, to note statistical outcomes, and to paste graphs that show results.</a:t>
            </a:r>
            <a:r>
              <a:rPr lang="en-GB" altLang="en-US" sz="2000" dirty="0">
                <a:latin typeface="Calibri" panose="020F0502020204030204" pitchFamily="34" charset="0"/>
                <a:cs typeface="Calibri" panose="020F0502020204030204" pitchFamily="34" charset="0"/>
              </a:rPr>
              <a:t> Researchers who keep these items in separate places are unlikely to be productive scientists.</a:t>
            </a:r>
          </a:p>
          <a:p>
            <a:pPr>
              <a:spcBef>
                <a:spcPct val="0"/>
              </a:spcBef>
              <a:buFontTx/>
              <a:buAutoNum type="arabicPeriod"/>
            </a:pPr>
            <a:r>
              <a:rPr lang="en-GB" altLang="en-US" sz="2000" b="1" dirty="0">
                <a:latin typeface="Calibri" panose="020F0502020204030204" pitchFamily="34" charset="0"/>
                <a:cs typeface="Calibri" panose="020F0502020204030204" pitchFamily="34" charset="0"/>
              </a:rPr>
              <a:t>To encourage sound thinking. </a:t>
            </a:r>
            <a:r>
              <a:rPr lang="en-GB" altLang="en-US" sz="2000" dirty="0">
                <a:latin typeface="Calibri" panose="020F0502020204030204" pitchFamily="34" charset="0"/>
                <a:cs typeface="Calibri" panose="020F0502020204030204" pitchFamily="34" charset="0"/>
              </a:rPr>
              <a:t>Keeping a notebook gives you a forum to talk to yourself — to ask questions, to record important thoughts about the experimental design, and to speculate on how your results might eventually be interpreted.</a:t>
            </a:r>
          </a:p>
          <a:p>
            <a:pPr>
              <a:spcBef>
                <a:spcPct val="0"/>
              </a:spcBef>
              <a:buFontTx/>
              <a:buAutoNum type="arabicPeriod"/>
            </a:pPr>
            <a:r>
              <a:rPr lang="en-GB" altLang="en-US" sz="2000" b="1" dirty="0">
                <a:latin typeface="Calibri" panose="020F0502020204030204" pitchFamily="34" charset="0"/>
                <a:cs typeface="Calibri" panose="020F0502020204030204" pitchFamily="34" charset="0"/>
              </a:rPr>
              <a:t>To provide information to a person who is interested in continuing your research project, even if you deem that possibility hilariously unlikely.</a:t>
            </a:r>
            <a:r>
              <a:rPr lang="en-GB" altLang="en-US" sz="2000" dirty="0">
                <a:latin typeface="Calibri" panose="020F0502020204030204" pitchFamily="34" charset="0"/>
                <a:cs typeface="Calibri" panose="020F0502020204030204" pitchFamily="34" charset="0"/>
              </a:rPr>
              <a:t> And if you’re doing important research and die an early, gruesome death, your colleagues might want to pick it up.</a:t>
            </a:r>
          </a:p>
          <a:p>
            <a:pPr>
              <a:spcBef>
                <a:spcPct val="0"/>
              </a:spcBef>
              <a:buFontTx/>
              <a:buAutoNum type="arabicPeriod"/>
            </a:pPr>
            <a:r>
              <a:rPr lang="en-GB" altLang="en-US" sz="2000" b="1" dirty="0">
                <a:latin typeface="Calibri" panose="020F0502020204030204" pitchFamily="34" charset="0"/>
                <a:cs typeface="Calibri" panose="020F0502020204030204" pitchFamily="34" charset="0"/>
              </a:rPr>
              <a:t>To get rich. </a:t>
            </a:r>
            <a:r>
              <a:rPr lang="en-GB" altLang="en-US" sz="2000" dirty="0">
                <a:latin typeface="Calibri" panose="020F0502020204030204" pitchFamily="34" charset="0"/>
                <a:cs typeface="Calibri" panose="020F0502020204030204" pitchFamily="34" charset="0"/>
              </a:rPr>
              <a:t>Not everyone sets out with the goal of patenting a process or contraption, but you might stumble onto something actually important, and in such an event you must have a notebook that supports your claims.</a:t>
            </a:r>
          </a:p>
        </p:txBody>
      </p:sp>
      <p:sp>
        <p:nvSpPr>
          <p:cNvPr id="27657" name="Rectangle 12"/>
          <p:cNvSpPr>
            <a:spLocks noChangeArrowheads="1"/>
          </p:cNvSpPr>
          <p:nvPr/>
        </p:nvSpPr>
        <p:spPr bwMode="auto">
          <a:xfrm>
            <a:off x="3617758" y="6246941"/>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dirty="0">
                <a:latin typeface="Calibri" panose="020F0502020204030204" pitchFamily="34" charset="0"/>
                <a:cs typeface="Calibri" panose="020F0502020204030204" pitchFamily="34" charset="0"/>
              </a:rPr>
              <a:t>Colin </a:t>
            </a:r>
            <a:r>
              <a:rPr lang="en-GB" altLang="en-US" sz="1600" dirty="0" err="1">
                <a:latin typeface="Calibri" panose="020F0502020204030204" pitchFamily="34" charset="0"/>
                <a:cs typeface="Calibri" panose="020F0502020204030204" pitchFamily="34" charset="0"/>
              </a:rPr>
              <a:t>Purrington</a:t>
            </a:r>
            <a:r>
              <a:rPr lang="en-GB" altLang="en-US" sz="1600" dirty="0">
                <a:latin typeface="Calibri" panose="020F0502020204030204" pitchFamily="34" charset="0"/>
                <a:cs typeface="Calibri" panose="020F0502020204030204" pitchFamily="34" charset="0"/>
              </a:rPr>
              <a:t>, </a:t>
            </a:r>
            <a:r>
              <a:rPr lang="en-GB" altLang="en-US" sz="1600" dirty="0">
                <a:latin typeface="Calibri" panose="020F0502020204030204" pitchFamily="34" charset="0"/>
                <a:cs typeface="Calibri" panose="020F0502020204030204" pitchFamily="34" charset="0"/>
                <a:hlinkClick r:id="rId2"/>
              </a:rPr>
              <a:t>https://colinpurrington.com/tips/lab-notebooks/</a:t>
            </a:r>
            <a:r>
              <a:rPr lang="en-GB" altLang="en-US" sz="1600" dirty="0">
                <a:latin typeface="Calibri" panose="020F0502020204030204" pitchFamily="34" charset="0"/>
                <a:cs typeface="Calibri" panose="020F0502020204030204" pitchFamily="34" charset="0"/>
              </a:rPr>
              <a:t>  </a:t>
            </a:r>
          </a:p>
        </p:txBody>
      </p:sp>
      <p:sp>
        <p:nvSpPr>
          <p:cNvPr id="20"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2" name="Group 21"/>
          <p:cNvGrpSpPr/>
          <p:nvPr/>
        </p:nvGrpSpPr>
        <p:grpSpPr>
          <a:xfrm>
            <a:off x="0" y="6606369"/>
            <a:ext cx="12192000" cy="276999"/>
            <a:chOff x="0" y="6606369"/>
            <a:chExt cx="12192000" cy="276999"/>
          </a:xfrm>
        </p:grpSpPr>
        <p:sp>
          <p:nvSpPr>
            <p:cNvPr id="23"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4" name="Rectangle 23"/>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Znak UK - Univerzita Karlov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Fakultní logo a vizuální materiály — Přírodovědecká fakulta U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Sociologický ústav AV ČR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 Box 5"/>
          <p:cNvSpPr txBox="1">
            <a:spLocks noChangeArrowheads="1"/>
          </p:cNvSpPr>
          <p:nvPr/>
        </p:nvSpPr>
        <p:spPr bwMode="auto">
          <a:xfrm>
            <a:off x="1889873" y="1002927"/>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1.2. </a:t>
            </a:r>
            <a:r>
              <a:rPr lang="en-GB" altLang="cs-CZ" sz="2600" b="1" dirty="0">
                <a:latin typeface="Calibri" panose="020F0502020204030204" pitchFamily="34" charset="0"/>
              </a:rPr>
              <a:t>Observation and experiment - two general approaches</a:t>
            </a:r>
          </a:p>
        </p:txBody>
      </p:sp>
      <p:sp>
        <p:nvSpPr>
          <p:cNvPr id="31"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12"/>
          <p:cNvSpPr>
            <a:spLocks noChangeArrowheads="1"/>
          </p:cNvSpPr>
          <p:nvPr/>
        </p:nvSpPr>
        <p:spPr bwMode="auto">
          <a:xfrm>
            <a:off x="3287688" y="6309320"/>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dirty="0">
                <a:latin typeface="Calibri" panose="020F0502020204030204" pitchFamily="34" charset="0"/>
                <a:cs typeface="Calibri" panose="020F0502020204030204" pitchFamily="34" charset="0"/>
              </a:rPr>
              <a:t>Colin </a:t>
            </a:r>
            <a:r>
              <a:rPr lang="en-GB" altLang="en-US" sz="1600" dirty="0" err="1">
                <a:latin typeface="Calibri" panose="020F0502020204030204" pitchFamily="34" charset="0"/>
                <a:cs typeface="Calibri" panose="020F0502020204030204" pitchFamily="34" charset="0"/>
              </a:rPr>
              <a:t>Purrington</a:t>
            </a:r>
            <a:r>
              <a:rPr lang="en-GB" altLang="en-US" sz="1600" dirty="0">
                <a:latin typeface="Calibri" panose="020F0502020204030204" pitchFamily="34" charset="0"/>
                <a:cs typeface="Calibri" panose="020F0502020204030204" pitchFamily="34" charset="0"/>
              </a:rPr>
              <a:t>, </a:t>
            </a:r>
            <a:r>
              <a:rPr lang="en-GB" altLang="en-US" sz="1600" dirty="0">
                <a:latin typeface="Calibri" panose="020F0502020204030204" pitchFamily="34" charset="0"/>
                <a:cs typeface="Calibri" panose="020F0502020204030204" pitchFamily="34" charset="0"/>
                <a:hlinkClick r:id="rId2"/>
              </a:rPr>
              <a:t>https://colinpurrington.com/tips/lab-notebooks/</a:t>
            </a:r>
            <a:r>
              <a:rPr lang="en-GB" altLang="en-US" sz="1600" dirty="0">
                <a:latin typeface="Calibri" panose="020F0502020204030204" pitchFamily="34" charset="0"/>
                <a:cs typeface="Calibri" panose="020F0502020204030204" pitchFamily="34" charset="0"/>
              </a:rPr>
              <a:t>  </a:t>
            </a:r>
          </a:p>
        </p:txBody>
      </p:sp>
      <p:sp>
        <p:nvSpPr>
          <p:cNvPr id="28680" name="Rectangle 1"/>
          <p:cNvSpPr>
            <a:spLocks noChangeArrowheads="1"/>
          </p:cNvSpPr>
          <p:nvPr/>
        </p:nvSpPr>
        <p:spPr bwMode="auto">
          <a:xfrm>
            <a:off x="198157" y="890474"/>
            <a:ext cx="11881319"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1" dirty="0">
                <a:solidFill>
                  <a:srgbClr val="000000"/>
                </a:solidFill>
                <a:latin typeface="Calibri" panose="020F0502020204030204" pitchFamily="34" charset="0"/>
                <a:cs typeface="Calibri" panose="020F0502020204030204" pitchFamily="34" charset="0"/>
              </a:rPr>
              <a:t>What to use as a laboratory notebook</a:t>
            </a:r>
            <a:endParaRPr lang="en-GB" altLang="en-US" sz="2000" b="1"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600" b="1" dirty="0">
                <a:solidFill>
                  <a:srgbClr val="000000"/>
                </a:solidFill>
                <a:latin typeface="Calibri" panose="020F0502020204030204" pitchFamily="34" charset="0"/>
                <a:cs typeface="Calibri" panose="020F0502020204030204" pitchFamily="34" charset="0"/>
              </a:rPr>
              <a:t>Purchase a notebook that possesses a stitched binding</a:t>
            </a:r>
            <a:r>
              <a:rPr lang="en-GB" altLang="en-US" sz="1600" dirty="0">
                <a:solidFill>
                  <a:srgbClr val="000000"/>
                </a:solidFill>
                <a:latin typeface="Calibri" panose="020F0502020204030204" pitchFamily="34" charset="0"/>
                <a:cs typeface="Calibri" panose="020F0502020204030204" pitchFamily="34" charset="0"/>
              </a:rPr>
              <a:t>. Spiral-bound notebooks are undesirable because it is too tempting to rip out pages in moments of frustration or when you make silly mistake. And glue-bound notebooks are generally bad because glue doesn’t last over time (it ages and becomes brittle, plus cockroaches will eat glue). Ring binders and stacks of loose paper are unacceptable.</a:t>
            </a:r>
            <a:endParaRPr lang="en-GB" altLang="en-US" sz="16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600" b="1" dirty="0">
                <a:solidFill>
                  <a:srgbClr val="000000"/>
                </a:solidFill>
                <a:latin typeface="Calibri" panose="020F0502020204030204" pitchFamily="34" charset="0"/>
                <a:cs typeface="Calibri" panose="020F0502020204030204" pitchFamily="34" charset="0"/>
              </a:rPr>
              <a:t>Some laboratory notebooks have a “carbon copy” function that allows a duplicated sheet to be created and then removed to a second, safer location. I think these notebooks encourage bad notebook procedures and should be avoided. </a:t>
            </a:r>
            <a:r>
              <a:rPr lang="en-GB" altLang="en-US" sz="1600" dirty="0">
                <a:solidFill>
                  <a:srgbClr val="000000"/>
                </a:solidFill>
                <a:latin typeface="Calibri" panose="020F0502020204030204" pitchFamily="34" charset="0"/>
                <a:cs typeface="Calibri" panose="020F0502020204030204" pitchFamily="34" charset="0"/>
              </a:rPr>
              <a:t>A </a:t>
            </a:r>
            <a:r>
              <a:rPr lang="en-GB" altLang="en-US" sz="1600" i="1" dirty="0">
                <a:solidFill>
                  <a:srgbClr val="000000"/>
                </a:solidFill>
                <a:latin typeface="Calibri" panose="020F0502020204030204" pitchFamily="34" charset="0"/>
                <a:cs typeface="Calibri" panose="020F0502020204030204" pitchFamily="34" charset="0"/>
              </a:rPr>
              <a:t>proper</a:t>
            </a:r>
            <a:r>
              <a:rPr lang="en-GB" altLang="en-US" sz="1600" dirty="0">
                <a:solidFill>
                  <a:srgbClr val="000000"/>
                </a:solidFill>
                <a:latin typeface="Calibri" panose="020F0502020204030204" pitchFamily="34" charset="0"/>
                <a:cs typeface="Calibri" panose="020F0502020204030204" pitchFamily="34" charset="0"/>
              </a:rPr>
              <a:t> notebook has a lot of glued-in information (printed graphs, datasheet templates, photographs, product labels, etc.) that simply will not show up on the sheet below, so the “carbon copy” notebooks are only good for archiving </a:t>
            </a:r>
            <a:r>
              <a:rPr lang="en-GB" altLang="en-US" sz="1600" i="1" dirty="0">
                <a:solidFill>
                  <a:srgbClr val="000000"/>
                </a:solidFill>
                <a:latin typeface="Calibri" panose="020F0502020204030204" pitchFamily="34" charset="0"/>
                <a:cs typeface="Calibri" panose="020F0502020204030204" pitchFamily="34" charset="0"/>
              </a:rPr>
              <a:t>written</a:t>
            </a:r>
            <a:r>
              <a:rPr lang="en-GB" altLang="en-US" sz="1600" dirty="0">
                <a:solidFill>
                  <a:srgbClr val="000000"/>
                </a:solidFill>
                <a:latin typeface="Calibri" panose="020F0502020204030204" pitchFamily="34" charset="0"/>
                <a:cs typeface="Calibri" panose="020F0502020204030204" pitchFamily="34" charset="0"/>
              </a:rPr>
              <a:t> entries. If you really want a backup of your notebook, make a daily date with a Xerox machine. For the truly motivated and/or paranoid, take a photograph of your completed pages each day with your smartphone and store the files in the cloud. Or get a camera equipped with </a:t>
            </a:r>
            <a:r>
              <a:rPr lang="en-GB" altLang="en-US" sz="1600" dirty="0" err="1">
                <a:solidFill>
                  <a:srgbClr val="000000"/>
                </a:solidFill>
                <a:latin typeface="Calibri" panose="020F0502020204030204" pitchFamily="34" charset="0"/>
                <a:cs typeface="Calibri" panose="020F0502020204030204" pitchFamily="34" charset="0"/>
              </a:rPr>
              <a:t>Wifi</a:t>
            </a:r>
            <a:r>
              <a:rPr lang="en-GB" altLang="en-US" sz="1600" dirty="0">
                <a:solidFill>
                  <a:srgbClr val="000000"/>
                </a:solidFill>
                <a:latin typeface="Calibri" panose="020F0502020204030204" pitchFamily="34" charset="0"/>
                <a:cs typeface="Calibri" panose="020F0502020204030204" pitchFamily="34" charset="0"/>
              </a:rPr>
              <a:t> that sends pics to a designated cloud folder automatically. [If you run a laboratory crawling with undergraduates, you might consider faking a notebook theft just to jar the students into considering these eventualities … it would be a good learning moment, plus good fun to see them all panic.]</a:t>
            </a:r>
            <a:endParaRPr lang="en-GB" altLang="en-US" sz="16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600" b="1" dirty="0">
                <a:solidFill>
                  <a:srgbClr val="000000"/>
                </a:solidFill>
                <a:latin typeface="Calibri" panose="020F0502020204030204" pitchFamily="34" charset="0"/>
                <a:cs typeface="Calibri" panose="020F0502020204030204" pitchFamily="34" charset="0"/>
              </a:rPr>
              <a:t>Notebooks come in a variety of dimensions. </a:t>
            </a:r>
            <a:r>
              <a:rPr lang="en-GB" altLang="en-US" sz="1600" dirty="0">
                <a:solidFill>
                  <a:srgbClr val="000000"/>
                </a:solidFill>
                <a:latin typeface="Calibri" panose="020F0502020204030204" pitchFamily="34" charset="0"/>
                <a:cs typeface="Calibri" panose="020F0502020204030204" pitchFamily="34" charset="0"/>
              </a:rPr>
              <a:t>Those larger than a standard page are convenient because you can easily paste in printer output without using scissors. On the other hand, smaller notebooks are much easier to lug around in field conditions, and look cute. There’s a lot to be said for cute.</a:t>
            </a:r>
            <a:br>
              <a:rPr lang="en-GB" altLang="en-US" sz="1600" dirty="0">
                <a:solidFill>
                  <a:srgbClr val="000000"/>
                </a:solidFill>
                <a:latin typeface="Calibri" panose="020F0502020204030204" pitchFamily="34" charset="0"/>
                <a:cs typeface="Calibri" panose="020F0502020204030204" pitchFamily="34" charset="0"/>
              </a:rPr>
            </a:br>
            <a:r>
              <a:rPr lang="en-GB" altLang="en-US" sz="1600" b="1" dirty="0">
                <a:solidFill>
                  <a:srgbClr val="000000"/>
                </a:solidFill>
                <a:latin typeface="Calibri" panose="020F0502020204030204" pitchFamily="34" charset="0"/>
                <a:cs typeface="Calibri" panose="020F0502020204030204" pitchFamily="34" charset="0"/>
              </a:rPr>
              <a:t>4. More expensive notebooks have much nicer paper, so if you like a smooth, non-fibrous surface to write on, spend the extra money</a:t>
            </a:r>
            <a:r>
              <a:rPr lang="en-GB" altLang="en-US" sz="1600" dirty="0">
                <a:solidFill>
                  <a:srgbClr val="000000"/>
                </a:solidFill>
                <a:latin typeface="Calibri" panose="020F0502020204030204" pitchFamily="34" charset="0"/>
                <a:cs typeface="Calibri" panose="020F0502020204030204" pitchFamily="34" charset="0"/>
              </a:rPr>
              <a:t>. Nothing beats smooth, expensive paper to boost creativity and productivity (but that’s just me, and I have a paper and pen fetish).</a:t>
            </a:r>
            <a:endParaRPr lang="en-GB" altLang="en-US" sz="1600" dirty="0">
              <a:solidFill>
                <a:srgbClr val="444444"/>
              </a:solidFill>
              <a:latin typeface="Calibri" panose="020F0502020204030204" pitchFamily="34" charset="0"/>
              <a:cs typeface="Calibri" panose="020F0502020204030204" pitchFamily="34" charset="0"/>
            </a:endParaRPr>
          </a:p>
          <a:p>
            <a:pPr>
              <a:spcBef>
                <a:spcPct val="0"/>
              </a:spcBef>
              <a:buFontTx/>
              <a:buNone/>
            </a:pPr>
            <a:r>
              <a:rPr lang="en-GB" altLang="en-US" sz="1600" b="1" dirty="0">
                <a:solidFill>
                  <a:srgbClr val="000000"/>
                </a:solidFill>
                <a:latin typeface="Calibri" panose="020F0502020204030204" pitchFamily="34" charset="0"/>
                <a:cs typeface="Calibri" panose="020F0502020204030204" pitchFamily="34" charset="0"/>
              </a:rPr>
              <a:t>5. Spend the extra money for a notebook that has pre-numbered pages. </a:t>
            </a:r>
            <a:r>
              <a:rPr lang="en-GB" altLang="en-US" sz="1600" dirty="0">
                <a:solidFill>
                  <a:srgbClr val="000000"/>
                </a:solidFill>
                <a:latin typeface="Calibri" panose="020F0502020204030204" pitchFamily="34" charset="0"/>
                <a:cs typeface="Calibri" panose="020F0502020204030204" pitchFamily="34" charset="0"/>
              </a:rPr>
              <a:t>You probably can figure out how to number them yourself but it’s boring and life is short.</a:t>
            </a:r>
            <a:endParaRPr lang="en-GB" altLang="en-US" sz="1600" dirty="0">
              <a:solidFill>
                <a:srgbClr val="444444"/>
              </a:solidFill>
              <a:latin typeface="Calibri" panose="020F0502020204030204" pitchFamily="34" charset="0"/>
              <a:cs typeface="Calibri" panose="020F0502020204030204" pitchFamily="34" charset="0"/>
            </a:endParaRPr>
          </a:p>
          <a:p>
            <a:pPr>
              <a:spcBef>
                <a:spcPct val="0"/>
              </a:spcBef>
              <a:buFontTx/>
              <a:buNone/>
            </a:pPr>
            <a:r>
              <a:rPr lang="en-GB" altLang="en-US" sz="1600" dirty="0">
                <a:solidFill>
                  <a:srgbClr val="000000"/>
                </a:solidFill>
                <a:latin typeface="Calibri" panose="020F0502020204030204" pitchFamily="34" charset="0"/>
                <a:cs typeface="Calibri" panose="020F0502020204030204" pitchFamily="34" charset="0"/>
              </a:rPr>
              <a:t>6. If your parents or mentor are springing for the notebook, you might opt for the really, really expensive variety that </a:t>
            </a:r>
            <a:r>
              <a:rPr lang="en-GB" altLang="en-US" sz="1600" b="1" dirty="0">
                <a:solidFill>
                  <a:srgbClr val="000000"/>
                </a:solidFill>
                <a:latin typeface="Calibri" panose="020F0502020204030204" pitchFamily="34" charset="0"/>
                <a:cs typeface="Calibri" panose="020F0502020204030204" pitchFamily="34" charset="0"/>
              </a:rPr>
              <a:t>lays completely flat when open. It’s a small thing, but it grows on you.</a:t>
            </a:r>
            <a:endParaRPr lang="en-GB" altLang="en-US" sz="1600" b="1" dirty="0">
              <a:solidFill>
                <a:srgbClr val="444444"/>
              </a:solidFill>
              <a:latin typeface="Calibri" panose="020F0502020204030204" pitchFamily="34" charset="0"/>
              <a:cs typeface="Calibri" panose="020F0502020204030204" pitchFamily="34" charset="0"/>
            </a:endParaRPr>
          </a:p>
          <a:p>
            <a:pPr>
              <a:spcBef>
                <a:spcPct val="0"/>
              </a:spcBef>
              <a:buFontTx/>
              <a:buNone/>
            </a:pPr>
            <a:r>
              <a:rPr lang="en-GB" altLang="en-US" sz="1600" dirty="0">
                <a:solidFill>
                  <a:srgbClr val="000000"/>
                </a:solidFill>
                <a:latin typeface="Calibri" panose="020F0502020204030204" pitchFamily="34" charset="0"/>
                <a:cs typeface="Calibri" panose="020F0502020204030204" pitchFamily="34" charset="0"/>
              </a:rPr>
              <a:t>7. If you want to keep a </a:t>
            </a:r>
            <a:r>
              <a:rPr lang="en-GB" altLang="en-US" sz="1600" b="1" dirty="0">
                <a:solidFill>
                  <a:srgbClr val="000000"/>
                </a:solidFill>
                <a:latin typeface="Calibri" panose="020F0502020204030204" pitchFamily="34" charset="0"/>
                <a:cs typeface="Calibri" panose="020F0502020204030204" pitchFamily="34" charset="0"/>
              </a:rPr>
              <a:t>digital notebook</a:t>
            </a:r>
            <a:r>
              <a:rPr lang="en-GB" altLang="en-US" sz="1600" dirty="0">
                <a:solidFill>
                  <a:srgbClr val="000000"/>
                </a:solidFill>
                <a:latin typeface="Calibri" panose="020F0502020204030204" pitchFamily="34" charset="0"/>
                <a:cs typeface="Calibri" panose="020F0502020204030204" pitchFamily="34" charset="0"/>
              </a:rPr>
              <a:t>, take a look at these reviews at </a:t>
            </a:r>
            <a:r>
              <a:rPr lang="en-GB" altLang="en-US" sz="1600" dirty="0">
                <a:solidFill>
                  <a:srgbClr val="21759B"/>
                </a:solidFill>
                <a:latin typeface="Calibri" panose="020F0502020204030204" pitchFamily="34" charset="0"/>
                <a:cs typeface="Calibri" panose="020F0502020204030204" pitchFamily="34" charset="0"/>
                <a:hlinkClick r:id="rId3" tooltip="Profhacker on digital notebooks"/>
              </a:rPr>
              <a:t>The Chronicle</a:t>
            </a:r>
            <a:r>
              <a:rPr lang="en-GB" altLang="en-US" sz="1600" dirty="0">
                <a:solidFill>
                  <a:srgbClr val="000000"/>
                </a:solidFill>
                <a:latin typeface="Calibri" panose="020F0502020204030204" pitchFamily="34" charset="0"/>
                <a:cs typeface="Calibri" panose="020F0502020204030204" pitchFamily="34" charset="0"/>
              </a:rPr>
              <a:t>, </a:t>
            </a:r>
            <a:r>
              <a:rPr lang="en-GB" altLang="en-US" sz="1600" dirty="0">
                <a:solidFill>
                  <a:srgbClr val="21759B"/>
                </a:solidFill>
                <a:latin typeface="Calibri" panose="020F0502020204030204" pitchFamily="34" charset="0"/>
                <a:cs typeface="Calibri" panose="020F0502020204030204" pitchFamily="34" charset="0"/>
                <a:hlinkClick r:id="rId4" tooltip="Digital notebooks for the lab, reviewed in Nature"/>
              </a:rPr>
              <a:t>Nature</a:t>
            </a:r>
            <a:r>
              <a:rPr lang="en-GB" altLang="en-US" sz="1600" dirty="0">
                <a:solidFill>
                  <a:srgbClr val="000000"/>
                </a:solidFill>
                <a:latin typeface="Calibri" panose="020F0502020204030204" pitchFamily="34" charset="0"/>
                <a:cs typeface="Calibri" panose="020F0502020204030204" pitchFamily="34" charset="0"/>
              </a:rPr>
              <a:t>, and </a:t>
            </a:r>
            <a:r>
              <a:rPr lang="en-GB" altLang="en-US" sz="1600" dirty="0" err="1">
                <a:solidFill>
                  <a:srgbClr val="21759B"/>
                </a:solidFill>
                <a:latin typeface="Calibri" panose="020F0502020204030204" pitchFamily="34" charset="0"/>
                <a:cs typeface="Calibri" panose="020F0502020204030204" pitchFamily="34" charset="0"/>
                <a:hlinkClick r:id="rId5" tooltip="Electronic lab notebook reviews"/>
              </a:rPr>
              <a:t>Postdocexperience</a:t>
            </a:r>
            <a:r>
              <a:rPr lang="en-GB" altLang="en-US" sz="1600" dirty="0">
                <a:solidFill>
                  <a:srgbClr val="000000"/>
                </a:solidFill>
                <a:latin typeface="Calibri" panose="020F0502020204030204" pitchFamily="34" charset="0"/>
                <a:cs typeface="Calibri" panose="020F0502020204030204" pitchFamily="34" charset="0"/>
              </a:rPr>
              <a:t>.</a:t>
            </a:r>
            <a:endParaRPr lang="en-GB" altLang="en-US" sz="1600" dirty="0">
              <a:solidFill>
                <a:srgbClr val="444444"/>
              </a:solidFill>
              <a:latin typeface="Calibri" panose="020F0502020204030204" pitchFamily="34" charset="0"/>
              <a:cs typeface="Calibri" panose="020F0502020204030204" pitchFamily="34" charset="0"/>
            </a:endParaRPr>
          </a:p>
        </p:txBody>
      </p:sp>
      <p:sp>
        <p:nvSpPr>
          <p:cNvPr id="19"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1" name="Group 20"/>
          <p:cNvGrpSpPr/>
          <p:nvPr/>
        </p:nvGrpSpPr>
        <p:grpSpPr>
          <a:xfrm>
            <a:off x="0" y="6606369"/>
            <a:ext cx="12192000" cy="276999"/>
            <a:chOff x="0" y="6606369"/>
            <a:chExt cx="12192000" cy="276999"/>
          </a:xfrm>
        </p:grpSpPr>
        <p:sp>
          <p:nvSpPr>
            <p:cNvPr id="22"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3" name="Rectangle 22"/>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5" descr="logo-male UE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Znak UK - Univerzita Karlov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Fakultní logo a vizuální materiály — Přírodovědecká fakulta U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Sociologický ústav AV ČR - YouTub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12"/>
          <p:cNvSpPr>
            <a:spLocks noChangeArrowheads="1"/>
          </p:cNvSpPr>
          <p:nvPr/>
        </p:nvSpPr>
        <p:spPr bwMode="auto">
          <a:xfrm>
            <a:off x="3503712" y="6246905"/>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dirty="0">
                <a:latin typeface="Calibri" panose="020F0502020204030204" pitchFamily="34" charset="0"/>
                <a:cs typeface="Calibri" panose="020F0502020204030204" pitchFamily="34" charset="0"/>
              </a:rPr>
              <a:t>Colin </a:t>
            </a:r>
            <a:r>
              <a:rPr lang="en-GB" altLang="en-US" sz="1600" dirty="0" err="1">
                <a:latin typeface="Calibri" panose="020F0502020204030204" pitchFamily="34" charset="0"/>
                <a:cs typeface="Calibri" panose="020F0502020204030204" pitchFamily="34" charset="0"/>
              </a:rPr>
              <a:t>Purrington</a:t>
            </a:r>
            <a:r>
              <a:rPr lang="en-GB" altLang="en-US" sz="1600" dirty="0">
                <a:latin typeface="Calibri" panose="020F0502020204030204" pitchFamily="34" charset="0"/>
                <a:cs typeface="Calibri" panose="020F0502020204030204" pitchFamily="34" charset="0"/>
              </a:rPr>
              <a:t>, </a:t>
            </a:r>
            <a:r>
              <a:rPr lang="en-GB" altLang="en-US" sz="1600" dirty="0">
                <a:latin typeface="Calibri" panose="020F0502020204030204" pitchFamily="34" charset="0"/>
                <a:cs typeface="Calibri" panose="020F0502020204030204" pitchFamily="34" charset="0"/>
                <a:hlinkClick r:id="rId2"/>
              </a:rPr>
              <a:t>https://colinpurrington.com/tips/lab-notebooks/</a:t>
            </a:r>
            <a:r>
              <a:rPr lang="en-GB" altLang="en-US" sz="1600" dirty="0">
                <a:latin typeface="Calibri" panose="020F0502020204030204" pitchFamily="34" charset="0"/>
                <a:cs typeface="Calibri" panose="020F0502020204030204" pitchFamily="34" charset="0"/>
              </a:rPr>
              <a:t>  </a:t>
            </a:r>
          </a:p>
        </p:txBody>
      </p:sp>
      <p:sp>
        <p:nvSpPr>
          <p:cNvPr id="29704" name="Rectangle 2"/>
          <p:cNvSpPr>
            <a:spLocks noChangeArrowheads="1"/>
          </p:cNvSpPr>
          <p:nvPr/>
        </p:nvSpPr>
        <p:spPr bwMode="auto">
          <a:xfrm>
            <a:off x="398521" y="978455"/>
            <a:ext cx="1165167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1" dirty="0">
                <a:solidFill>
                  <a:srgbClr val="000000"/>
                </a:solidFill>
                <a:latin typeface="Calibri" panose="020F0502020204030204" pitchFamily="34" charset="0"/>
                <a:cs typeface="Calibri" panose="020F0502020204030204" pitchFamily="34" charset="0"/>
              </a:rPr>
              <a:t>What to put on the outside of your </a:t>
            </a:r>
            <a:r>
              <a:rPr lang="en-GB" altLang="en-US" sz="2000" b="1" dirty="0" smtClean="0">
                <a:solidFill>
                  <a:srgbClr val="000000"/>
                </a:solidFill>
                <a:latin typeface="Calibri" panose="020F0502020204030204" pitchFamily="34" charset="0"/>
                <a:cs typeface="Calibri" panose="020F0502020204030204" pitchFamily="34" charset="0"/>
              </a:rPr>
              <a:t>notebook</a:t>
            </a:r>
            <a:endParaRPr lang="cs-CZ" altLang="en-US" sz="2000" b="1" dirty="0" smtClean="0">
              <a:solidFill>
                <a:srgbClr val="000000"/>
              </a:solidFill>
              <a:latin typeface="Calibri" panose="020F0502020204030204" pitchFamily="34" charset="0"/>
              <a:cs typeface="Calibri" panose="020F0502020204030204" pitchFamily="34" charset="0"/>
            </a:endParaRPr>
          </a:p>
          <a:p>
            <a:pPr>
              <a:spcBef>
                <a:spcPct val="0"/>
              </a:spcBef>
              <a:buFontTx/>
              <a:buNone/>
            </a:pPr>
            <a:endParaRPr lang="en-GB" altLang="en-US" sz="2000" b="1"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2000" b="1" dirty="0">
                <a:solidFill>
                  <a:srgbClr val="000000"/>
                </a:solidFill>
                <a:latin typeface="Calibri" panose="020F0502020204030204" pitchFamily="34" charset="0"/>
                <a:cs typeface="Calibri" panose="020F0502020204030204" pitchFamily="34" charset="0"/>
              </a:rPr>
              <a:t>Put your full name and year of use on the front of notebook. </a:t>
            </a:r>
            <a:r>
              <a:rPr lang="en-GB" altLang="en-US" sz="2000" dirty="0">
                <a:solidFill>
                  <a:srgbClr val="000000"/>
                </a:solidFill>
                <a:latin typeface="Calibri" panose="020F0502020204030204" pitchFamily="34" charset="0"/>
                <a:cs typeface="Calibri" panose="020F0502020204030204" pitchFamily="34" charset="0"/>
              </a:rPr>
              <a:t>And make it the actual year, not ’19. In 100 years that’s going to be so out of date.</a:t>
            </a:r>
            <a:br>
              <a:rPr lang="en-GB" altLang="en-US" sz="2000" dirty="0">
                <a:solidFill>
                  <a:srgbClr val="000000"/>
                </a:solidFill>
                <a:latin typeface="Calibri" panose="020F0502020204030204" pitchFamily="34" charset="0"/>
                <a:cs typeface="Calibri" panose="020F0502020204030204" pitchFamily="34" charset="0"/>
              </a:rPr>
            </a:br>
            <a:endParaRPr lang="en-GB" altLang="en-US" sz="20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2000" b="1" dirty="0">
                <a:solidFill>
                  <a:srgbClr val="000000"/>
                </a:solidFill>
                <a:latin typeface="Calibri" panose="020F0502020204030204" pitchFamily="34" charset="0"/>
                <a:cs typeface="Calibri" panose="020F0502020204030204" pitchFamily="34" charset="0"/>
              </a:rPr>
              <a:t>I also suggest adding your last name and date span (e.g., 2013</a:t>
            </a:r>
            <a:r>
              <a:rPr lang="cs-CZ" altLang="en-US" sz="2000" b="1" dirty="0">
                <a:solidFill>
                  <a:srgbClr val="000000"/>
                </a:solidFill>
                <a:latin typeface="Calibri" panose="020F0502020204030204" pitchFamily="34" charset="0"/>
                <a:cs typeface="Calibri" panose="020F0502020204030204" pitchFamily="34" charset="0"/>
              </a:rPr>
              <a:t>/</a:t>
            </a:r>
            <a:r>
              <a:rPr lang="en-GB" altLang="en-US" sz="2000" b="1" dirty="0">
                <a:solidFill>
                  <a:srgbClr val="000000"/>
                </a:solidFill>
                <a:latin typeface="Calibri" panose="020F0502020204030204" pitchFamily="34" charset="0"/>
                <a:cs typeface="Calibri" panose="020F0502020204030204" pitchFamily="34" charset="0"/>
              </a:rPr>
              <a:t>06 </a:t>
            </a:r>
            <a:r>
              <a:rPr lang="cs-CZ" altLang="en-US" sz="2000" b="1" dirty="0">
                <a:solidFill>
                  <a:srgbClr val="000000"/>
                </a:solidFill>
                <a:latin typeface="Calibri" panose="020F0502020204030204" pitchFamily="34" charset="0"/>
                <a:cs typeface="Calibri" panose="020F0502020204030204" pitchFamily="34" charset="0"/>
              </a:rPr>
              <a:t>-</a:t>
            </a:r>
            <a:r>
              <a:rPr lang="en-GB" altLang="en-US" sz="2000" b="1" dirty="0">
                <a:solidFill>
                  <a:srgbClr val="000000"/>
                </a:solidFill>
                <a:latin typeface="Calibri" panose="020F0502020204030204" pitchFamily="34" charset="0"/>
                <a:cs typeface="Calibri" panose="020F0502020204030204" pitchFamily="34" charset="0"/>
              </a:rPr>
              <a:t> 2013</a:t>
            </a:r>
            <a:r>
              <a:rPr lang="cs-CZ" altLang="en-US" sz="2000" b="1" dirty="0">
                <a:solidFill>
                  <a:srgbClr val="000000"/>
                </a:solidFill>
                <a:latin typeface="Calibri" panose="020F0502020204030204" pitchFamily="34" charset="0"/>
                <a:cs typeface="Calibri" panose="020F0502020204030204" pitchFamily="34" charset="0"/>
              </a:rPr>
              <a:t>/</a:t>
            </a:r>
            <a:r>
              <a:rPr lang="en-GB" altLang="en-US" sz="2000" b="1" dirty="0">
                <a:solidFill>
                  <a:srgbClr val="000000"/>
                </a:solidFill>
                <a:latin typeface="Calibri" panose="020F0502020204030204" pitchFamily="34" charset="0"/>
                <a:cs typeface="Calibri" panose="020F0502020204030204" pitchFamily="34" charset="0"/>
              </a:rPr>
              <a:t>12</a:t>
            </a:r>
            <a:r>
              <a:rPr lang="en-GB" altLang="en-US" sz="2000" dirty="0">
                <a:solidFill>
                  <a:srgbClr val="000000"/>
                </a:solidFill>
                <a:latin typeface="Calibri" panose="020F0502020204030204" pitchFamily="34" charset="0"/>
                <a:cs typeface="Calibri" panose="020F0502020204030204" pitchFamily="34" charset="0"/>
              </a:rPr>
              <a:t>) on the spine so that you can find your research when it’s on a shelf with lots of other notebooks that look exactly alike (e.g., </a:t>
            </a:r>
            <a:r>
              <a:rPr lang="en-GB" altLang="en-US" sz="2000" dirty="0">
                <a:solidFill>
                  <a:srgbClr val="000000"/>
                </a:solidFill>
                <a:latin typeface="Calibri" panose="020F0502020204030204" pitchFamily="34" charset="0"/>
                <a:cs typeface="Calibri" panose="020F0502020204030204" pitchFamily="34" charset="0"/>
                <a:hlinkClick r:id="rId3" tooltip="Notebook spines"/>
              </a:rPr>
              <a:t>photograph</a:t>
            </a:r>
            <a:r>
              <a:rPr lang="en-GB" altLang="en-US" sz="2000" dirty="0">
                <a:solidFill>
                  <a:srgbClr val="000000"/>
                </a:solidFill>
                <a:latin typeface="Calibri" panose="020F0502020204030204" pitchFamily="34" charset="0"/>
                <a:cs typeface="Calibri" panose="020F0502020204030204" pitchFamily="34" charset="0"/>
              </a:rPr>
              <a:t>). For writing on the spine I recommend </a:t>
            </a:r>
            <a:r>
              <a:rPr lang="en-GB" altLang="en-US" sz="2000" dirty="0" err="1">
                <a:solidFill>
                  <a:srgbClr val="000000"/>
                </a:solidFill>
                <a:latin typeface="Calibri" panose="020F0502020204030204" pitchFamily="34" charset="0"/>
                <a:cs typeface="Calibri" panose="020F0502020204030204" pitchFamily="34" charset="0"/>
              </a:rPr>
              <a:t>light-colored</a:t>
            </a:r>
            <a:r>
              <a:rPr lang="en-GB" altLang="en-US" sz="2000" dirty="0">
                <a:solidFill>
                  <a:srgbClr val="000000"/>
                </a:solidFill>
                <a:latin typeface="Calibri" panose="020F0502020204030204" pitchFamily="34" charset="0"/>
                <a:cs typeface="Calibri" panose="020F0502020204030204" pitchFamily="34" charset="0"/>
              </a:rPr>
              <a:t> paint pens.</a:t>
            </a:r>
            <a:br>
              <a:rPr lang="en-GB" altLang="en-US" sz="2000" dirty="0">
                <a:solidFill>
                  <a:srgbClr val="000000"/>
                </a:solidFill>
                <a:latin typeface="Calibri" panose="020F0502020204030204" pitchFamily="34" charset="0"/>
                <a:cs typeface="Calibri" panose="020F0502020204030204" pitchFamily="34" charset="0"/>
              </a:rPr>
            </a:br>
            <a:endParaRPr lang="en-GB" altLang="en-US" sz="20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2000" b="1" dirty="0">
                <a:solidFill>
                  <a:srgbClr val="000000"/>
                </a:solidFill>
                <a:latin typeface="Calibri" panose="020F0502020204030204" pitchFamily="34" charset="0"/>
                <a:cs typeface="Calibri" panose="020F0502020204030204" pitchFamily="34" charset="0"/>
              </a:rPr>
              <a:t>Put your mailing address, phone number, and e-mail on the inside cover. </a:t>
            </a:r>
            <a:r>
              <a:rPr lang="en-GB" altLang="en-US" sz="2000" dirty="0">
                <a:solidFill>
                  <a:srgbClr val="000000"/>
                </a:solidFill>
                <a:latin typeface="Calibri" panose="020F0502020204030204" pitchFamily="34" charset="0"/>
                <a:cs typeface="Calibri" panose="020F0502020204030204" pitchFamily="34" charset="0"/>
              </a:rPr>
              <a:t>This information is useful when you foolishly leave your notebook somewhere. Tape a $5 bill to the inside front cover with a note saying, “I’ll give you another if you find this notebook.” If your research is priceless, it’s money well spent. It’s especially good to have wording like this if you do field research with your notebook.</a:t>
            </a:r>
            <a:br>
              <a:rPr lang="en-GB" altLang="en-US" sz="2000" dirty="0">
                <a:solidFill>
                  <a:srgbClr val="000000"/>
                </a:solidFill>
                <a:latin typeface="Calibri" panose="020F0502020204030204" pitchFamily="34" charset="0"/>
                <a:cs typeface="Calibri" panose="020F0502020204030204" pitchFamily="34" charset="0"/>
              </a:rPr>
            </a:br>
            <a:endParaRPr lang="en-GB" altLang="en-US" sz="20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2000" b="1" dirty="0">
                <a:solidFill>
                  <a:srgbClr val="000000"/>
                </a:solidFill>
                <a:latin typeface="Calibri" panose="020F0502020204030204" pitchFamily="34" charset="0"/>
                <a:cs typeface="Calibri" panose="020F0502020204030204" pitchFamily="34" charset="0"/>
              </a:rPr>
              <a:t>Bling.</a:t>
            </a:r>
            <a:r>
              <a:rPr lang="en-GB" altLang="en-US" sz="2000" dirty="0">
                <a:solidFill>
                  <a:srgbClr val="000000"/>
                </a:solidFill>
                <a:latin typeface="Calibri" panose="020F0502020204030204" pitchFamily="34" charset="0"/>
                <a:cs typeface="Calibri" panose="020F0502020204030204" pitchFamily="34" charset="0"/>
              </a:rPr>
              <a:t> If the notebook is yours, take some pride in what you do and get crafty with the exterior. Good science is an inherently creative process, so I suspect most researchers have </a:t>
            </a:r>
            <a:r>
              <a:rPr lang="en-GB" altLang="en-US" sz="2000" dirty="0" err="1">
                <a:solidFill>
                  <a:srgbClr val="000000"/>
                </a:solidFill>
                <a:latin typeface="Calibri" panose="020F0502020204030204" pitchFamily="34" charset="0"/>
                <a:cs typeface="Calibri" panose="020F0502020204030204" pitchFamily="34" charset="0"/>
              </a:rPr>
              <a:t>blinging</a:t>
            </a:r>
            <a:r>
              <a:rPr lang="en-GB" altLang="en-US" sz="2000" dirty="0">
                <a:solidFill>
                  <a:srgbClr val="000000"/>
                </a:solidFill>
                <a:latin typeface="Calibri" panose="020F0502020204030204" pitchFamily="34" charset="0"/>
                <a:cs typeface="Calibri" panose="020F0502020204030204" pitchFamily="34" charset="0"/>
              </a:rPr>
              <a:t> talents even if repressed by years of scorn from colleagues.</a:t>
            </a:r>
            <a:endParaRPr lang="en-GB" altLang="en-US" sz="2000" dirty="0">
              <a:solidFill>
                <a:srgbClr val="444444"/>
              </a:solidFill>
              <a:latin typeface="Calibri" panose="020F0502020204030204" pitchFamily="34" charset="0"/>
              <a:cs typeface="Calibri" panose="020F0502020204030204" pitchFamily="34" charset="0"/>
            </a:endParaRPr>
          </a:p>
        </p:txBody>
      </p:sp>
      <p:sp>
        <p:nvSpPr>
          <p:cNvPr id="19"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1" name="Group 20"/>
          <p:cNvGrpSpPr/>
          <p:nvPr/>
        </p:nvGrpSpPr>
        <p:grpSpPr>
          <a:xfrm>
            <a:off x="0" y="6606369"/>
            <a:ext cx="12192000" cy="276999"/>
            <a:chOff x="0" y="6606369"/>
            <a:chExt cx="12192000" cy="276999"/>
          </a:xfrm>
        </p:grpSpPr>
        <p:sp>
          <p:nvSpPr>
            <p:cNvPr id="22"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3" name="Rectangle 22"/>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Znak UK - Univerzita Karlov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Fakultní logo a vizuální materiály — Přírodovědecká fakulta U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Sociologický ústav AV ČR - YouTub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Rectangle 12"/>
          <p:cNvSpPr>
            <a:spLocks noChangeArrowheads="1"/>
          </p:cNvSpPr>
          <p:nvPr/>
        </p:nvSpPr>
        <p:spPr bwMode="auto">
          <a:xfrm>
            <a:off x="3359696" y="6190411"/>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Calibri" panose="020F0502020204030204" pitchFamily="34" charset="0"/>
                <a:cs typeface="Calibri" panose="020F0502020204030204" pitchFamily="34" charset="0"/>
              </a:rPr>
              <a:t>Colin Purrington, </a:t>
            </a:r>
            <a:r>
              <a:rPr lang="en-GB" altLang="en-US" sz="1600">
                <a:latin typeface="Calibri" panose="020F0502020204030204" pitchFamily="34" charset="0"/>
                <a:cs typeface="Calibri" panose="020F0502020204030204" pitchFamily="34" charset="0"/>
                <a:hlinkClick r:id="rId2"/>
              </a:rPr>
              <a:t>https://colinpurrington.com/tips/lab-notebooks/</a:t>
            </a:r>
            <a:r>
              <a:rPr lang="en-GB" altLang="en-US" sz="1600">
                <a:latin typeface="Calibri" panose="020F0502020204030204" pitchFamily="34" charset="0"/>
                <a:cs typeface="Calibri" panose="020F0502020204030204" pitchFamily="34" charset="0"/>
              </a:rPr>
              <a:t>  </a:t>
            </a:r>
          </a:p>
        </p:txBody>
      </p:sp>
      <p:sp>
        <p:nvSpPr>
          <p:cNvPr id="30728" name="Rectangle 1"/>
          <p:cNvSpPr>
            <a:spLocks noChangeArrowheads="1"/>
          </p:cNvSpPr>
          <p:nvPr/>
        </p:nvSpPr>
        <p:spPr bwMode="auto">
          <a:xfrm>
            <a:off x="77601" y="864351"/>
            <a:ext cx="12130076"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1" dirty="0">
                <a:solidFill>
                  <a:srgbClr val="000000"/>
                </a:solidFill>
                <a:latin typeface="Calibri" panose="020F0502020204030204" pitchFamily="34" charset="0"/>
                <a:cs typeface="Calibri" panose="020F0502020204030204" pitchFamily="34" charset="0"/>
              </a:rPr>
              <a:t>General guidelines for maintaining a notebook</a:t>
            </a:r>
            <a:r>
              <a:rPr lang="en-GB" altLang="en-US" sz="1800" b="1" dirty="0">
                <a:solidFill>
                  <a:srgbClr val="000000"/>
                </a:solidFill>
                <a:latin typeface="Calibri" panose="020F0502020204030204" pitchFamily="34" charset="0"/>
                <a:cs typeface="Calibri" panose="020F0502020204030204" pitchFamily="34" charset="0"/>
              </a:rPr>
              <a:t/>
            </a:r>
            <a:br>
              <a:rPr lang="en-GB" altLang="en-US" sz="1800" b="1" dirty="0">
                <a:solidFill>
                  <a:srgbClr val="000000"/>
                </a:solidFill>
                <a:latin typeface="Calibri" panose="020F0502020204030204" pitchFamily="34" charset="0"/>
                <a:cs typeface="Calibri" panose="020F0502020204030204" pitchFamily="34" charset="0"/>
              </a:rPr>
            </a:br>
            <a:endParaRPr lang="en-GB" altLang="en-US" sz="1500" b="1"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500" b="1" dirty="0">
                <a:solidFill>
                  <a:srgbClr val="000000"/>
                </a:solidFill>
                <a:latin typeface="Calibri" panose="020F0502020204030204" pitchFamily="34" charset="0"/>
                <a:cs typeface="Calibri" panose="020F0502020204030204" pitchFamily="34" charset="0"/>
              </a:rPr>
              <a:t>Use a pen, never a pencil. </a:t>
            </a:r>
            <a:r>
              <a:rPr lang="en-GB" altLang="en-US" sz="1500" dirty="0">
                <a:solidFill>
                  <a:srgbClr val="000000"/>
                </a:solidFill>
                <a:latin typeface="Calibri" panose="020F0502020204030204" pitchFamily="34" charset="0"/>
                <a:cs typeface="Calibri" panose="020F0502020204030204" pitchFamily="34" charset="0"/>
              </a:rPr>
              <a:t>As for what kind of pen, use a ball point, gel pen, or </a:t>
            </a:r>
            <a:r>
              <a:rPr lang="en-GB" altLang="en-US" sz="1500" dirty="0" err="1">
                <a:solidFill>
                  <a:srgbClr val="000000"/>
                </a:solidFill>
                <a:latin typeface="Calibri" panose="020F0502020204030204" pitchFamily="34" charset="0"/>
                <a:cs typeface="Calibri" panose="020F0502020204030204" pitchFamily="34" charset="0"/>
              </a:rPr>
              <a:t>Rapidograph</a:t>
            </a:r>
            <a:r>
              <a:rPr lang="en-GB" altLang="en-US" sz="1500" dirty="0">
                <a:solidFill>
                  <a:srgbClr val="000000"/>
                </a:solidFill>
                <a:latin typeface="Calibri" panose="020F0502020204030204" pitchFamily="34" charset="0"/>
                <a:cs typeface="Calibri" panose="020F0502020204030204" pitchFamily="34" charset="0"/>
              </a:rPr>
              <a:t> — all types of which have ink that can stand up to water and most solvents. If you know what you’re doing, a fountain pen with archival, waterproof ink (e.g., </a:t>
            </a:r>
            <a:r>
              <a:rPr lang="en-GB" altLang="en-US" sz="1500" dirty="0">
                <a:solidFill>
                  <a:srgbClr val="444444"/>
                </a:solidFill>
                <a:latin typeface="Calibri" panose="020F0502020204030204" pitchFamily="34" charset="0"/>
                <a:cs typeface="Calibri" panose="020F0502020204030204" pitchFamily="34" charset="0"/>
              </a:rPr>
              <a:t>Bulletproof Black ink from </a:t>
            </a:r>
            <a:r>
              <a:rPr lang="en-GB" altLang="en-US" sz="1500" dirty="0" err="1">
                <a:solidFill>
                  <a:srgbClr val="21759B"/>
                </a:solidFill>
                <a:latin typeface="Calibri" panose="020F0502020204030204" pitchFamily="34" charset="0"/>
                <a:cs typeface="Calibri" panose="020F0502020204030204" pitchFamily="34" charset="0"/>
                <a:hlinkClick r:id="rId3"/>
              </a:rPr>
              <a:t>Noodler’s</a:t>
            </a:r>
            <a:r>
              <a:rPr lang="en-GB" altLang="en-US" sz="1500" dirty="0">
                <a:solidFill>
                  <a:srgbClr val="21759B"/>
                </a:solidFill>
                <a:latin typeface="Calibri" panose="020F0502020204030204" pitchFamily="34" charset="0"/>
                <a:cs typeface="Calibri" panose="020F0502020204030204" pitchFamily="34" charset="0"/>
                <a:hlinkClick r:id="rId3"/>
              </a:rPr>
              <a:t>)</a:t>
            </a:r>
            <a:r>
              <a:rPr lang="en-GB" altLang="en-US" sz="1500" dirty="0">
                <a:solidFill>
                  <a:srgbClr val="000000"/>
                </a:solidFill>
                <a:latin typeface="Calibri" panose="020F0502020204030204" pitchFamily="34" charset="0"/>
                <a:cs typeface="Calibri" panose="020F0502020204030204" pitchFamily="34" charset="0"/>
              </a:rPr>
              <a:t> works well</a:t>
            </a:r>
            <a:r>
              <a:rPr lang="en-GB" altLang="en-US" sz="1500" dirty="0">
                <a:latin typeface="Calibri" panose="020F0502020204030204" pitchFamily="34" charset="0"/>
                <a:cs typeface="Calibri" panose="020F0502020204030204" pitchFamily="34" charset="0"/>
              </a:rPr>
              <a:t>, too. </a:t>
            </a:r>
          </a:p>
          <a:p>
            <a:pPr>
              <a:spcBef>
                <a:spcPct val="0"/>
              </a:spcBef>
              <a:buFontTx/>
              <a:buAutoNum type="arabicPeriod"/>
            </a:pPr>
            <a:r>
              <a:rPr lang="en-GB" altLang="en-US" sz="1500" b="1" dirty="0">
                <a:latin typeface="Calibri" panose="020F0502020204030204" pitchFamily="34" charset="0"/>
                <a:cs typeface="Calibri" panose="020F0502020204030204" pitchFamily="34" charset="0"/>
              </a:rPr>
              <a:t>Avoid using Sharpies (or equivalent). </a:t>
            </a:r>
            <a:r>
              <a:rPr lang="en-GB" altLang="en-US" sz="1500" dirty="0">
                <a:latin typeface="Calibri" panose="020F0502020204030204" pitchFamily="34" charset="0"/>
                <a:cs typeface="Calibri" panose="020F0502020204030204" pitchFamily="34" charset="0"/>
              </a:rPr>
              <a:t>These markers were very good at resisting water spills but can be removed by many solvents. More importantly, permanent markers tend to bleed </a:t>
            </a:r>
            <a:r>
              <a:rPr lang="en-GB" altLang="en-US" sz="1500" dirty="0">
                <a:solidFill>
                  <a:srgbClr val="444444"/>
                </a:solidFill>
                <a:latin typeface="Calibri" panose="020F0502020204030204" pitchFamily="34" charset="0"/>
                <a:cs typeface="Calibri" panose="020F0502020204030204" pitchFamily="34" charset="0"/>
              </a:rPr>
              <a:t>through to the underlying page, which makes for rather sloppy, illegible laboratory notebooks. </a:t>
            </a:r>
          </a:p>
          <a:p>
            <a:pPr>
              <a:spcBef>
                <a:spcPct val="0"/>
              </a:spcBef>
              <a:buFontTx/>
              <a:buAutoNum type="arabicPeriod"/>
            </a:pPr>
            <a:r>
              <a:rPr lang="en-GB" altLang="en-US" sz="1500" b="1" dirty="0">
                <a:solidFill>
                  <a:srgbClr val="000000"/>
                </a:solidFill>
                <a:latin typeface="Calibri" panose="020F0502020204030204" pitchFamily="34" charset="0"/>
                <a:cs typeface="Calibri" panose="020F0502020204030204" pitchFamily="34" charset="0"/>
              </a:rPr>
              <a:t>Devote pages 1 and 2 to a Table of Contents (which you will fill in as time passes). </a:t>
            </a:r>
            <a:r>
              <a:rPr lang="en-GB" altLang="en-US" sz="1500" dirty="0">
                <a:solidFill>
                  <a:srgbClr val="000000"/>
                </a:solidFill>
                <a:latin typeface="Calibri" panose="020F0502020204030204" pitchFamily="34" charset="0"/>
                <a:cs typeface="Calibri" panose="020F0502020204030204" pitchFamily="34" charset="0"/>
              </a:rPr>
              <a:t>Have 2 columns, one for the experiment name and one for the page number where an experiment starts, etc. If you come back to your notebook after 20 years, you will be able to quickly find the appropriate section of your notebook. This Table of Contents is also crucial for others who might want to use the notebook to reconstruct your activities.</a:t>
            </a:r>
            <a:endParaRPr lang="en-GB" altLang="en-US" sz="15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500" b="1" dirty="0">
                <a:solidFill>
                  <a:srgbClr val="000000"/>
                </a:solidFill>
                <a:latin typeface="Calibri" panose="020F0502020204030204" pitchFamily="34" charset="0"/>
                <a:cs typeface="Calibri" panose="020F0502020204030204" pitchFamily="34" charset="0"/>
              </a:rPr>
              <a:t>Never remove a page. </a:t>
            </a:r>
            <a:r>
              <a:rPr lang="en-GB" altLang="en-US" sz="1500" dirty="0">
                <a:solidFill>
                  <a:srgbClr val="000000"/>
                </a:solidFill>
                <a:latin typeface="Calibri" panose="020F0502020204030204" pitchFamily="34" charset="0"/>
                <a:cs typeface="Calibri" panose="020F0502020204030204" pitchFamily="34" charset="0"/>
              </a:rPr>
              <a:t>This directive is to prevent unscrupulous researchers from “losing” data that might not have been </a:t>
            </a:r>
            <a:r>
              <a:rPr lang="en-GB" altLang="en-US" sz="1500" dirty="0" err="1">
                <a:solidFill>
                  <a:srgbClr val="000000"/>
                </a:solidFill>
                <a:latin typeface="Calibri" panose="020F0502020204030204" pitchFamily="34" charset="0"/>
                <a:cs typeface="Calibri" panose="020F0502020204030204" pitchFamily="34" charset="0"/>
              </a:rPr>
              <a:t>favorable</a:t>
            </a:r>
            <a:r>
              <a:rPr lang="en-GB" altLang="en-US" sz="1500" dirty="0">
                <a:solidFill>
                  <a:srgbClr val="000000"/>
                </a:solidFill>
                <a:latin typeface="Calibri" panose="020F0502020204030204" pitchFamily="34" charset="0"/>
                <a:cs typeface="Calibri" panose="020F0502020204030204" pitchFamily="34" charset="0"/>
              </a:rPr>
              <a:t> to their research objectives. If you rip out some pages you </a:t>
            </a:r>
            <a:r>
              <a:rPr lang="en-GB" altLang="en-US" sz="1500" i="1" dirty="0">
                <a:solidFill>
                  <a:srgbClr val="000000"/>
                </a:solidFill>
                <a:latin typeface="Calibri" panose="020F0502020204030204" pitchFamily="34" charset="0"/>
                <a:cs typeface="Calibri" panose="020F0502020204030204" pitchFamily="34" charset="0"/>
              </a:rPr>
              <a:t>thought</a:t>
            </a:r>
            <a:r>
              <a:rPr lang="en-GB" altLang="en-US" sz="1500" dirty="0">
                <a:solidFill>
                  <a:srgbClr val="000000"/>
                </a:solidFill>
                <a:latin typeface="Calibri" panose="020F0502020204030204" pitchFamily="34" charset="0"/>
                <a:cs typeface="Calibri" panose="020F0502020204030204" pitchFamily="34" charset="0"/>
              </a:rPr>
              <a:t> were unnecessary, others might reasonably view the gaps as suspicious.</a:t>
            </a:r>
            <a:endParaRPr lang="en-GB" altLang="en-US" sz="15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500" b="1" dirty="0">
                <a:solidFill>
                  <a:srgbClr val="000000"/>
                </a:solidFill>
                <a:latin typeface="Calibri" panose="020F0502020204030204" pitchFamily="34" charset="0"/>
                <a:cs typeface="Calibri" panose="020F0502020204030204" pitchFamily="34" charset="0"/>
              </a:rPr>
              <a:t>If you make a mistake, draw a </a:t>
            </a:r>
            <a:r>
              <a:rPr lang="en-GB" altLang="en-US" sz="1500" b="1" i="1" dirty="0">
                <a:solidFill>
                  <a:srgbClr val="000000"/>
                </a:solidFill>
                <a:latin typeface="Calibri" panose="020F0502020204030204" pitchFamily="34" charset="0"/>
                <a:cs typeface="Calibri" panose="020F0502020204030204" pitchFamily="34" charset="0"/>
              </a:rPr>
              <a:t>thin</a:t>
            </a:r>
            <a:r>
              <a:rPr lang="en-GB" altLang="en-US" sz="1500" b="1" dirty="0">
                <a:solidFill>
                  <a:srgbClr val="000000"/>
                </a:solidFill>
                <a:latin typeface="Calibri" panose="020F0502020204030204" pitchFamily="34" charset="0"/>
                <a:cs typeface="Calibri" panose="020F0502020204030204" pitchFamily="34" charset="0"/>
              </a:rPr>
              <a:t> line through the word or number rather than obliterating the entry with a blob of ink. </a:t>
            </a:r>
            <a:r>
              <a:rPr lang="en-GB" altLang="en-US" sz="1500" dirty="0">
                <a:solidFill>
                  <a:srgbClr val="000000"/>
                </a:solidFill>
                <a:latin typeface="Calibri" panose="020F0502020204030204" pitchFamily="34" charset="0"/>
                <a:cs typeface="Calibri" panose="020F0502020204030204" pitchFamily="34" charset="0"/>
              </a:rPr>
              <a:t>You might decide, upon reflection, that your original entry was actually the correct one, and you will be glad that you can still read it.</a:t>
            </a:r>
            <a:endParaRPr lang="en-GB" altLang="en-US" sz="15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500" b="1" dirty="0">
                <a:solidFill>
                  <a:srgbClr val="000000"/>
                </a:solidFill>
                <a:latin typeface="Calibri" panose="020F0502020204030204" pitchFamily="34" charset="0"/>
                <a:cs typeface="Calibri" panose="020F0502020204030204" pitchFamily="34" charset="0"/>
              </a:rPr>
              <a:t>For the same reason, never use correction fluids </a:t>
            </a:r>
            <a:r>
              <a:rPr lang="en-GB" altLang="en-US" sz="1500" dirty="0">
                <a:solidFill>
                  <a:srgbClr val="000000"/>
                </a:solidFill>
                <a:latin typeface="Calibri" panose="020F0502020204030204" pitchFamily="34" charset="0"/>
                <a:cs typeface="Calibri" panose="020F0502020204030204" pitchFamily="34" charset="0"/>
              </a:rPr>
              <a:t>(e.g., White Out) or strips of white laboratory tape.</a:t>
            </a:r>
            <a:endParaRPr lang="en-GB" altLang="en-US" sz="15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500" b="1" dirty="0">
                <a:solidFill>
                  <a:srgbClr val="000000"/>
                </a:solidFill>
                <a:latin typeface="Calibri" panose="020F0502020204030204" pitchFamily="34" charset="0"/>
                <a:cs typeface="Calibri" panose="020F0502020204030204" pitchFamily="34" charset="0"/>
              </a:rPr>
              <a:t>Write legibly. </a:t>
            </a:r>
            <a:r>
              <a:rPr lang="en-GB" altLang="en-US" sz="1500" dirty="0">
                <a:solidFill>
                  <a:srgbClr val="000000"/>
                </a:solidFill>
                <a:latin typeface="Calibri" panose="020F0502020204030204" pitchFamily="34" charset="0"/>
                <a:cs typeface="Calibri" panose="020F0502020204030204" pitchFamily="34" charset="0"/>
              </a:rPr>
              <a:t>Your notebook does not have to be a work of art but it should be easily readable by </a:t>
            </a:r>
            <a:r>
              <a:rPr lang="en-GB" altLang="en-US" sz="1500" i="1" dirty="0">
                <a:solidFill>
                  <a:srgbClr val="000000"/>
                </a:solidFill>
                <a:latin typeface="Calibri" panose="020F0502020204030204" pitchFamily="34" charset="0"/>
                <a:cs typeface="Calibri" panose="020F0502020204030204" pitchFamily="34" charset="0"/>
              </a:rPr>
              <a:t>another</a:t>
            </a:r>
            <a:r>
              <a:rPr lang="en-GB" altLang="en-US" sz="1500" dirty="0">
                <a:solidFill>
                  <a:srgbClr val="000000"/>
                </a:solidFill>
                <a:latin typeface="Calibri" panose="020F0502020204030204" pitchFamily="34" charset="0"/>
                <a:cs typeface="Calibri" panose="020F0502020204030204" pitchFamily="34" charset="0"/>
              </a:rPr>
              <a:t> person of average intelligence.</a:t>
            </a:r>
            <a:endParaRPr lang="en-GB" altLang="en-US" sz="15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500" b="1" dirty="0">
                <a:solidFill>
                  <a:srgbClr val="000000"/>
                </a:solidFill>
                <a:latin typeface="Calibri" panose="020F0502020204030204" pitchFamily="34" charset="0"/>
                <a:cs typeface="Calibri" panose="020F0502020204030204" pitchFamily="34" charset="0"/>
              </a:rPr>
              <a:t>Provide the full date whenever you make an entry</a:t>
            </a:r>
            <a:r>
              <a:rPr lang="en-GB" altLang="en-US" sz="1500" dirty="0">
                <a:solidFill>
                  <a:srgbClr val="000000"/>
                </a:solidFill>
                <a:latin typeface="Calibri" panose="020F0502020204030204" pitchFamily="34" charset="0"/>
                <a:cs typeface="Calibri" panose="020F0502020204030204" pitchFamily="34" charset="0"/>
              </a:rPr>
              <a:t>. Use the international standard format if possible: YYYY/MM/DD (e.g., 2019/01/11). Note: only the month gets a leading zero when just a single digit. </a:t>
            </a:r>
            <a:endParaRPr lang="en-GB" altLang="en-US" sz="15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500" b="1" dirty="0">
                <a:solidFill>
                  <a:srgbClr val="000000"/>
                </a:solidFill>
                <a:latin typeface="Calibri" panose="020F0502020204030204" pitchFamily="34" charset="0"/>
                <a:cs typeface="Calibri" panose="020F0502020204030204" pitchFamily="34" charset="0"/>
              </a:rPr>
              <a:t>There’s a fad in some fields to “recopy” notes into a different notebook at the end of the day. I think doing that is insane. </a:t>
            </a:r>
            <a:r>
              <a:rPr lang="en-GB" altLang="en-US" sz="1500" dirty="0">
                <a:solidFill>
                  <a:srgbClr val="000000"/>
                </a:solidFill>
                <a:latin typeface="Calibri" panose="020F0502020204030204" pitchFamily="34" charset="0"/>
                <a:cs typeface="Calibri" panose="020F0502020204030204" pitchFamily="34" charset="0"/>
              </a:rPr>
              <a:t>Sure, you might have fresh insight when you’re recopying data and such, but you’ll invariably introduce copying errors (yes, even you). If you really think recopying is going to help your science, I suggest you record your “field” notes on one side of the notebook and then recopy and add insights onto the facing page. However, if you do fieldwork were it is likely that you’ll </a:t>
            </a:r>
            <a:r>
              <a:rPr lang="en-GB" altLang="en-US" sz="1500" i="1" dirty="0">
                <a:solidFill>
                  <a:srgbClr val="000000"/>
                </a:solidFill>
                <a:latin typeface="Calibri" panose="020F0502020204030204" pitchFamily="34" charset="0"/>
                <a:cs typeface="Calibri" panose="020F0502020204030204" pitchFamily="34" charset="0"/>
              </a:rPr>
              <a:t>lose</a:t>
            </a:r>
            <a:r>
              <a:rPr lang="en-GB" altLang="en-US" sz="1500" dirty="0">
                <a:solidFill>
                  <a:srgbClr val="000000"/>
                </a:solidFill>
                <a:latin typeface="Calibri" panose="020F0502020204030204" pitchFamily="34" charset="0"/>
                <a:cs typeface="Calibri" panose="020F0502020204030204" pitchFamily="34" charset="0"/>
              </a:rPr>
              <a:t> your notebook or it will be stolen by bands of thugs with machetes, recopying into a secondary notebook might make good sense (so don’t travel with both copies, just in case). Again, if you have a smartphone or </a:t>
            </a:r>
            <a:r>
              <a:rPr lang="en-GB" altLang="en-US" sz="1500" dirty="0" err="1">
                <a:solidFill>
                  <a:srgbClr val="000000"/>
                </a:solidFill>
                <a:latin typeface="Calibri" panose="020F0502020204030204" pitchFamily="34" charset="0"/>
                <a:cs typeface="Calibri" panose="020F0502020204030204" pitchFamily="34" charset="0"/>
              </a:rPr>
              <a:t>wifi</a:t>
            </a:r>
            <a:r>
              <a:rPr lang="en-GB" altLang="en-US" sz="1500" dirty="0">
                <a:solidFill>
                  <a:srgbClr val="000000"/>
                </a:solidFill>
                <a:latin typeface="Calibri" panose="020F0502020204030204" pitchFamily="34" charset="0"/>
                <a:cs typeface="Calibri" panose="020F0502020204030204" pitchFamily="34" charset="0"/>
              </a:rPr>
              <a:t>-enabled camera, just take daily photos of your pages and send them to the cloud.</a:t>
            </a:r>
            <a:endParaRPr lang="en-GB" altLang="en-US" sz="1500" dirty="0">
              <a:solidFill>
                <a:srgbClr val="444444"/>
              </a:solidFill>
              <a:latin typeface="Calibri" panose="020F0502020204030204" pitchFamily="34" charset="0"/>
              <a:cs typeface="Calibri" panose="020F0502020204030204" pitchFamily="34" charset="0"/>
            </a:endParaRPr>
          </a:p>
        </p:txBody>
      </p:sp>
      <p:sp>
        <p:nvSpPr>
          <p:cNvPr id="19"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1" name="Group 20"/>
          <p:cNvGrpSpPr/>
          <p:nvPr/>
        </p:nvGrpSpPr>
        <p:grpSpPr>
          <a:xfrm>
            <a:off x="0" y="6606369"/>
            <a:ext cx="12192000" cy="276999"/>
            <a:chOff x="0" y="6606369"/>
            <a:chExt cx="12192000" cy="276999"/>
          </a:xfrm>
        </p:grpSpPr>
        <p:sp>
          <p:nvSpPr>
            <p:cNvPr id="22"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3" name="Rectangle 22"/>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Znak UK - Univerzita Karlov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Fakultní logo a vizuální materiály — Přírodovědecká fakulta U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Sociologický ústav AV ČR - YouTub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15"/>
          <p:cNvPicPr>
            <a:picLocks noChangeAspect="1" noChangeArrowheads="1"/>
          </p:cNvPicPr>
          <p:nvPr/>
        </p:nvPicPr>
        <p:blipFill>
          <a:blip r:embed="rId2">
            <a:extLst>
              <a:ext uri="{28A0092B-C50C-407E-A947-70E740481C1C}">
                <a14:useLocalDpi xmlns:a14="http://schemas.microsoft.com/office/drawing/2010/main" val="0"/>
              </a:ext>
            </a:extLst>
          </a:blip>
          <a:srcRect l="18364" t="12439" r="13831" b="5402"/>
          <a:stretch>
            <a:fillRect/>
          </a:stretch>
        </p:blipFill>
        <p:spPr bwMode="auto">
          <a:xfrm>
            <a:off x="5167585" y="2268700"/>
            <a:ext cx="5760640" cy="436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6" name="Group 25"/>
          <p:cNvGrpSpPr/>
          <p:nvPr/>
        </p:nvGrpSpPr>
        <p:grpSpPr>
          <a:xfrm>
            <a:off x="0" y="6606369"/>
            <a:ext cx="12192000" cy="276999"/>
            <a:chOff x="0" y="6606369"/>
            <a:chExt cx="12192000" cy="276999"/>
          </a:xfrm>
        </p:grpSpPr>
        <p:sp>
          <p:nvSpPr>
            <p:cNvPr id="27"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8" name="Rectangle 27"/>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Znak UK - Univerzita Karlov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Fakultní logo a vizuální materiály — Přírodovědecká fakulta U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Sociologický ústav AV ČR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 Box 9"/>
          <p:cNvSpPr txBox="1">
            <a:spLocks noChangeArrowheads="1"/>
          </p:cNvSpPr>
          <p:nvPr/>
        </p:nvSpPr>
        <p:spPr bwMode="auto">
          <a:xfrm>
            <a:off x="588832" y="1441816"/>
            <a:ext cx="109315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400" dirty="0">
                <a:latin typeface="Calibri" panose="020F0502020204030204" pitchFamily="34" charset="0"/>
              </a:rPr>
              <a:t>How to perform experiments</a:t>
            </a:r>
            <a:r>
              <a:rPr lang="en-GB" altLang="cs-CZ" sz="2400" dirty="0" smtClean="0">
                <a:latin typeface="Calibri" panose="020F0502020204030204" pitchFamily="34" charset="0"/>
              </a:rPr>
              <a:t>?</a:t>
            </a:r>
            <a:r>
              <a:rPr lang="cs-CZ" altLang="cs-CZ" sz="2400" dirty="0" smtClean="0">
                <a:latin typeface="Calibri" panose="020F0502020204030204" pitchFamily="34" charset="0"/>
              </a:rPr>
              <a:t/>
            </a:r>
            <a:br>
              <a:rPr lang="cs-CZ" altLang="cs-CZ" sz="2400" dirty="0" smtClean="0">
                <a:latin typeface="Calibri" panose="020F0502020204030204" pitchFamily="34" charset="0"/>
              </a:rPr>
            </a:br>
            <a:r>
              <a:rPr lang="en-GB" altLang="cs-CZ" sz="2400" dirty="0" smtClean="0">
                <a:latin typeface="Calibri" panose="020F0502020204030204" pitchFamily="34" charset="0"/>
              </a:rPr>
              <a:t>Experimental </a:t>
            </a:r>
            <a:r>
              <a:rPr lang="en-GB" altLang="cs-CZ" sz="2400" dirty="0">
                <a:latin typeface="Calibri" panose="020F0502020204030204" pitchFamily="34" charset="0"/>
              </a:rPr>
              <a:t>design, data acquisition, processing and interpretation</a:t>
            </a:r>
          </a:p>
        </p:txBody>
      </p:sp>
      <p:sp>
        <p:nvSpPr>
          <p:cNvPr id="35" name="Text Box 5"/>
          <p:cNvSpPr txBox="1">
            <a:spLocks noChangeArrowheads="1"/>
          </p:cNvSpPr>
          <p:nvPr/>
        </p:nvSpPr>
        <p:spPr bwMode="auto">
          <a:xfrm>
            <a:off x="1889873" y="1002927"/>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1.2. </a:t>
            </a:r>
            <a:r>
              <a:rPr lang="en-GB" altLang="cs-CZ" sz="2600" b="1" dirty="0">
                <a:latin typeface="Calibri" panose="020F0502020204030204" pitchFamily="34" charset="0"/>
              </a:rPr>
              <a:t>Observation and experiment - two general approaches</a:t>
            </a:r>
          </a:p>
        </p:txBody>
      </p:sp>
      <p:sp>
        <p:nvSpPr>
          <p:cNvPr id="36" name="Rectangle 14"/>
          <p:cNvSpPr>
            <a:spLocks noChangeArrowheads="1"/>
          </p:cNvSpPr>
          <p:nvPr/>
        </p:nvSpPr>
        <p:spPr bwMode="auto">
          <a:xfrm>
            <a:off x="67624" y="2564904"/>
            <a:ext cx="503233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dirty="0">
                <a:latin typeface="Calibri" panose="020F0502020204030204" pitchFamily="34" charset="0"/>
                <a:cs typeface="Calibri" panose="020F0502020204030204" pitchFamily="34" charset="0"/>
              </a:rPr>
              <a:t>Negative and positive controls</a:t>
            </a:r>
          </a:p>
          <a:p>
            <a:pPr eaLnBrk="1" hangingPunct="1">
              <a:spcBef>
                <a:spcPct val="0"/>
              </a:spcBef>
              <a:buFontTx/>
              <a:buNone/>
            </a:pPr>
            <a:endParaRPr lang="en-GB" altLang="cs-CZ" sz="2400" dirty="0">
              <a:latin typeface="Calibri" panose="020F0502020204030204" pitchFamily="34" charset="0"/>
              <a:cs typeface="Calibri" panose="020F0502020204030204" pitchFamily="34" charset="0"/>
            </a:endParaRPr>
          </a:p>
          <a:p>
            <a:pPr eaLnBrk="1" hangingPunct="1">
              <a:spcBef>
                <a:spcPct val="0"/>
              </a:spcBef>
              <a:buFontTx/>
              <a:buNone/>
            </a:pPr>
            <a:r>
              <a:rPr lang="en-GB" altLang="en-US" sz="2400" b="1" dirty="0">
                <a:latin typeface="Calibri" panose="020F0502020204030204" pitchFamily="34" charset="0"/>
                <a:cs typeface="Calibri" panose="020F0502020204030204" pitchFamily="34" charset="0"/>
              </a:rPr>
              <a:t>A negative control</a:t>
            </a:r>
            <a:r>
              <a:rPr lang="en-GB" altLang="en-US" sz="2400" dirty="0">
                <a:latin typeface="Calibri" panose="020F0502020204030204" pitchFamily="34" charset="0"/>
                <a:cs typeface="Calibri" panose="020F0502020204030204" pitchFamily="34" charset="0"/>
              </a:rPr>
              <a:t> is a kind of control that is not expected to produce results.</a:t>
            </a:r>
          </a:p>
          <a:p>
            <a:pPr eaLnBrk="1" hangingPunct="1">
              <a:spcBef>
                <a:spcPct val="0"/>
              </a:spcBef>
              <a:buFontTx/>
              <a:buNone/>
            </a:pPr>
            <a:r>
              <a:rPr lang="en-GB" altLang="en-US" sz="2400" b="1" dirty="0">
                <a:latin typeface="Calibri" panose="020F0502020204030204" pitchFamily="34" charset="0"/>
                <a:cs typeface="Calibri" panose="020F0502020204030204" pitchFamily="34" charset="0"/>
              </a:rPr>
              <a:t>A positive control</a:t>
            </a:r>
            <a:r>
              <a:rPr lang="en-GB" altLang="en-US" sz="2400" dirty="0">
                <a:latin typeface="Calibri" panose="020F0502020204030204" pitchFamily="34" charset="0"/>
                <a:cs typeface="Calibri" panose="020F0502020204030204" pitchFamily="34" charset="0"/>
              </a:rPr>
              <a:t> is a kind of control that produce known results</a:t>
            </a:r>
            <a:endParaRPr lang="en-GB" altLang="cs-CZ" sz="2400" dirty="0">
              <a:latin typeface="Calibri" panose="020F0502020204030204" pitchFamily="34" charset="0"/>
              <a:cs typeface="Calibri" panose="020F0502020204030204" pitchFamily="34" charset="0"/>
            </a:endParaRPr>
          </a:p>
          <a:p>
            <a:pPr eaLnBrk="1" hangingPunct="1">
              <a:spcBef>
                <a:spcPct val="0"/>
              </a:spcBef>
              <a:buFontTx/>
              <a:buNone/>
            </a:pPr>
            <a:endParaRPr lang="en-GB" altLang="cs-CZ" sz="2400" dirty="0">
              <a:latin typeface="Calibri" panose="020F0502020204030204" pitchFamily="34" charset="0"/>
              <a:cs typeface="Calibri" panose="020F0502020204030204" pitchFamily="34" charset="0"/>
            </a:endParaRPr>
          </a:p>
          <a:p>
            <a:pPr eaLnBrk="1" hangingPunct="1">
              <a:spcBef>
                <a:spcPct val="0"/>
              </a:spcBef>
              <a:buFontTx/>
              <a:buNone/>
            </a:pPr>
            <a:r>
              <a:rPr lang="en-GB" altLang="cs-CZ" sz="2400" dirty="0">
                <a:latin typeface="Calibri" panose="020F0502020204030204" pitchFamily="34" charset="0"/>
                <a:cs typeface="Calibri" panose="020F0502020204030204" pitchFamily="34" charset="0"/>
              </a:rPr>
              <a:t>Controls need to be involved to test methods, chemicals, organisms, etc.</a:t>
            </a:r>
          </a:p>
        </p:txBody>
      </p:sp>
      <p:sp>
        <p:nvSpPr>
          <p:cNvPr id="37"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8" name="Group 27"/>
          <p:cNvGrpSpPr/>
          <p:nvPr/>
        </p:nvGrpSpPr>
        <p:grpSpPr>
          <a:xfrm>
            <a:off x="0" y="6606369"/>
            <a:ext cx="12192000" cy="276999"/>
            <a:chOff x="0" y="6606369"/>
            <a:chExt cx="12192000" cy="276999"/>
          </a:xfrm>
        </p:grpSpPr>
        <p:sp>
          <p:nvSpPr>
            <p:cNvPr id="29"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30" name="Rectangle 29"/>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 Box 9"/>
          <p:cNvSpPr txBox="1">
            <a:spLocks noChangeArrowheads="1"/>
          </p:cNvSpPr>
          <p:nvPr/>
        </p:nvSpPr>
        <p:spPr bwMode="auto">
          <a:xfrm>
            <a:off x="623392" y="1623886"/>
            <a:ext cx="109315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400" dirty="0">
                <a:latin typeface="Calibri" panose="020F0502020204030204" pitchFamily="34" charset="0"/>
              </a:rPr>
              <a:t>How to perform experiments</a:t>
            </a:r>
            <a:r>
              <a:rPr lang="en-GB" altLang="cs-CZ" sz="2400" dirty="0" smtClean="0">
                <a:latin typeface="Calibri" panose="020F0502020204030204" pitchFamily="34" charset="0"/>
              </a:rPr>
              <a:t>?</a:t>
            </a:r>
            <a:r>
              <a:rPr lang="cs-CZ" altLang="cs-CZ" sz="2400" dirty="0" smtClean="0">
                <a:latin typeface="Calibri" panose="020F0502020204030204" pitchFamily="34" charset="0"/>
              </a:rPr>
              <a:t/>
            </a:r>
            <a:br>
              <a:rPr lang="cs-CZ" altLang="cs-CZ" sz="2400" dirty="0" smtClean="0">
                <a:latin typeface="Calibri" panose="020F0502020204030204" pitchFamily="34" charset="0"/>
              </a:rPr>
            </a:br>
            <a:r>
              <a:rPr lang="en-GB" altLang="cs-CZ" sz="2400" dirty="0" smtClean="0">
                <a:latin typeface="Calibri" panose="020F0502020204030204" pitchFamily="34" charset="0"/>
              </a:rPr>
              <a:t>Experimental </a:t>
            </a:r>
            <a:r>
              <a:rPr lang="en-GB" altLang="cs-CZ" sz="2400" dirty="0">
                <a:latin typeface="Calibri" panose="020F0502020204030204" pitchFamily="34" charset="0"/>
              </a:rPr>
              <a:t>design, data acquisition, processing and interpretation</a:t>
            </a:r>
          </a:p>
        </p:txBody>
      </p:sp>
      <p:sp>
        <p:nvSpPr>
          <p:cNvPr id="37" name="Text Box 5"/>
          <p:cNvSpPr txBox="1">
            <a:spLocks noChangeArrowheads="1"/>
          </p:cNvSpPr>
          <p:nvPr/>
        </p:nvSpPr>
        <p:spPr bwMode="auto">
          <a:xfrm>
            <a:off x="1889873" y="1002927"/>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1.2. </a:t>
            </a:r>
            <a:r>
              <a:rPr lang="en-GB" altLang="cs-CZ" sz="2600" b="1" dirty="0">
                <a:latin typeface="Calibri" panose="020F0502020204030204" pitchFamily="34" charset="0"/>
              </a:rPr>
              <a:t>Observation and experiment - two general approaches</a:t>
            </a:r>
          </a:p>
        </p:txBody>
      </p:sp>
      <p:sp>
        <p:nvSpPr>
          <p:cNvPr id="38" name="Rectangle 11"/>
          <p:cNvSpPr>
            <a:spLocks noChangeArrowheads="1"/>
          </p:cNvSpPr>
          <p:nvPr/>
        </p:nvSpPr>
        <p:spPr bwMode="auto">
          <a:xfrm>
            <a:off x="420994" y="2674983"/>
            <a:ext cx="76428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dirty="0" err="1">
                <a:latin typeface="Calibri" panose="020F0502020204030204" pitchFamily="34" charset="0"/>
                <a:cs typeface="Calibri" panose="020F0502020204030204" pitchFamily="34" charset="0"/>
              </a:rPr>
              <a:t>The</a:t>
            </a:r>
            <a:r>
              <a:rPr lang="cs-CZ" altLang="cs-CZ" sz="2400" b="1" dirty="0">
                <a:latin typeface="Calibri" panose="020F0502020204030204" pitchFamily="34" charset="0"/>
                <a:cs typeface="Calibri" panose="020F0502020204030204" pitchFamily="34" charset="0"/>
              </a:rPr>
              <a:t> e</a:t>
            </a:r>
            <a:r>
              <a:rPr lang="en-US" altLang="cs-CZ" sz="2400" b="1" dirty="0">
                <a:latin typeface="Calibri" panose="020F0502020204030204" pitchFamily="34" charset="0"/>
                <a:cs typeface="Calibri" panose="020F0502020204030204" pitchFamily="34" charset="0"/>
              </a:rPr>
              <a:t>valuation and interpretation of the experiment</a:t>
            </a:r>
            <a:r>
              <a:rPr lang="cs-CZ" altLang="cs-CZ" sz="2400" b="1" dirty="0">
                <a:latin typeface="Calibri" panose="020F0502020204030204" pitchFamily="34" charset="0"/>
                <a:cs typeface="Calibri" panose="020F0502020204030204" pitchFamily="34" charset="0"/>
              </a:rPr>
              <a:t>:</a:t>
            </a:r>
            <a:endParaRPr lang="en-US" altLang="cs-CZ" sz="2400" b="1" dirty="0">
              <a:latin typeface="Calibri" panose="020F0502020204030204" pitchFamily="34" charset="0"/>
              <a:cs typeface="Calibri" panose="020F0502020204030204" pitchFamily="34" charset="0"/>
            </a:endParaRPr>
          </a:p>
        </p:txBody>
      </p:sp>
      <p:sp>
        <p:nvSpPr>
          <p:cNvPr id="39" name="Rectangle 13"/>
          <p:cNvSpPr>
            <a:spLocks noChangeArrowheads="1"/>
          </p:cNvSpPr>
          <p:nvPr/>
        </p:nvSpPr>
        <p:spPr bwMode="auto">
          <a:xfrm>
            <a:off x="301758" y="3512499"/>
            <a:ext cx="110890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dirty="0">
                <a:latin typeface="Calibri" panose="020F0502020204030204" pitchFamily="34" charset="0"/>
                <a:cs typeface="Calibri" panose="020F0502020204030204" pitchFamily="34" charset="0"/>
              </a:rPr>
              <a:t>- both original form of data (numbers, images) and processed data in a form of electronic protocol must be stored </a:t>
            </a:r>
          </a:p>
        </p:txBody>
      </p:sp>
      <p:sp>
        <p:nvSpPr>
          <p:cNvPr id="40" name="Rectangle 16"/>
          <p:cNvSpPr>
            <a:spLocks noChangeArrowheads="1"/>
          </p:cNvSpPr>
          <p:nvPr/>
        </p:nvSpPr>
        <p:spPr bwMode="auto">
          <a:xfrm>
            <a:off x="346209" y="5312724"/>
            <a:ext cx="111018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dirty="0">
                <a:latin typeface="Calibri" panose="020F0502020204030204" pitchFamily="34" charset="0"/>
                <a:cs typeface="Calibri" panose="020F0502020204030204" pitchFamily="34" charset="0"/>
              </a:rPr>
              <a:t>- </a:t>
            </a:r>
            <a:r>
              <a:rPr lang="cs-CZ" altLang="cs-CZ" sz="2400" dirty="0" err="1" smtClean="0">
                <a:latin typeface="Calibri" panose="020F0502020204030204" pitchFamily="34" charset="0"/>
                <a:cs typeface="Calibri" panose="020F0502020204030204" pitchFamily="34" charset="0"/>
              </a:rPr>
              <a:t>statistical</a:t>
            </a:r>
            <a:r>
              <a:rPr lang="cs-CZ" altLang="cs-CZ" sz="2400" dirty="0" smtClean="0">
                <a:latin typeface="Calibri" panose="020F0502020204030204" pitchFamily="34" charset="0"/>
                <a:cs typeface="Calibri" panose="020F0502020204030204" pitchFamily="34" charset="0"/>
              </a:rPr>
              <a:t> </a:t>
            </a:r>
            <a:r>
              <a:rPr lang="cs-CZ" altLang="cs-CZ" sz="2400" dirty="0" err="1" smtClean="0">
                <a:latin typeface="Calibri" panose="020F0502020204030204" pitchFamily="34" charset="0"/>
                <a:cs typeface="Calibri" panose="020F0502020204030204" pitchFamily="34" charset="0"/>
              </a:rPr>
              <a:t>evaluation</a:t>
            </a:r>
            <a:r>
              <a:rPr lang="cs-CZ" altLang="cs-CZ" sz="2400" dirty="0" smtClean="0">
                <a:latin typeface="Calibri" panose="020F0502020204030204" pitchFamily="34" charset="0"/>
                <a:cs typeface="Calibri" panose="020F0502020204030204" pitchFamily="34" charset="0"/>
              </a:rPr>
              <a:t> -</a:t>
            </a:r>
            <a:r>
              <a:rPr lang="en-US" altLang="cs-CZ" sz="2400" dirty="0" smtClean="0">
                <a:latin typeface="Calibri" panose="020F0502020204030204" pitchFamily="34" charset="0"/>
                <a:cs typeface="Calibri" panose="020F0502020204030204" pitchFamily="34" charset="0"/>
              </a:rPr>
              <a:t> </a:t>
            </a:r>
            <a:r>
              <a:rPr lang="en-US" altLang="cs-CZ" sz="2400" dirty="0">
                <a:latin typeface="Calibri" panose="020F0502020204030204" pitchFamily="34" charset="0"/>
                <a:cs typeface="Calibri" panose="020F0502020204030204" pitchFamily="34" charset="0"/>
              </a:rPr>
              <a:t>depending on the experimental design</a:t>
            </a:r>
            <a:r>
              <a:rPr lang="cs-CZ" altLang="cs-CZ" sz="2400" dirty="0">
                <a:latin typeface="Calibri" panose="020F0502020204030204" pitchFamily="34" charset="0"/>
                <a:cs typeface="Calibri" panose="020F0502020204030204" pitchFamily="34" charset="0"/>
              </a:rPr>
              <a:t>,</a:t>
            </a:r>
            <a:r>
              <a:rPr lang="en-US" altLang="cs-CZ" sz="2400" dirty="0">
                <a:latin typeface="Calibri" panose="020F0502020204030204" pitchFamily="34" charset="0"/>
                <a:cs typeface="Calibri" panose="020F0502020204030204" pitchFamily="34" charset="0"/>
              </a:rPr>
              <a:t> when needed </a:t>
            </a:r>
            <a:r>
              <a:rPr lang="cs-CZ" altLang="cs-CZ" sz="2400" dirty="0" err="1">
                <a:latin typeface="Calibri" panose="020F0502020204030204" pitchFamily="34" charset="0"/>
                <a:cs typeface="Calibri" panose="020F0502020204030204" pitchFamily="34" charset="0"/>
              </a:rPr>
              <a:t>it</a:t>
            </a:r>
            <a:r>
              <a:rPr lang="cs-CZ" altLang="cs-CZ" sz="2400" dirty="0">
                <a:latin typeface="Calibri" panose="020F0502020204030204" pitchFamily="34" charset="0"/>
                <a:cs typeface="Calibri" panose="020F0502020204030204" pitchFamily="34" charset="0"/>
              </a:rPr>
              <a:t> </a:t>
            </a:r>
            <a:r>
              <a:rPr lang="en-US" altLang="cs-CZ" sz="2400" dirty="0">
                <a:latin typeface="Calibri" panose="020F0502020204030204" pitchFamily="34" charset="0"/>
                <a:cs typeface="Calibri" panose="020F0502020204030204" pitchFamily="34" charset="0"/>
              </a:rPr>
              <a:t>must be consulted with experts</a:t>
            </a:r>
          </a:p>
        </p:txBody>
      </p:sp>
      <p:sp>
        <p:nvSpPr>
          <p:cNvPr id="41" name="Rectangle 17"/>
          <p:cNvSpPr>
            <a:spLocks noChangeArrowheads="1"/>
          </p:cNvSpPr>
          <p:nvPr/>
        </p:nvSpPr>
        <p:spPr bwMode="auto">
          <a:xfrm>
            <a:off x="301758" y="4376099"/>
            <a:ext cx="114059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dirty="0">
                <a:latin typeface="Calibri" panose="020F0502020204030204" pitchFamily="34" charset="0"/>
                <a:cs typeface="Calibri" panose="020F0502020204030204" pitchFamily="34" charset="0"/>
              </a:rPr>
              <a:t>- collecting processed data together with preliminary conclusions in a form of </a:t>
            </a:r>
            <a:r>
              <a:rPr lang="en-US" altLang="cs-CZ" sz="2400" dirty="0">
                <a:latin typeface="Calibri" panose="020F0502020204030204" pitchFamily="34" charset="0"/>
                <a:cs typeface="Calibri" panose="020F0502020204030204" pitchFamily="34" charset="0"/>
                <a:hlinkClick r:id="rId7"/>
              </a:rPr>
              <a:t>presentation</a:t>
            </a:r>
            <a:r>
              <a:rPr lang="en-US" altLang="cs-CZ" sz="2400" dirty="0">
                <a:latin typeface="Calibri" panose="020F0502020204030204" pitchFamily="34" charset="0"/>
                <a:cs typeface="Calibri" panose="020F0502020204030204" pitchFamily="34" charset="0"/>
              </a:rPr>
              <a:t> is very useful</a:t>
            </a:r>
          </a:p>
        </p:txBody>
      </p:sp>
      <p:sp>
        <p:nvSpPr>
          <p:cNvPr id="42"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1" name="Group 20"/>
          <p:cNvGrpSpPr/>
          <p:nvPr/>
        </p:nvGrpSpPr>
        <p:grpSpPr>
          <a:xfrm>
            <a:off x="0" y="6606369"/>
            <a:ext cx="12192000" cy="276999"/>
            <a:chOff x="0" y="6606369"/>
            <a:chExt cx="12192000" cy="276999"/>
          </a:xfrm>
        </p:grpSpPr>
        <p:sp>
          <p:nvSpPr>
            <p:cNvPr id="22"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3" name="Rectangle 22"/>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Rectangle 4"/>
          <p:cNvSpPr>
            <a:spLocks noChangeArrowheads="1"/>
          </p:cNvSpPr>
          <p:nvPr/>
        </p:nvSpPr>
        <p:spPr bwMode="auto">
          <a:xfrm>
            <a:off x="5309992" y="52417"/>
            <a:ext cx="16730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err="1" smtClean="0">
                <a:solidFill>
                  <a:schemeClr val="accent2"/>
                </a:solidFill>
                <a:latin typeface="Calibri Light" panose="020F0302020204030204" pitchFamily="34" charset="0"/>
                <a:cs typeface="Calibri Light" panose="020F0302020204030204" pitchFamily="34" charset="0"/>
              </a:rPr>
              <a:t>Syllabus</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
        <p:nvSpPr>
          <p:cNvPr id="30" name="Text Box 5"/>
          <p:cNvSpPr txBox="1">
            <a:spLocks noChangeArrowheads="1"/>
          </p:cNvSpPr>
          <p:nvPr/>
        </p:nvSpPr>
        <p:spPr bwMode="auto">
          <a:xfrm>
            <a:off x="420994" y="1196752"/>
            <a:ext cx="11435646"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600" b="1" dirty="0">
                <a:latin typeface="Calibri" panose="020F0502020204030204" pitchFamily="34" charset="0"/>
                <a:cs typeface="Calibri" panose="020F0502020204030204" pitchFamily="34" charset="0"/>
              </a:rPr>
              <a:t>2. Helpful hints in the processing of experimental data</a:t>
            </a:r>
            <a:endParaRPr lang="cs-CZ" altLang="cs-CZ" sz="2600" b="1" dirty="0">
              <a:latin typeface="Calibri" panose="020F0502020204030204" pitchFamily="34" charset="0"/>
              <a:cs typeface="Calibri" panose="020F0502020204030204" pitchFamily="34" charset="0"/>
            </a:endParaRPr>
          </a:p>
          <a:p>
            <a:pPr eaLnBrk="1" hangingPunct="1">
              <a:spcBef>
                <a:spcPct val="0"/>
              </a:spcBef>
              <a:buFontTx/>
              <a:buNone/>
            </a:pPr>
            <a:endParaRPr lang="en-US" altLang="cs-CZ" sz="2600" b="1" dirty="0">
              <a:latin typeface="Calibri" panose="020F0502020204030204" pitchFamily="34" charset="0"/>
              <a:cs typeface="Calibri" panose="020F0502020204030204" pitchFamily="34" charset="0"/>
            </a:endParaRPr>
          </a:p>
          <a:p>
            <a:pPr algn="just" eaLnBrk="1" hangingPunct="1">
              <a:spcBef>
                <a:spcPct val="0"/>
              </a:spcBef>
              <a:buFontTx/>
              <a:buNone/>
            </a:pPr>
            <a:r>
              <a:rPr lang="en-US" altLang="cs-CZ" sz="2600" dirty="0">
                <a:latin typeface="Calibri" panose="020F0502020204030204" pitchFamily="34" charset="0"/>
                <a:cs typeface="Calibri" panose="020F0502020204030204" pitchFamily="34" charset="0"/>
              </a:rPr>
              <a:t>2.1. Organization of work, type of data</a:t>
            </a:r>
          </a:p>
          <a:p>
            <a:pPr algn="just" eaLnBrk="1" hangingPunct="1">
              <a:spcBef>
                <a:spcPct val="0"/>
              </a:spcBef>
              <a:buFontTx/>
              <a:buNone/>
            </a:pPr>
            <a:r>
              <a:rPr lang="en-US" altLang="cs-CZ" sz="2600" dirty="0">
                <a:latin typeface="Calibri" panose="020F0502020204030204" pitchFamily="34" charset="0"/>
                <a:cs typeface="Calibri" panose="020F0502020204030204" pitchFamily="34" charset="0"/>
              </a:rPr>
              <a:t>2.2. Data explorers, correct data handling and saving</a:t>
            </a:r>
          </a:p>
          <a:p>
            <a:pPr algn="just" eaLnBrk="1" hangingPunct="1">
              <a:spcBef>
                <a:spcPct val="0"/>
              </a:spcBef>
              <a:buFontTx/>
              <a:buNone/>
            </a:pPr>
            <a:r>
              <a:rPr lang="en-US" altLang="cs-CZ" sz="2600" dirty="0">
                <a:latin typeface="Calibri" panose="020F0502020204030204" pitchFamily="34" charset="0"/>
                <a:cs typeface="Calibri" panose="020F0502020204030204" pitchFamily="34" charset="0"/>
              </a:rPr>
              <a:t>2.3. Spreadsheets, statistical software, graph editors </a:t>
            </a:r>
          </a:p>
          <a:p>
            <a:pPr algn="just" eaLnBrk="1" hangingPunct="1">
              <a:spcBef>
                <a:spcPct val="0"/>
              </a:spcBef>
              <a:buFontTx/>
              <a:buNone/>
            </a:pPr>
            <a:r>
              <a:rPr lang="en-US" altLang="cs-CZ" sz="2600" dirty="0">
                <a:latin typeface="Calibri" panose="020F0502020204030204" pitchFamily="34" charset="0"/>
                <a:cs typeface="Calibri" panose="020F0502020204030204" pitchFamily="34" charset="0"/>
              </a:rPr>
              <a:t>2.4. Processing of structural and sequence data </a:t>
            </a:r>
          </a:p>
          <a:p>
            <a:pPr algn="just" eaLnBrk="1" hangingPunct="1">
              <a:spcBef>
                <a:spcPct val="0"/>
              </a:spcBef>
              <a:buFontTx/>
              <a:buNone/>
            </a:pPr>
            <a:r>
              <a:rPr lang="en-US" altLang="cs-CZ" sz="2600" dirty="0">
                <a:latin typeface="Calibri" panose="020F0502020204030204" pitchFamily="34" charset="0"/>
                <a:cs typeface="Calibri" panose="020F0502020204030204" pitchFamily="34" charset="0"/>
              </a:rPr>
              <a:t>2.5.</a:t>
            </a:r>
            <a:r>
              <a:rPr lang="cs-CZ" altLang="cs-CZ" sz="2600" dirty="0">
                <a:latin typeface="Calibri" panose="020F0502020204030204" pitchFamily="34" charset="0"/>
                <a:cs typeface="Calibri" panose="020F0502020204030204" pitchFamily="34" charset="0"/>
              </a:rPr>
              <a:t> </a:t>
            </a:r>
            <a:r>
              <a:rPr lang="en-US" altLang="cs-CZ" sz="2600" dirty="0">
                <a:latin typeface="Calibri" panose="020F0502020204030204" pitchFamily="34" charset="0"/>
                <a:cs typeface="Calibri" panose="020F0502020204030204" pitchFamily="34" charset="0"/>
              </a:rPr>
              <a:t>Image analysis, graphical software, presentation software</a:t>
            </a:r>
          </a:p>
          <a:p>
            <a:pPr algn="just" eaLnBrk="1" hangingPunct="1">
              <a:spcBef>
                <a:spcPct val="0"/>
              </a:spcBef>
              <a:buFontTx/>
              <a:buNone/>
            </a:pPr>
            <a:endParaRPr lang="en-US" altLang="cs-CZ" sz="26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1" name="Group 20"/>
          <p:cNvGrpSpPr/>
          <p:nvPr/>
        </p:nvGrpSpPr>
        <p:grpSpPr>
          <a:xfrm>
            <a:off x="0" y="6606369"/>
            <a:ext cx="12192000" cy="276999"/>
            <a:chOff x="0" y="6606369"/>
            <a:chExt cx="12192000" cy="276999"/>
          </a:xfrm>
        </p:grpSpPr>
        <p:sp>
          <p:nvSpPr>
            <p:cNvPr id="22"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3" name="Rectangle 22"/>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Rectangle 4"/>
          <p:cNvSpPr>
            <a:spLocks noChangeArrowheads="1"/>
          </p:cNvSpPr>
          <p:nvPr/>
        </p:nvSpPr>
        <p:spPr bwMode="auto">
          <a:xfrm>
            <a:off x="5309992" y="52417"/>
            <a:ext cx="16730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err="1" smtClean="0">
                <a:solidFill>
                  <a:schemeClr val="accent2"/>
                </a:solidFill>
                <a:latin typeface="Calibri Light" panose="020F0302020204030204" pitchFamily="34" charset="0"/>
                <a:cs typeface="Calibri Light" panose="020F0302020204030204" pitchFamily="34" charset="0"/>
              </a:rPr>
              <a:t>Syllabus</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
        <p:nvSpPr>
          <p:cNvPr id="30" name="Text Box 5"/>
          <p:cNvSpPr txBox="1">
            <a:spLocks noChangeArrowheads="1"/>
          </p:cNvSpPr>
          <p:nvPr/>
        </p:nvSpPr>
        <p:spPr bwMode="auto">
          <a:xfrm>
            <a:off x="420994" y="1196752"/>
            <a:ext cx="1143564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GB" altLang="cs-CZ" sz="2600" b="1" dirty="0" smtClean="0">
                <a:latin typeface="Calibri" panose="020F0502020204030204" pitchFamily="34" charset="0"/>
                <a:cs typeface="Calibri" panose="020F0502020204030204" pitchFamily="34" charset="0"/>
              </a:rPr>
              <a:t>3. Scientific literature, online resources at the internet</a:t>
            </a:r>
          </a:p>
          <a:p>
            <a:pPr algn="just" eaLnBrk="1" hangingPunct="1">
              <a:spcBef>
                <a:spcPct val="0"/>
              </a:spcBef>
              <a:buFontTx/>
              <a:buNone/>
            </a:pPr>
            <a:endParaRPr lang="en-GB" altLang="cs-CZ" sz="2600" b="1" dirty="0" smtClean="0">
              <a:latin typeface="Calibri" panose="020F0502020204030204" pitchFamily="34" charset="0"/>
              <a:cs typeface="Calibri" panose="020F0502020204030204" pitchFamily="34" charset="0"/>
            </a:endParaRPr>
          </a:p>
          <a:p>
            <a:pPr algn="just" eaLnBrk="1" hangingPunct="1">
              <a:spcBef>
                <a:spcPct val="0"/>
              </a:spcBef>
              <a:buFontTx/>
              <a:buNone/>
            </a:pPr>
            <a:r>
              <a:rPr lang="en-GB" altLang="cs-CZ" sz="2600" dirty="0" smtClean="0">
                <a:latin typeface="Calibri" panose="020F0502020204030204" pitchFamily="34" charset="0"/>
                <a:cs typeface="Calibri" panose="020F0502020204030204" pitchFamily="34" charset="0"/>
              </a:rPr>
              <a:t>3.1. Types of scientific reports and their purpose </a:t>
            </a:r>
          </a:p>
          <a:p>
            <a:pPr algn="just" eaLnBrk="1" hangingPunct="1">
              <a:spcBef>
                <a:spcPct val="0"/>
              </a:spcBef>
              <a:buFontTx/>
              <a:buNone/>
            </a:pPr>
            <a:r>
              <a:rPr lang="en-GB" altLang="cs-CZ" sz="2600" dirty="0" smtClean="0">
                <a:latin typeface="Calibri" panose="020F0502020204030204" pitchFamily="34" charset="0"/>
                <a:cs typeface="Calibri" panose="020F0502020204030204" pitchFamily="34" charset="0"/>
              </a:rPr>
              <a:t>3.2. Internet sources of information</a:t>
            </a:r>
          </a:p>
          <a:p>
            <a:pPr eaLnBrk="1" hangingPunct="1">
              <a:spcBef>
                <a:spcPct val="0"/>
              </a:spcBef>
              <a:buFontTx/>
              <a:buNone/>
            </a:pPr>
            <a:r>
              <a:rPr lang="en-GB" altLang="cs-CZ" sz="2600" dirty="0" smtClean="0">
                <a:latin typeface="Calibri" panose="020F0502020204030204" pitchFamily="34" charset="0"/>
                <a:cs typeface="Calibri" panose="020F0502020204030204" pitchFamily="34" charset="0"/>
              </a:rPr>
              <a:t>3.3. How to search for bibliographic records and full text articles </a:t>
            </a:r>
          </a:p>
          <a:p>
            <a:pPr eaLnBrk="1" hangingPunct="1">
              <a:spcBef>
                <a:spcPct val="0"/>
              </a:spcBef>
              <a:buFontTx/>
              <a:buNone/>
            </a:pPr>
            <a:r>
              <a:rPr lang="en-GB" altLang="cs-CZ" sz="2600" dirty="0" smtClean="0">
                <a:latin typeface="Calibri" panose="020F0502020204030204" pitchFamily="34" charset="0"/>
                <a:cs typeface="Calibri" panose="020F0502020204030204" pitchFamily="34" charset="0"/>
              </a:rPr>
              <a:t>   3.3.1. Bibliographic databases accessible at our faculty</a:t>
            </a:r>
            <a:br>
              <a:rPr lang="en-GB" altLang="cs-CZ" sz="2600" dirty="0" smtClean="0">
                <a:latin typeface="Calibri" panose="020F0502020204030204" pitchFamily="34" charset="0"/>
                <a:cs typeface="Calibri" panose="020F0502020204030204" pitchFamily="34" charset="0"/>
              </a:rPr>
            </a:br>
            <a:r>
              <a:rPr lang="en-GB" altLang="cs-CZ" sz="2600" dirty="0" smtClean="0">
                <a:latin typeface="Calibri" panose="020F0502020204030204" pitchFamily="34" charset="0"/>
                <a:cs typeface="Calibri" panose="020F0502020204030204" pitchFamily="34" charset="0"/>
              </a:rPr>
              <a:t>   3.3.2. Full text databases accessible at our faculty</a:t>
            </a:r>
          </a:p>
          <a:p>
            <a:pPr algn="just" eaLnBrk="1" hangingPunct="1">
              <a:spcBef>
                <a:spcPct val="0"/>
              </a:spcBef>
              <a:buFontTx/>
              <a:buNone/>
            </a:pPr>
            <a:r>
              <a:rPr lang="en-GB" altLang="cs-CZ" sz="2600" dirty="0" smtClean="0">
                <a:latin typeface="Calibri" panose="020F0502020204030204" pitchFamily="34" charset="0"/>
                <a:cs typeface="Calibri" panose="020F0502020204030204" pitchFamily="34" charset="0"/>
              </a:rPr>
              <a:t>   3.3.3. Creating your own database of references</a:t>
            </a:r>
          </a:p>
          <a:p>
            <a:pPr algn="just" eaLnBrk="1" hangingPunct="1">
              <a:spcBef>
                <a:spcPct val="0"/>
              </a:spcBef>
              <a:buFontTx/>
              <a:buNone/>
            </a:pPr>
            <a:r>
              <a:rPr lang="en-GB" altLang="cs-CZ" sz="2600" dirty="0" smtClean="0">
                <a:latin typeface="Calibri" panose="020F0502020204030204" pitchFamily="34" charset="0"/>
                <a:cs typeface="Calibri" panose="020F0502020204030204" pitchFamily="34" charset="0"/>
              </a:rPr>
              <a:t>3.4. </a:t>
            </a:r>
            <a:r>
              <a:rPr lang="en-GB" altLang="cs-CZ" sz="2600" dirty="0" err="1" smtClean="0">
                <a:latin typeface="Calibri" panose="020F0502020204030204" pitchFamily="34" charset="0"/>
                <a:cs typeface="Calibri" panose="020F0502020204030204" pitchFamily="34" charset="0"/>
              </a:rPr>
              <a:t>Scientometry</a:t>
            </a:r>
            <a:r>
              <a:rPr lang="en-GB" altLang="cs-CZ" sz="2600" dirty="0" smtClean="0">
                <a:latin typeface="Calibri" panose="020F0502020204030204" pitchFamily="34" charset="0"/>
                <a:cs typeface="Calibri" panose="020F0502020204030204" pitchFamily="34" charset="0"/>
              </a:rPr>
              <a:t> - a tool for the evaluation of quality and scientific relevance of  scientific work </a:t>
            </a:r>
            <a:endParaRPr lang="en-GB" altLang="cs-CZ" sz="26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3" name="Group 22"/>
          <p:cNvGrpSpPr/>
          <p:nvPr/>
        </p:nvGrpSpPr>
        <p:grpSpPr>
          <a:xfrm>
            <a:off x="0" y="6606369"/>
            <a:ext cx="12192000" cy="276999"/>
            <a:chOff x="0" y="6606369"/>
            <a:chExt cx="12192000" cy="276999"/>
          </a:xfrm>
        </p:grpSpPr>
        <p:sp>
          <p:nvSpPr>
            <p:cNvPr id="24"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5" name="Rectangle 24"/>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Rectangle 4"/>
          <p:cNvSpPr>
            <a:spLocks noChangeArrowheads="1"/>
          </p:cNvSpPr>
          <p:nvPr/>
        </p:nvSpPr>
        <p:spPr bwMode="auto">
          <a:xfrm>
            <a:off x="5309992" y="52417"/>
            <a:ext cx="16730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err="1" smtClean="0">
                <a:solidFill>
                  <a:schemeClr val="accent2"/>
                </a:solidFill>
                <a:latin typeface="Calibri Light" panose="020F0302020204030204" pitchFamily="34" charset="0"/>
                <a:cs typeface="Calibri Light" panose="020F0302020204030204" pitchFamily="34" charset="0"/>
              </a:rPr>
              <a:t>Syllabus</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
        <p:nvSpPr>
          <p:cNvPr id="32" name="Text Box 5"/>
          <p:cNvSpPr txBox="1">
            <a:spLocks noChangeArrowheads="1"/>
          </p:cNvSpPr>
          <p:nvPr/>
        </p:nvSpPr>
        <p:spPr bwMode="auto">
          <a:xfrm>
            <a:off x="357188" y="1165225"/>
            <a:ext cx="11499452"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600" b="1" dirty="0">
                <a:latin typeface="Calibri" panose="020F0502020204030204" pitchFamily="34" charset="0"/>
                <a:cs typeface="Calibri" panose="020F0502020204030204" pitchFamily="34" charset="0"/>
              </a:rPr>
              <a:t>4. Online information databases in the experimental biology</a:t>
            </a:r>
          </a:p>
          <a:p>
            <a:pPr eaLnBrk="1" hangingPunct="1">
              <a:spcBef>
                <a:spcPct val="0"/>
              </a:spcBef>
              <a:buFontTx/>
              <a:buNone/>
            </a:pPr>
            <a:endParaRPr lang="en-US" altLang="cs-CZ" sz="2600" dirty="0">
              <a:latin typeface="Calibri" panose="020F0502020204030204" pitchFamily="34" charset="0"/>
              <a:cs typeface="Calibri" panose="020F0502020204030204" pitchFamily="34" charset="0"/>
            </a:endParaRPr>
          </a:p>
          <a:p>
            <a:pPr eaLnBrk="1" hangingPunct="1">
              <a:spcBef>
                <a:spcPct val="0"/>
              </a:spcBef>
              <a:buFontTx/>
              <a:buNone/>
            </a:pPr>
            <a:r>
              <a:rPr lang="en-US" altLang="cs-CZ" sz="2600" dirty="0">
                <a:latin typeface="Calibri" panose="020F0502020204030204" pitchFamily="34" charset="0"/>
                <a:cs typeface="Calibri" panose="020F0502020204030204" pitchFamily="34" charset="0"/>
              </a:rPr>
              <a:t>4.1. Sequence databases </a:t>
            </a:r>
            <a:r>
              <a:rPr lang="cs-CZ" altLang="cs-CZ" sz="2600" dirty="0">
                <a:latin typeface="Calibri" panose="020F0502020204030204" pitchFamily="34" charset="0"/>
                <a:cs typeface="Calibri" panose="020F0502020204030204" pitchFamily="34" charset="0"/>
              </a:rPr>
              <a:t>-</a:t>
            </a:r>
            <a:r>
              <a:rPr lang="en-US" altLang="cs-CZ" sz="2600" dirty="0">
                <a:latin typeface="Calibri" panose="020F0502020204030204" pitchFamily="34" charset="0"/>
                <a:cs typeface="Calibri" panose="020F0502020204030204" pitchFamily="34" charset="0"/>
              </a:rPr>
              <a:t> tool of </a:t>
            </a:r>
            <a:r>
              <a:rPr lang="cs-CZ" altLang="cs-CZ" sz="2600" dirty="0" err="1">
                <a:latin typeface="Calibri" panose="020F0502020204030204" pitchFamily="34" charset="0"/>
                <a:cs typeface="Calibri" panose="020F0502020204030204" pitchFamily="34" charset="0"/>
              </a:rPr>
              <a:t>systems</a:t>
            </a:r>
            <a:r>
              <a:rPr lang="cs-CZ" altLang="cs-CZ" sz="2600" dirty="0">
                <a:latin typeface="Calibri" panose="020F0502020204030204" pitchFamily="34" charset="0"/>
                <a:cs typeface="Calibri" panose="020F0502020204030204" pitchFamily="34" charset="0"/>
              </a:rPr>
              <a:t> </a:t>
            </a:r>
            <a:r>
              <a:rPr lang="en-US" altLang="cs-CZ" sz="2600" dirty="0">
                <a:latin typeface="Calibri" panose="020F0502020204030204" pitchFamily="34" charset="0"/>
                <a:cs typeface="Calibri" panose="020F0502020204030204" pitchFamily="34" charset="0"/>
              </a:rPr>
              <a:t>biology </a:t>
            </a:r>
          </a:p>
          <a:p>
            <a:pPr algn="just" eaLnBrk="1" hangingPunct="1">
              <a:spcBef>
                <a:spcPct val="0"/>
              </a:spcBef>
              <a:buFontTx/>
              <a:buNone/>
            </a:pPr>
            <a:r>
              <a:rPr lang="en-US" altLang="cs-CZ" sz="2600" dirty="0">
                <a:latin typeface="Calibri" panose="020F0502020204030204" pitchFamily="34" charset="0"/>
                <a:cs typeface="Calibri" panose="020F0502020204030204" pitchFamily="34" charset="0"/>
              </a:rPr>
              <a:t>4.2. Specialized sequence databases</a:t>
            </a:r>
            <a:r>
              <a:rPr lang="en-US" altLang="cs-CZ" sz="2600" b="1" dirty="0">
                <a:latin typeface="Calibri" panose="020F0502020204030204" pitchFamily="34" charset="0"/>
                <a:cs typeface="Calibri" panose="020F0502020204030204" pitchFamily="34" charset="0"/>
              </a:rPr>
              <a:t> </a:t>
            </a:r>
            <a:endParaRPr lang="en-US" altLang="cs-CZ" sz="2600" dirty="0">
              <a:latin typeface="Calibri" panose="020F0502020204030204" pitchFamily="34" charset="0"/>
              <a:cs typeface="Calibri" panose="020F0502020204030204" pitchFamily="34" charset="0"/>
            </a:endParaRPr>
          </a:p>
        </p:txBody>
      </p:sp>
      <p:sp>
        <p:nvSpPr>
          <p:cNvPr id="33" name="Text Box 5"/>
          <p:cNvSpPr txBox="1">
            <a:spLocks noChangeArrowheads="1"/>
          </p:cNvSpPr>
          <p:nvPr/>
        </p:nvSpPr>
        <p:spPr bwMode="auto">
          <a:xfrm>
            <a:off x="357188" y="3179763"/>
            <a:ext cx="11499452"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600" b="1" dirty="0">
                <a:latin typeface="Calibri" panose="020F0502020204030204" pitchFamily="34" charset="0"/>
                <a:cs typeface="Calibri" panose="020F0502020204030204" pitchFamily="34" charset="0"/>
              </a:rPr>
              <a:t>5. Presentation of experimental results</a:t>
            </a:r>
          </a:p>
          <a:p>
            <a:pPr eaLnBrk="1" hangingPunct="1">
              <a:spcBef>
                <a:spcPct val="0"/>
              </a:spcBef>
              <a:buFontTx/>
              <a:buNone/>
            </a:pPr>
            <a:r>
              <a:rPr lang="en-US" altLang="cs-CZ" sz="2600" b="1" dirty="0">
                <a:latin typeface="Calibri" panose="020F0502020204030204" pitchFamily="34" charset="0"/>
                <a:cs typeface="Calibri" panose="020F0502020204030204" pitchFamily="34" charset="0"/>
              </a:rPr>
              <a:t> </a:t>
            </a:r>
            <a:endParaRPr lang="en-US" altLang="cs-CZ" sz="2600" dirty="0">
              <a:latin typeface="Calibri" panose="020F0502020204030204" pitchFamily="34" charset="0"/>
              <a:cs typeface="Calibri" panose="020F0502020204030204" pitchFamily="34" charset="0"/>
            </a:endParaRPr>
          </a:p>
          <a:p>
            <a:pPr eaLnBrk="1" hangingPunct="1">
              <a:spcBef>
                <a:spcPct val="0"/>
              </a:spcBef>
              <a:buFontTx/>
              <a:buNone/>
            </a:pPr>
            <a:r>
              <a:rPr lang="en-US" altLang="cs-CZ" sz="2600" dirty="0">
                <a:latin typeface="Calibri" panose="020F0502020204030204" pitchFamily="34" charset="0"/>
                <a:cs typeface="Calibri" panose="020F0502020204030204" pitchFamily="34" charset="0"/>
              </a:rPr>
              <a:t>5.1. </a:t>
            </a:r>
            <a:r>
              <a:rPr lang="en-GB" altLang="cs-CZ" sz="2600" dirty="0" smtClean="0">
                <a:latin typeface="Calibri" panose="020F0502020204030204" pitchFamily="34" charset="0"/>
                <a:cs typeface="Calibri" panose="020F0502020204030204" pitchFamily="34" charset="0"/>
              </a:rPr>
              <a:t>Bachelor thesis</a:t>
            </a:r>
            <a:br>
              <a:rPr lang="en-GB" altLang="cs-CZ" sz="2600" dirty="0" smtClean="0">
                <a:latin typeface="Calibri" panose="020F0502020204030204" pitchFamily="34" charset="0"/>
                <a:cs typeface="Calibri" panose="020F0502020204030204" pitchFamily="34" charset="0"/>
              </a:rPr>
            </a:br>
            <a:r>
              <a:rPr lang="en-GB" altLang="cs-CZ" sz="2600" dirty="0" smtClean="0">
                <a:latin typeface="Calibri" panose="020F0502020204030204" pitchFamily="34" charset="0"/>
                <a:cs typeface="Calibri" panose="020F0502020204030204" pitchFamily="34" charset="0"/>
              </a:rPr>
              <a:t>5.2. Diploma thesis</a:t>
            </a:r>
            <a:br>
              <a:rPr lang="en-GB" altLang="cs-CZ" sz="2600" dirty="0" smtClean="0">
                <a:latin typeface="Calibri" panose="020F0502020204030204" pitchFamily="34" charset="0"/>
                <a:cs typeface="Calibri" panose="020F0502020204030204" pitchFamily="34" charset="0"/>
              </a:rPr>
            </a:br>
            <a:r>
              <a:rPr lang="en-GB" altLang="cs-CZ" sz="2600" dirty="0" smtClean="0">
                <a:latin typeface="Calibri" panose="020F0502020204030204" pitchFamily="34" charset="0"/>
                <a:cs typeface="Calibri" panose="020F0502020204030204" pitchFamily="34" charset="0"/>
              </a:rPr>
              <a:t>5.3. Dissertation thesis </a:t>
            </a:r>
          </a:p>
          <a:p>
            <a:pPr eaLnBrk="1" hangingPunct="1">
              <a:spcBef>
                <a:spcPct val="0"/>
              </a:spcBef>
              <a:buFontTx/>
              <a:buNone/>
            </a:pPr>
            <a:r>
              <a:rPr lang="en-GB" altLang="cs-CZ" sz="2600" dirty="0" smtClean="0">
                <a:latin typeface="Calibri" panose="020F0502020204030204" pitchFamily="34" charset="0"/>
                <a:cs typeface="Calibri" panose="020F0502020204030204" pitchFamily="34" charset="0"/>
              </a:rPr>
              <a:t>5.4. Scientific contributions at the conferences and seminars </a:t>
            </a:r>
          </a:p>
          <a:p>
            <a:pPr algn="just" eaLnBrk="1" hangingPunct="1">
              <a:spcBef>
                <a:spcPct val="0"/>
              </a:spcBef>
              <a:buFontTx/>
              <a:buNone/>
            </a:pPr>
            <a:r>
              <a:rPr lang="en-GB" altLang="cs-CZ" sz="2600" dirty="0" smtClean="0">
                <a:latin typeface="Calibri" panose="020F0502020204030204" pitchFamily="34" charset="0"/>
                <a:cs typeface="Calibri" panose="020F0502020204030204" pitchFamily="34" charset="0"/>
              </a:rPr>
              <a:t>5.5. Scientific report/paper</a:t>
            </a:r>
            <a:endParaRPr lang="en-GB" altLang="cs-CZ" sz="26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
        <p:nvSpPr>
          <p:cNvPr id="50"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1"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grpSp>
        <p:nvGrpSpPr>
          <p:cNvPr id="52" name="Group 51"/>
          <p:cNvGrpSpPr/>
          <p:nvPr/>
        </p:nvGrpSpPr>
        <p:grpSpPr>
          <a:xfrm>
            <a:off x="0" y="6606369"/>
            <a:ext cx="12192000" cy="276999"/>
            <a:chOff x="0" y="6606369"/>
            <a:chExt cx="12192000" cy="276999"/>
          </a:xfrm>
        </p:grpSpPr>
        <p:sp>
          <p:nvSpPr>
            <p:cNvPr id="53"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54" name="Rectangle 53"/>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61" name="Text Box 10"/>
          <p:cNvSpPr txBox="1">
            <a:spLocks noChangeArrowheads="1"/>
          </p:cNvSpPr>
          <p:nvPr/>
        </p:nvSpPr>
        <p:spPr bwMode="auto">
          <a:xfrm>
            <a:off x="420994" y="1412577"/>
            <a:ext cx="1141808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smtClean="0">
                <a:latin typeface="Calibri" panose="020F0502020204030204" pitchFamily="34" charset="0"/>
                <a:cs typeface="Calibri" panose="020F0502020204030204" pitchFamily="34" charset="0"/>
              </a:rPr>
              <a:t>The goal of science is the searching for the „truth“, in biology we explore the principles of regulatory mechanisms in living organisms</a:t>
            </a:r>
            <a:endParaRPr lang="en-GB" altLang="cs-CZ" sz="2000" dirty="0">
              <a:latin typeface="Calibri" panose="020F0502020204030204" pitchFamily="34" charset="0"/>
              <a:cs typeface="Calibri" panose="020F0502020204030204" pitchFamily="34" charset="0"/>
            </a:endParaRPr>
          </a:p>
        </p:txBody>
      </p:sp>
      <p:sp>
        <p:nvSpPr>
          <p:cNvPr id="62" name="Text Box 11"/>
          <p:cNvSpPr txBox="1">
            <a:spLocks noChangeArrowheads="1"/>
          </p:cNvSpPr>
          <p:nvPr/>
        </p:nvSpPr>
        <p:spPr bwMode="auto">
          <a:xfrm>
            <a:off x="420994" y="2146797"/>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dirty="0">
                <a:latin typeface="Calibri" panose="020F0502020204030204" pitchFamily="34" charset="0"/>
                <a:cs typeface="Calibri" panose="020F0502020204030204" pitchFamily="34" charset="0"/>
              </a:rPr>
              <a:t>Research </a:t>
            </a:r>
            <a:r>
              <a:rPr lang="cs-CZ" altLang="cs-CZ" sz="2000" dirty="0">
                <a:latin typeface="Calibri" panose="020F0502020204030204" pitchFamily="34" charset="0"/>
                <a:cs typeface="Calibri" panose="020F0502020204030204" pitchFamily="34" charset="0"/>
              </a:rPr>
              <a:t>-</a:t>
            </a:r>
            <a:r>
              <a:rPr lang="en-US" altLang="cs-CZ" sz="2000" dirty="0">
                <a:latin typeface="Calibri" panose="020F0502020204030204" pitchFamily="34" charset="0"/>
                <a:cs typeface="Calibri" panose="020F0502020204030204" pitchFamily="34" charset="0"/>
              </a:rPr>
              <a:t> systematic activity using scientific methods</a:t>
            </a:r>
          </a:p>
        </p:txBody>
      </p:sp>
      <p:sp>
        <p:nvSpPr>
          <p:cNvPr id="63" name="Text Box 20"/>
          <p:cNvSpPr txBox="1">
            <a:spLocks noChangeArrowheads="1"/>
          </p:cNvSpPr>
          <p:nvPr/>
        </p:nvSpPr>
        <p:spPr bwMode="auto">
          <a:xfrm>
            <a:off x="2703470" y="3195247"/>
            <a:ext cx="8484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dirty="0">
                <a:latin typeface="Calibri" panose="020F0502020204030204" pitchFamily="34" charset="0"/>
                <a:cs typeface="Calibri" panose="020F0502020204030204" pitchFamily="34" charset="0"/>
              </a:rPr>
              <a:t>Applied - there is always some economical or public interest behind</a:t>
            </a:r>
          </a:p>
        </p:txBody>
      </p:sp>
      <p:grpSp>
        <p:nvGrpSpPr>
          <p:cNvPr id="64" name="Skupina 47"/>
          <p:cNvGrpSpPr>
            <a:grpSpLocks/>
          </p:cNvGrpSpPr>
          <p:nvPr/>
        </p:nvGrpSpPr>
        <p:grpSpPr bwMode="auto">
          <a:xfrm>
            <a:off x="6930785" y="4365327"/>
            <a:ext cx="5357903" cy="2087563"/>
            <a:chOff x="4716016" y="4365104"/>
            <a:chExt cx="5617291" cy="2088232"/>
          </a:xfrm>
        </p:grpSpPr>
        <p:grpSp>
          <p:nvGrpSpPr>
            <p:cNvPr id="65" name="Skupina 40"/>
            <p:cNvGrpSpPr>
              <a:grpSpLocks/>
            </p:cNvGrpSpPr>
            <p:nvPr/>
          </p:nvGrpSpPr>
          <p:grpSpPr bwMode="auto">
            <a:xfrm>
              <a:off x="4716016" y="4365104"/>
              <a:ext cx="5617291" cy="2088232"/>
              <a:chOff x="4716016" y="4365104"/>
              <a:chExt cx="5617291" cy="2088232"/>
            </a:xfrm>
          </p:grpSpPr>
          <p:sp>
            <p:nvSpPr>
              <p:cNvPr id="67" name="Text Box 21"/>
              <p:cNvSpPr txBox="1">
                <a:spLocks noChangeArrowheads="1"/>
              </p:cNvSpPr>
              <p:nvPr/>
            </p:nvSpPr>
            <p:spPr bwMode="auto">
              <a:xfrm>
                <a:off x="7743576" y="5676769"/>
                <a:ext cx="2354072" cy="4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err="1">
                    <a:solidFill>
                      <a:srgbClr val="FF0000"/>
                    </a:solidFill>
                    <a:latin typeface="Calibri" panose="020F0502020204030204" pitchFamily="34" charset="0"/>
                  </a:rPr>
                  <a:t>Financial</a:t>
                </a:r>
                <a:r>
                  <a:rPr lang="cs-CZ" altLang="cs-CZ" sz="2000" dirty="0">
                    <a:solidFill>
                      <a:srgbClr val="FF0000"/>
                    </a:solidFill>
                    <a:latin typeface="Calibri" panose="020F0502020204030204" pitchFamily="34" charset="0"/>
                  </a:rPr>
                  <a:t> </a:t>
                </a:r>
                <a:r>
                  <a:rPr lang="cs-CZ" altLang="cs-CZ" sz="2000" dirty="0" err="1">
                    <a:solidFill>
                      <a:srgbClr val="FF0000"/>
                    </a:solidFill>
                    <a:latin typeface="Calibri" panose="020F0502020204030204" pitchFamily="34" charset="0"/>
                  </a:rPr>
                  <a:t>interest</a:t>
                </a:r>
                <a:endParaRPr lang="cs-CZ" altLang="cs-CZ" sz="2000" dirty="0">
                  <a:solidFill>
                    <a:srgbClr val="FF0000"/>
                  </a:solidFill>
                  <a:latin typeface="Calibri" panose="020F0502020204030204" pitchFamily="34" charset="0"/>
                </a:endParaRPr>
              </a:p>
            </p:txBody>
          </p:sp>
          <p:sp>
            <p:nvSpPr>
              <p:cNvPr id="68" name="Text Box 21"/>
              <p:cNvSpPr txBox="1">
                <a:spLocks noChangeArrowheads="1"/>
              </p:cNvSpPr>
              <p:nvPr/>
            </p:nvSpPr>
            <p:spPr bwMode="auto">
              <a:xfrm>
                <a:off x="7734336" y="4609693"/>
                <a:ext cx="2598971" cy="4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solidFill>
                      <a:srgbClr val="FF0000"/>
                    </a:solidFill>
                    <a:latin typeface="Calibri" panose="020F0502020204030204" pitchFamily="34" charset="0"/>
                  </a:rPr>
                  <a:t>Public </a:t>
                </a:r>
                <a:r>
                  <a:rPr lang="cs-CZ" altLang="cs-CZ" sz="2000" dirty="0" err="1">
                    <a:solidFill>
                      <a:srgbClr val="FF0000"/>
                    </a:solidFill>
                    <a:latin typeface="Calibri" panose="020F0502020204030204" pitchFamily="34" charset="0"/>
                  </a:rPr>
                  <a:t>interest</a:t>
                </a:r>
                <a:endParaRPr lang="cs-CZ" altLang="cs-CZ" sz="2000" dirty="0">
                  <a:solidFill>
                    <a:srgbClr val="FF0000"/>
                  </a:solidFill>
                  <a:latin typeface="Calibri" panose="020F0502020204030204" pitchFamily="34" charset="0"/>
                </a:endParaRPr>
              </a:p>
            </p:txBody>
          </p:sp>
          <p:grpSp>
            <p:nvGrpSpPr>
              <p:cNvPr id="69" name="Skupina 38"/>
              <p:cNvGrpSpPr>
                <a:grpSpLocks/>
              </p:cNvGrpSpPr>
              <p:nvPr/>
            </p:nvGrpSpPr>
            <p:grpSpPr bwMode="auto">
              <a:xfrm>
                <a:off x="4716016" y="4365104"/>
                <a:ext cx="2952772" cy="2088232"/>
                <a:chOff x="4716016" y="4365104"/>
                <a:chExt cx="2952772" cy="2088232"/>
              </a:xfrm>
            </p:grpSpPr>
            <p:sp>
              <p:nvSpPr>
                <p:cNvPr id="70" name="Elipsa 28"/>
                <p:cNvSpPr/>
                <p:nvPr/>
              </p:nvSpPr>
              <p:spPr>
                <a:xfrm flipH="1">
                  <a:off x="4716016" y="4365104"/>
                  <a:ext cx="2160332" cy="2088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71" name="Přímá spojovací šipka 29"/>
                <p:cNvCxnSpPr/>
                <p:nvPr/>
              </p:nvCxnSpPr>
              <p:spPr>
                <a:xfrm flipV="1">
                  <a:off x="6876348" y="4868503"/>
                  <a:ext cx="720665" cy="21596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Přímá spojovací šipka 30"/>
                <p:cNvCxnSpPr/>
                <p:nvPr/>
              </p:nvCxnSpPr>
              <p:spPr>
                <a:xfrm>
                  <a:off x="6876348" y="5733968"/>
                  <a:ext cx="792233" cy="14292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 name="Text Box 21"/>
                <p:cNvSpPr txBox="1">
                  <a:spLocks noChangeArrowheads="1"/>
                </p:cNvSpPr>
                <p:nvPr/>
              </p:nvSpPr>
              <p:spPr bwMode="auto">
                <a:xfrm>
                  <a:off x="5076056" y="5157192"/>
                  <a:ext cx="14401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a:solidFill>
                        <a:srgbClr val="FF0000"/>
                      </a:solidFill>
                      <a:latin typeface="Calibri" panose="020F0502020204030204" pitchFamily="34" charset="0"/>
                    </a:rPr>
                    <a:t>Applied</a:t>
                  </a:r>
                </a:p>
              </p:txBody>
            </p:sp>
          </p:grpSp>
        </p:grpSp>
        <p:sp>
          <p:nvSpPr>
            <p:cNvPr id="66" name="Tětiva 24"/>
            <p:cNvSpPr/>
            <p:nvPr/>
          </p:nvSpPr>
          <p:spPr>
            <a:xfrm rot="10800000">
              <a:off x="4716016" y="4885971"/>
              <a:ext cx="361164" cy="1063966"/>
            </a:xfrm>
            <a:prstGeom prst="chord">
              <a:avLst>
                <a:gd name="adj1" fmla="val 18037142"/>
                <a:gd name="adj2" fmla="val 1698112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
        <p:nvSpPr>
          <p:cNvPr id="74" name="Text Box 12"/>
          <p:cNvSpPr txBox="1">
            <a:spLocks noChangeArrowheads="1"/>
          </p:cNvSpPr>
          <p:nvPr/>
        </p:nvSpPr>
        <p:spPr bwMode="auto">
          <a:xfrm>
            <a:off x="398421" y="262533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Research</a:t>
            </a:r>
          </a:p>
        </p:txBody>
      </p:sp>
      <p:grpSp>
        <p:nvGrpSpPr>
          <p:cNvPr id="75" name="Group 15"/>
          <p:cNvGrpSpPr>
            <a:grpSpLocks/>
          </p:cNvGrpSpPr>
          <p:nvPr/>
        </p:nvGrpSpPr>
        <p:grpSpPr bwMode="auto">
          <a:xfrm>
            <a:off x="1549358" y="2847585"/>
            <a:ext cx="1152525" cy="431800"/>
            <a:chOff x="657" y="3158"/>
            <a:chExt cx="726" cy="272"/>
          </a:xfrm>
        </p:grpSpPr>
        <p:sp>
          <p:nvSpPr>
            <p:cNvPr id="76" name="Line 13"/>
            <p:cNvSpPr>
              <a:spLocks noChangeShapeType="1"/>
            </p:cNvSpPr>
            <p:nvPr/>
          </p:nvSpPr>
          <p:spPr bwMode="auto">
            <a:xfrm>
              <a:off x="657" y="3158"/>
              <a:ext cx="726" cy="0"/>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77" name="Line 14"/>
            <p:cNvSpPr>
              <a:spLocks noChangeShapeType="1"/>
            </p:cNvSpPr>
            <p:nvPr/>
          </p:nvSpPr>
          <p:spPr bwMode="auto">
            <a:xfrm>
              <a:off x="657" y="3158"/>
              <a:ext cx="726" cy="272"/>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grpSp>
      <p:sp>
        <p:nvSpPr>
          <p:cNvPr id="78" name="Text Box 19"/>
          <p:cNvSpPr txBox="1">
            <a:spLocks noChangeArrowheads="1"/>
          </p:cNvSpPr>
          <p:nvPr/>
        </p:nvSpPr>
        <p:spPr bwMode="auto">
          <a:xfrm>
            <a:off x="2701883" y="2625335"/>
            <a:ext cx="6370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smtClean="0">
                <a:latin typeface="Calibri" panose="020F0502020204030204" pitchFamily="34" charset="0"/>
                <a:cs typeface="Calibri" panose="020F0502020204030204" pitchFamily="34" charset="0"/>
              </a:rPr>
              <a:t>Basic </a:t>
            </a:r>
            <a:r>
              <a:rPr lang="cs-CZ" altLang="cs-CZ" sz="2000" dirty="0" smtClean="0">
                <a:latin typeface="Calibri" panose="020F0502020204030204" pitchFamily="34" charset="0"/>
                <a:cs typeface="Calibri" panose="020F0502020204030204" pitchFamily="34" charset="0"/>
              </a:rPr>
              <a:t>-</a:t>
            </a:r>
            <a:r>
              <a:rPr lang="en-GB" altLang="cs-CZ" sz="2000" dirty="0" smtClean="0">
                <a:latin typeface="Calibri" panose="020F0502020204030204" pitchFamily="34" charset="0"/>
                <a:cs typeface="Calibri" panose="020F0502020204030204" pitchFamily="34" charset="0"/>
              </a:rPr>
              <a:t> revealing the essence of certain phenomenon</a:t>
            </a:r>
            <a:endParaRPr lang="en-GB" altLang="cs-CZ" sz="2000" dirty="0">
              <a:latin typeface="Calibri" panose="020F0502020204030204" pitchFamily="34" charset="0"/>
              <a:cs typeface="Calibri" panose="020F0502020204030204" pitchFamily="34" charset="0"/>
            </a:endParaRPr>
          </a:p>
        </p:txBody>
      </p:sp>
      <p:grpSp>
        <p:nvGrpSpPr>
          <p:cNvPr id="79" name="Skupina 46"/>
          <p:cNvGrpSpPr>
            <a:grpSpLocks/>
          </p:cNvGrpSpPr>
          <p:nvPr/>
        </p:nvGrpSpPr>
        <p:grpSpPr bwMode="auto">
          <a:xfrm>
            <a:off x="297886" y="4365349"/>
            <a:ext cx="5907899" cy="2087822"/>
            <a:chOff x="-1623412" y="4365285"/>
            <a:chExt cx="5907380" cy="2088072"/>
          </a:xfrm>
        </p:grpSpPr>
        <p:grpSp>
          <p:nvGrpSpPr>
            <p:cNvPr id="80" name="Skupina 42"/>
            <p:cNvGrpSpPr>
              <a:grpSpLocks/>
            </p:cNvGrpSpPr>
            <p:nvPr/>
          </p:nvGrpSpPr>
          <p:grpSpPr bwMode="auto">
            <a:xfrm>
              <a:off x="-1623412" y="4365285"/>
              <a:ext cx="5907380" cy="2088072"/>
              <a:chOff x="-1623412" y="4365285"/>
              <a:chExt cx="5907380" cy="2088072"/>
            </a:xfrm>
          </p:grpSpPr>
          <p:grpSp>
            <p:nvGrpSpPr>
              <p:cNvPr id="82" name="Skupina 41"/>
              <p:cNvGrpSpPr>
                <a:grpSpLocks/>
              </p:cNvGrpSpPr>
              <p:nvPr/>
            </p:nvGrpSpPr>
            <p:grpSpPr bwMode="auto">
              <a:xfrm>
                <a:off x="-1623412" y="4365285"/>
                <a:ext cx="5907380" cy="2088072"/>
                <a:chOff x="-1623412" y="4365285"/>
                <a:chExt cx="5907380" cy="2088072"/>
              </a:xfrm>
            </p:grpSpPr>
            <p:sp>
              <p:nvSpPr>
                <p:cNvPr id="84" name="Text Box 21"/>
                <p:cNvSpPr txBox="1">
                  <a:spLocks noChangeArrowheads="1"/>
                </p:cNvSpPr>
                <p:nvPr/>
              </p:nvSpPr>
              <p:spPr bwMode="auto">
                <a:xfrm>
                  <a:off x="-1593003" y="5648118"/>
                  <a:ext cx="2750482" cy="40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err="1" smtClean="0">
                      <a:solidFill>
                        <a:srgbClr val="00B050"/>
                      </a:solidFill>
                      <a:latin typeface="Calibri" panose="020F0502020204030204" pitchFamily="34" charset="0"/>
                    </a:rPr>
                    <a:t>Unexpected</a:t>
                  </a:r>
                  <a:r>
                    <a:rPr lang="cs-CZ" altLang="cs-CZ" sz="2000" dirty="0" smtClean="0">
                      <a:solidFill>
                        <a:srgbClr val="00B050"/>
                      </a:solidFill>
                      <a:latin typeface="Calibri" panose="020F0502020204030204" pitchFamily="34" charset="0"/>
                    </a:rPr>
                    <a:t> </a:t>
                  </a:r>
                  <a:r>
                    <a:rPr lang="cs-CZ" altLang="cs-CZ" sz="2000" dirty="0" err="1" smtClean="0">
                      <a:solidFill>
                        <a:srgbClr val="00B050"/>
                      </a:solidFill>
                      <a:latin typeface="Calibri" panose="020F0502020204030204" pitchFamily="34" charset="0"/>
                    </a:rPr>
                    <a:t>discoveries</a:t>
                  </a:r>
                  <a:endParaRPr lang="cs-CZ" altLang="cs-CZ" sz="2000" dirty="0">
                    <a:solidFill>
                      <a:srgbClr val="00B050"/>
                    </a:solidFill>
                    <a:latin typeface="Calibri" panose="020F0502020204030204" pitchFamily="34" charset="0"/>
                  </a:endParaRPr>
                </a:p>
              </p:txBody>
            </p:sp>
            <p:sp>
              <p:nvSpPr>
                <p:cNvPr id="85" name="Text Box 21"/>
                <p:cNvSpPr txBox="1">
                  <a:spLocks noChangeArrowheads="1"/>
                </p:cNvSpPr>
                <p:nvPr/>
              </p:nvSpPr>
              <p:spPr bwMode="auto">
                <a:xfrm>
                  <a:off x="-1623412" y="4805496"/>
                  <a:ext cx="3060006" cy="40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dirty="0">
                      <a:solidFill>
                        <a:srgbClr val="00B050"/>
                      </a:solidFill>
                      <a:latin typeface="Calibri" panose="020F0502020204030204" pitchFamily="34" charset="0"/>
                    </a:rPr>
                    <a:t>Uncovering basic </a:t>
                  </a:r>
                  <a:r>
                    <a:rPr lang="en-US" altLang="cs-CZ" sz="2000" dirty="0" smtClean="0">
                      <a:solidFill>
                        <a:srgbClr val="00B050"/>
                      </a:solidFill>
                      <a:latin typeface="Calibri" panose="020F0502020204030204" pitchFamily="34" charset="0"/>
                    </a:rPr>
                    <a:t>principles</a:t>
                  </a:r>
                  <a:endParaRPr lang="en-US" altLang="cs-CZ" sz="2000" dirty="0">
                    <a:solidFill>
                      <a:srgbClr val="00B050"/>
                    </a:solidFill>
                    <a:latin typeface="Calibri" panose="020F0502020204030204" pitchFamily="34" charset="0"/>
                  </a:endParaRPr>
                </a:p>
              </p:txBody>
            </p:sp>
            <p:grpSp>
              <p:nvGrpSpPr>
                <p:cNvPr id="86" name="Skupina 39"/>
                <p:cNvGrpSpPr>
                  <a:grpSpLocks/>
                </p:cNvGrpSpPr>
                <p:nvPr/>
              </p:nvGrpSpPr>
              <p:grpSpPr bwMode="auto">
                <a:xfrm>
                  <a:off x="1331394" y="4365285"/>
                  <a:ext cx="2952574" cy="2088072"/>
                  <a:chOff x="1331394" y="4365285"/>
                  <a:chExt cx="2952574" cy="2088072"/>
                </a:xfrm>
              </p:grpSpPr>
              <p:sp>
                <p:nvSpPr>
                  <p:cNvPr id="87" name="Elipsa 40"/>
                  <p:cNvSpPr/>
                  <p:nvPr/>
                </p:nvSpPr>
                <p:spPr>
                  <a:xfrm>
                    <a:off x="2123571" y="4365264"/>
                    <a:ext cx="2160397" cy="208781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88" name="Přímá spojovací šipka 41"/>
                  <p:cNvCxnSpPr/>
                  <p:nvPr/>
                </p:nvCxnSpPr>
                <p:spPr>
                  <a:xfrm flipH="1" flipV="1">
                    <a:off x="1402909" y="5013042"/>
                    <a:ext cx="720662" cy="21592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9" name="Přímá spojovací šipka 42"/>
                  <p:cNvCxnSpPr/>
                  <p:nvPr/>
                </p:nvCxnSpPr>
                <p:spPr>
                  <a:xfrm flipH="1">
                    <a:off x="1331477" y="5733853"/>
                    <a:ext cx="792094" cy="14289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sp>
            <p:nvSpPr>
              <p:cNvPr id="83" name="Text Box 21"/>
              <p:cNvSpPr txBox="1">
                <a:spLocks noChangeArrowheads="1"/>
              </p:cNvSpPr>
              <p:nvPr/>
            </p:nvSpPr>
            <p:spPr bwMode="auto">
              <a:xfrm>
                <a:off x="2627784" y="5157192"/>
                <a:ext cx="11521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dirty="0">
                    <a:solidFill>
                      <a:srgbClr val="00B050"/>
                    </a:solidFill>
                    <a:latin typeface="Calibri" panose="020F0502020204030204" pitchFamily="34" charset="0"/>
                  </a:rPr>
                  <a:t>Basic</a:t>
                </a:r>
              </a:p>
            </p:txBody>
          </p:sp>
        </p:grpSp>
        <p:sp>
          <p:nvSpPr>
            <p:cNvPr id="81" name="Tětiva 34"/>
            <p:cNvSpPr/>
            <p:nvPr/>
          </p:nvSpPr>
          <p:spPr>
            <a:xfrm rot="10800000">
              <a:off x="3923638" y="4868562"/>
              <a:ext cx="360330" cy="1063752"/>
            </a:xfrm>
            <a:prstGeom prst="chord">
              <a:avLst>
                <a:gd name="adj1" fmla="val 18037142"/>
                <a:gd name="adj2" fmla="val 1698112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
        <p:nvSpPr>
          <p:cNvPr id="90" name="Text Box 21"/>
          <p:cNvSpPr txBox="1">
            <a:spLocks noChangeArrowheads="1"/>
          </p:cNvSpPr>
          <p:nvPr/>
        </p:nvSpPr>
        <p:spPr bwMode="auto">
          <a:xfrm>
            <a:off x="2701883" y="3814016"/>
            <a:ext cx="755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dirty="0">
                <a:latin typeface="Calibri" panose="020F0502020204030204" pitchFamily="34" charset="0"/>
                <a:cs typeface="Calibri" panose="020F0502020204030204" pitchFamily="34" charset="0"/>
              </a:rPr>
              <a:t>The combination of both basic and applied research is ideal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4.16667E-6 2.43293E-6 L 0.08664 -0.00139 " pathEditMode="relative" rAng="0" ptsTypes="AA">
                                      <p:cBhvr>
                                        <p:cTn id="30" dur="2000" fill="hold"/>
                                        <p:tgtEl>
                                          <p:spTgt spid="79"/>
                                        </p:tgtEl>
                                        <p:attrNameLst>
                                          <p:attrName>ppt_x</p:attrName>
                                          <p:attrName>ppt_y</p:attrName>
                                        </p:attrNameLst>
                                      </p:cBhvr>
                                      <p:rCtr x="4323" y="-69"/>
                                    </p:animMotion>
                                  </p:childTnLst>
                                </p:cTn>
                              </p:par>
                              <p:par>
                                <p:cTn id="31" presetID="1" presetClass="entr" presetSubtype="0" fill="hold" grpId="0" nodeType="with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74" grpId="0"/>
      <p:bldP spid="7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15"/>
          <p:cNvSpPr>
            <a:spLocks noChangeArrowheads="1"/>
          </p:cNvSpPr>
          <p:nvPr/>
        </p:nvSpPr>
        <p:spPr bwMode="auto">
          <a:xfrm>
            <a:off x="7735389" y="6098673"/>
            <a:ext cx="42888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100" dirty="0"/>
              <a:t>M </a:t>
            </a:r>
            <a:r>
              <a:rPr lang="en-US" altLang="cs-CZ" sz="1100" dirty="0" err="1"/>
              <a:t>Koyut</a:t>
            </a:r>
            <a:r>
              <a:rPr lang="el-GR" altLang="cs-CZ" sz="1100" dirty="0">
                <a:cs typeface="Arial" panose="020B0604020202020204" pitchFamily="34" charset="0"/>
              </a:rPr>
              <a:t>ϋ</a:t>
            </a:r>
            <a:r>
              <a:rPr lang="en-US" altLang="cs-CZ" sz="1100" dirty="0" err="1"/>
              <a:t>rk</a:t>
            </a:r>
            <a:r>
              <a:rPr lang="en-US" altLang="cs-CZ" sz="1100" dirty="0"/>
              <a:t> </a:t>
            </a:r>
            <a:r>
              <a:rPr lang="en-US" altLang="cs-CZ" sz="1100" i="1" dirty="0"/>
              <a:t>WIREs </a:t>
            </a:r>
            <a:r>
              <a:rPr lang="en-US" altLang="cs-CZ" sz="1100" i="1" dirty="0" err="1"/>
              <a:t>Syst</a:t>
            </a:r>
            <a:r>
              <a:rPr lang="en-US" altLang="cs-CZ" sz="1100" i="1" dirty="0"/>
              <a:t> </a:t>
            </a:r>
            <a:r>
              <a:rPr lang="en-US" altLang="cs-CZ" sz="1100" i="1" dirty="0" err="1"/>
              <a:t>Biol</a:t>
            </a:r>
            <a:r>
              <a:rPr lang="en-US" altLang="cs-CZ" sz="1100" i="1" dirty="0"/>
              <a:t> Med</a:t>
            </a:r>
            <a:r>
              <a:rPr lang="en-US" altLang="cs-CZ" sz="1100" dirty="0"/>
              <a:t> 2010</a:t>
            </a:r>
            <a:r>
              <a:rPr lang="en-US" altLang="cs-CZ" sz="1100" dirty="0">
                <a:solidFill>
                  <a:srgbClr val="000000"/>
                </a:solidFill>
              </a:rPr>
              <a:t>. </a:t>
            </a:r>
            <a:r>
              <a:rPr lang="en-US" altLang="cs-CZ" sz="1100" dirty="0"/>
              <a:t>DOI: 10.1002/wsbm.61</a:t>
            </a:r>
          </a:p>
          <a:p>
            <a:pPr eaLnBrk="1" hangingPunct="1">
              <a:spcBef>
                <a:spcPct val="0"/>
              </a:spcBef>
              <a:buFontTx/>
              <a:buNone/>
            </a:pPr>
            <a:r>
              <a:rPr lang="en-US" altLang="cs-CZ" sz="1100" dirty="0"/>
              <a:t>Copyright © 2009 John Wiley &amp; Sons, Inc.</a:t>
            </a:r>
          </a:p>
        </p:txBody>
      </p:sp>
      <p:pic>
        <p:nvPicPr>
          <p:cNvPr id="10249" name="Picture 9" descr="c057f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24" y="2132856"/>
            <a:ext cx="662305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2" name="Group 21"/>
          <p:cNvGrpSpPr/>
          <p:nvPr/>
        </p:nvGrpSpPr>
        <p:grpSpPr>
          <a:xfrm>
            <a:off x="0" y="6606369"/>
            <a:ext cx="12192000" cy="276999"/>
            <a:chOff x="0" y="6606369"/>
            <a:chExt cx="12192000" cy="276999"/>
          </a:xfrm>
        </p:grpSpPr>
        <p:sp>
          <p:nvSpPr>
            <p:cNvPr id="23"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5" name="Rectangle 24"/>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Znak UK - Univerzita Karlov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Fakultní logo a vizuální materiály — Přírodovědecká fakulta U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Sociologický ústav AV ČR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sp>
        <p:nvSpPr>
          <p:cNvPr id="32"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
        <p:nvSpPr>
          <p:cNvPr id="3" name="Rectangle 2"/>
          <p:cNvSpPr/>
          <p:nvPr/>
        </p:nvSpPr>
        <p:spPr>
          <a:xfrm>
            <a:off x="420994" y="1340768"/>
            <a:ext cx="11435645" cy="646331"/>
          </a:xfrm>
          <a:prstGeom prst="rect">
            <a:avLst/>
          </a:prstGeom>
        </p:spPr>
        <p:txBody>
          <a:bodyPr wrap="square">
            <a:spAutoFit/>
          </a:bodyPr>
          <a:lstStyle/>
          <a:p>
            <a:pPr lvl="0" eaLnBrk="1" hangingPunct="1"/>
            <a:r>
              <a:rPr lang="en-GB" altLang="cs-CZ" dirty="0" smtClean="0">
                <a:solidFill>
                  <a:srgbClr val="000000"/>
                </a:solidFill>
              </a:rPr>
              <a:t>Experimental biology is now in the age of the accumulation and of large amount of data - correct scientific evaluation of large data sets is the key for the scientific progress</a:t>
            </a:r>
            <a:endParaRPr lang="en-GB" altLang="cs-CZ"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2" descr="http://media.wiley.com/wires/WSBM2.3/mfig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49" y="2039829"/>
            <a:ext cx="7106979" cy="426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Rectangle 15"/>
          <p:cNvSpPr>
            <a:spLocks noChangeArrowheads="1"/>
          </p:cNvSpPr>
          <p:nvPr/>
        </p:nvSpPr>
        <p:spPr bwMode="auto">
          <a:xfrm>
            <a:off x="1991741" y="6335714"/>
            <a:ext cx="86407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100" dirty="0"/>
              <a:t>M </a:t>
            </a:r>
            <a:r>
              <a:rPr lang="en-US" altLang="cs-CZ" sz="1100" dirty="0" err="1"/>
              <a:t>Koyut</a:t>
            </a:r>
            <a:r>
              <a:rPr lang="el-GR" altLang="cs-CZ" sz="1100" dirty="0">
                <a:cs typeface="Arial" panose="020B0604020202020204" pitchFamily="34" charset="0"/>
              </a:rPr>
              <a:t>ϋ</a:t>
            </a:r>
            <a:r>
              <a:rPr lang="en-US" altLang="cs-CZ" sz="1100" dirty="0" err="1"/>
              <a:t>rk</a:t>
            </a:r>
            <a:r>
              <a:rPr lang="en-US" altLang="cs-CZ" sz="1100" dirty="0"/>
              <a:t> </a:t>
            </a:r>
            <a:r>
              <a:rPr lang="en-US" altLang="cs-CZ" sz="1100" i="1" dirty="0"/>
              <a:t>WIREs </a:t>
            </a:r>
            <a:r>
              <a:rPr lang="en-US" altLang="cs-CZ" sz="1100" i="1" dirty="0" err="1"/>
              <a:t>Syst</a:t>
            </a:r>
            <a:r>
              <a:rPr lang="en-US" altLang="cs-CZ" sz="1100" i="1" dirty="0"/>
              <a:t> </a:t>
            </a:r>
            <a:r>
              <a:rPr lang="en-US" altLang="cs-CZ" sz="1100" i="1" dirty="0" err="1"/>
              <a:t>Biol</a:t>
            </a:r>
            <a:r>
              <a:rPr lang="en-US" altLang="cs-CZ" sz="1100" i="1" dirty="0"/>
              <a:t> Med</a:t>
            </a:r>
            <a:r>
              <a:rPr lang="en-US" altLang="cs-CZ" sz="1100" dirty="0"/>
              <a:t> 2010</a:t>
            </a:r>
            <a:r>
              <a:rPr lang="en-US" altLang="cs-CZ" sz="1100" dirty="0">
                <a:solidFill>
                  <a:srgbClr val="000000"/>
                </a:solidFill>
              </a:rPr>
              <a:t>. </a:t>
            </a:r>
            <a:r>
              <a:rPr lang="en-US" altLang="cs-CZ" sz="1100" dirty="0"/>
              <a:t>DOI: 10.1002/wsbm.61</a:t>
            </a:r>
            <a:r>
              <a:rPr lang="cs-CZ" altLang="cs-CZ" sz="1100" dirty="0"/>
              <a:t> </a:t>
            </a:r>
            <a:r>
              <a:rPr lang="en-US" altLang="cs-CZ" sz="1100" dirty="0"/>
              <a:t>Copyright © 2009 John Wiley &amp; Sons, Inc.</a:t>
            </a:r>
          </a:p>
        </p:txBody>
      </p:sp>
      <p:sp>
        <p:nvSpPr>
          <p:cNvPr id="21"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2" name="Group 21"/>
          <p:cNvGrpSpPr/>
          <p:nvPr/>
        </p:nvGrpSpPr>
        <p:grpSpPr>
          <a:xfrm>
            <a:off x="0" y="6606369"/>
            <a:ext cx="12192000" cy="276999"/>
            <a:chOff x="0" y="6606369"/>
            <a:chExt cx="12192000" cy="276999"/>
          </a:xfrm>
        </p:grpSpPr>
        <p:sp>
          <p:nvSpPr>
            <p:cNvPr id="23"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7" name="Rectangle 26"/>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Znak UK - Univerzita Karlov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Fakultní logo a vizuální materiály — Přírodovědecká fakulta U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Sociologický ústav AV ČR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sp>
        <p:nvSpPr>
          <p:cNvPr id="34"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
        <p:nvSpPr>
          <p:cNvPr id="35" name="Rectangle 34"/>
          <p:cNvSpPr/>
          <p:nvPr/>
        </p:nvSpPr>
        <p:spPr>
          <a:xfrm>
            <a:off x="420994" y="1340768"/>
            <a:ext cx="11435645" cy="646331"/>
          </a:xfrm>
          <a:prstGeom prst="rect">
            <a:avLst/>
          </a:prstGeom>
        </p:spPr>
        <p:txBody>
          <a:bodyPr wrap="square">
            <a:spAutoFit/>
          </a:bodyPr>
          <a:lstStyle/>
          <a:p>
            <a:pPr lvl="0" eaLnBrk="1" hangingPunct="1"/>
            <a:r>
              <a:rPr lang="en-GB" altLang="cs-CZ" dirty="0" smtClean="0">
                <a:solidFill>
                  <a:srgbClr val="000000"/>
                </a:solidFill>
              </a:rPr>
              <a:t>Experimental biology is now in the age of the accumulation and of large amount of data - correct scientific evaluation of large data sets is the key for the scientific progress</a:t>
            </a:r>
            <a:endParaRPr lang="en-GB" altLang="cs-CZ"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6" descr="c057f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88" y="2132856"/>
            <a:ext cx="81661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15"/>
          <p:cNvSpPr>
            <a:spLocks noChangeArrowheads="1"/>
          </p:cNvSpPr>
          <p:nvPr/>
        </p:nvSpPr>
        <p:spPr bwMode="auto">
          <a:xfrm>
            <a:off x="1919733" y="6237312"/>
            <a:ext cx="86407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100" dirty="0"/>
              <a:t>M </a:t>
            </a:r>
            <a:r>
              <a:rPr lang="en-US" altLang="cs-CZ" sz="1100" dirty="0" err="1"/>
              <a:t>Koyut</a:t>
            </a:r>
            <a:r>
              <a:rPr lang="el-GR" altLang="cs-CZ" sz="1100" dirty="0">
                <a:cs typeface="Arial" panose="020B0604020202020204" pitchFamily="34" charset="0"/>
              </a:rPr>
              <a:t>ϋ</a:t>
            </a:r>
            <a:r>
              <a:rPr lang="en-US" altLang="cs-CZ" sz="1100" dirty="0" err="1"/>
              <a:t>rk</a:t>
            </a:r>
            <a:r>
              <a:rPr lang="en-US" altLang="cs-CZ" sz="1100" dirty="0"/>
              <a:t> </a:t>
            </a:r>
            <a:r>
              <a:rPr lang="en-US" altLang="cs-CZ" sz="1100" i="1" dirty="0"/>
              <a:t>WIREs </a:t>
            </a:r>
            <a:r>
              <a:rPr lang="en-US" altLang="cs-CZ" sz="1100" i="1" dirty="0" err="1"/>
              <a:t>Syst</a:t>
            </a:r>
            <a:r>
              <a:rPr lang="en-US" altLang="cs-CZ" sz="1100" i="1" dirty="0"/>
              <a:t> </a:t>
            </a:r>
            <a:r>
              <a:rPr lang="en-US" altLang="cs-CZ" sz="1100" i="1" dirty="0" err="1"/>
              <a:t>Biol</a:t>
            </a:r>
            <a:r>
              <a:rPr lang="en-US" altLang="cs-CZ" sz="1100" i="1" dirty="0"/>
              <a:t> Med</a:t>
            </a:r>
            <a:r>
              <a:rPr lang="en-US" altLang="cs-CZ" sz="1100" dirty="0"/>
              <a:t> 2010</a:t>
            </a:r>
            <a:r>
              <a:rPr lang="en-US" altLang="cs-CZ" sz="1100" dirty="0">
                <a:solidFill>
                  <a:srgbClr val="000000"/>
                </a:solidFill>
              </a:rPr>
              <a:t>. </a:t>
            </a:r>
            <a:r>
              <a:rPr lang="en-US" altLang="cs-CZ" sz="1100" dirty="0"/>
              <a:t>DOI: 10.1002/wsbm.61</a:t>
            </a:r>
            <a:r>
              <a:rPr lang="cs-CZ" altLang="cs-CZ" sz="1100" dirty="0"/>
              <a:t> </a:t>
            </a:r>
            <a:r>
              <a:rPr lang="en-US" altLang="cs-CZ" sz="1100" dirty="0"/>
              <a:t>Copyright © 2009 John Wiley &amp; Sons, Inc.</a:t>
            </a:r>
          </a:p>
        </p:txBody>
      </p:sp>
      <p:sp>
        <p:nvSpPr>
          <p:cNvPr id="21"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2" name="Group 21"/>
          <p:cNvGrpSpPr/>
          <p:nvPr/>
        </p:nvGrpSpPr>
        <p:grpSpPr>
          <a:xfrm>
            <a:off x="0" y="6606369"/>
            <a:ext cx="12192000" cy="276999"/>
            <a:chOff x="0" y="6606369"/>
            <a:chExt cx="12192000" cy="276999"/>
          </a:xfrm>
        </p:grpSpPr>
        <p:sp>
          <p:nvSpPr>
            <p:cNvPr id="23"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7" name="Rectangle 26"/>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Znak UK - Univerzita Karlov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Fakultní logo a vizuální materiály — Přírodovědecká fakulta U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Sociologický ústav AV ČR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sp>
        <p:nvSpPr>
          <p:cNvPr id="34"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
        <p:nvSpPr>
          <p:cNvPr id="35" name="Rectangle 34"/>
          <p:cNvSpPr/>
          <p:nvPr/>
        </p:nvSpPr>
        <p:spPr>
          <a:xfrm>
            <a:off x="420994" y="1340768"/>
            <a:ext cx="11435645" cy="646331"/>
          </a:xfrm>
          <a:prstGeom prst="rect">
            <a:avLst/>
          </a:prstGeom>
        </p:spPr>
        <p:txBody>
          <a:bodyPr wrap="square">
            <a:spAutoFit/>
          </a:bodyPr>
          <a:lstStyle/>
          <a:p>
            <a:pPr lvl="0" eaLnBrk="1" hangingPunct="1"/>
            <a:r>
              <a:rPr lang="en-GB" altLang="cs-CZ" dirty="0" smtClean="0">
                <a:solidFill>
                  <a:srgbClr val="000000"/>
                </a:solidFill>
              </a:rPr>
              <a:t>Experimental biology is now in the age of the accumulation and of large amount of data - correct scientific evaluation of large data sets is the key for the scientific progress</a:t>
            </a:r>
            <a:endParaRPr lang="en-GB" altLang="cs-CZ" dirty="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8332</TotalTime>
  <Words>4122</Words>
  <Application>Microsoft Office PowerPoint</Application>
  <PresentationFormat>Widescreen</PresentationFormat>
  <Paragraphs>232</Paragraphs>
  <Slides>27</Slides>
  <Notes>2</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PMingLiU</vt:lpstr>
      <vt:lpstr>Arial</vt:lpstr>
      <vt:lpstr>Calibri</vt:lpstr>
      <vt:lpstr>Calibri Light</vt:lpstr>
      <vt:lpstr>Times New Roman</vt:lpstr>
      <vt:lpstr>Výchozí návrh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mbox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mbox</dc:creator>
  <cp:lastModifiedBy>Petrášek Jan UEB</cp:lastModifiedBy>
  <cp:revision>265</cp:revision>
  <dcterms:created xsi:type="dcterms:W3CDTF">2006-10-17T20:07:31Z</dcterms:created>
  <dcterms:modified xsi:type="dcterms:W3CDTF">2022-10-13T11:37:55Z</dcterms:modified>
</cp:coreProperties>
</file>