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2" r:id="rId3"/>
    <p:sldId id="341" r:id="rId4"/>
    <p:sldId id="343" r:id="rId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2644" autoAdjust="0"/>
  </p:normalViewPr>
  <p:slideViewPr>
    <p:cSldViewPr>
      <p:cViewPr varScale="1">
        <p:scale>
          <a:sx n="81" d="100"/>
          <a:sy n="81" d="100"/>
        </p:scale>
        <p:origin x="701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47C83-ADD0-468A-8CE6-9C530CFC96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3511D-4DF9-4672-B374-3A5FBD1FE398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9758FD-193E-4CBD-8C38-CF7761A86303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0FAF8E-3B6E-4089-917A-DE3DE9E264F2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A7A08F-A21A-4AC3-B27F-3FBB7E322B11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07DA-35BD-4BE0-B5CC-0F3EE1A21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4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A604-B9BB-4560-B9EC-69E246C41A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0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9083-DD90-4A8D-89B7-4BCF027B75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4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FFD4-F0B9-49BD-8AE2-6FAE0EEFB9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827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0C07F-E354-43F5-81DC-3C03BE7EA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9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EAB7-0BF5-4652-943D-A088225E01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4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96A6-AFF1-4607-80FD-72819E156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2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621E6-3E0A-4E85-864D-5A9F5BD3A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96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6EDD-EDAC-4EC9-A6C1-B4B51A3DFB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8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3D38-B6AE-478E-8A7F-AC5000E324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9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26FF-4709-4E72-8F41-63B65F1D5E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38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D623A6-5E0A-4CBA-B2E4-157CEADF17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Minimum_information_standard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Taylor_MIBBI_2008.pdf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pphys.msubmit.net/cgi-bin/main.plex?form_type=display_auth_instructions" TargetMode="External"/><Relationship Id="rId7" Type="http://schemas.openxmlformats.org/officeDocument/2006/relationships/hyperlink" Target="https://www.sfedit.net/newsletters/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ase.org.uk/publications/author-guidelines-authors-and-translators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scholarworks.umass.edu/pare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scidev.net/global/publishing/practical-guide/how-do-i-write-a-scientific-paper-.html" TargetMode="Externa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59927" y="1296577"/>
            <a:ext cx="1143564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hlavní výstup vědecké činnosti  </a:t>
            </a:r>
            <a:r>
              <a:rPr lang="cs-CZ" altLang="cs-CZ" sz="2100" dirty="0">
                <a:latin typeface="Calibri" panose="020F0502020204030204" pitchFamily="34" charset="0"/>
              </a:rPr>
              <a:t>- spolu s patenty, nedá se kombinovat obojí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59927" y="1878923"/>
            <a:ext cx="1143564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předmět duševního vlastnictví</a:t>
            </a:r>
            <a:r>
              <a:rPr lang="cs-CZ" altLang="cs-CZ" sz="2100" dirty="0">
                <a:latin typeface="Calibri" panose="020F0502020204030204" pitchFamily="34" charset="0"/>
              </a:rPr>
              <a:t> - jednu skutečnost nelze publikovat vícekrát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	             - správná citace původních sdělení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78177" y="2583123"/>
            <a:ext cx="1143564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co je potřeba uvážit když hodlám uveřejnit tzv. původní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sdělení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(</a:t>
            </a:r>
            <a:r>
              <a:rPr lang="cs-CZ" altLang="cs-CZ" sz="2100" b="1" dirty="0" err="1" smtClean="0">
                <a:latin typeface="Calibri" panose="020F0502020204030204" pitchFamily="34" charset="0"/>
              </a:rPr>
              <a:t>original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article</a:t>
            </a:r>
            <a:r>
              <a:rPr lang="cs-CZ" altLang="cs-CZ" sz="2100" b="1" dirty="0">
                <a:latin typeface="Calibri" panose="020F0502020204030204" pitchFamily="34" charset="0"/>
              </a:rPr>
              <a:t>)?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205615" y="3170383"/>
            <a:ext cx="101846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vhodně zvolit časopis </a:t>
            </a:r>
            <a:r>
              <a:rPr lang="cs-CZ" altLang="cs-CZ" sz="2100" dirty="0">
                <a:latin typeface="Calibri" panose="020F0502020204030204" pitchFamily="34" charset="0"/>
              </a:rPr>
              <a:t>- zaměření, impakt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factor</a:t>
            </a:r>
            <a:r>
              <a:rPr lang="en-GB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 smtClean="0">
                <a:latin typeface="Calibri" panose="020F0502020204030204" pitchFamily="34" charset="0"/>
              </a:rPr>
              <a:t>složení </a:t>
            </a:r>
            <a:r>
              <a:rPr lang="cs-CZ" altLang="cs-CZ" sz="2100" dirty="0">
                <a:latin typeface="Calibri" panose="020F0502020204030204" pitchFamily="34" charset="0"/>
              </a:rPr>
              <a:t>redakce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232523" y="3818083"/>
            <a:ext cx="108401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odhadnout rozsah a kvalitu práce zamýšlené k publikaci</a:t>
            </a:r>
            <a:r>
              <a:rPr lang="cs-CZ" altLang="cs-CZ" sz="2100" dirty="0">
                <a:latin typeface="Calibri" panose="020F0502020204030204" pitchFamily="34" charset="0"/>
              </a:rPr>
              <a:t> - mám na to v porovnání s konkurencí?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232523" y="4372643"/>
            <a:ext cx="9537726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publikační náklady</a:t>
            </a:r>
            <a:r>
              <a:rPr lang="cs-CZ" altLang="cs-CZ" sz="2100" dirty="0">
                <a:latin typeface="Calibri" panose="020F0502020204030204" pitchFamily="34" charset="0"/>
              </a:rPr>
              <a:t> - zejména v případě tisku barevných obrázků či v případě elektronických (</a:t>
            </a:r>
            <a:r>
              <a:rPr lang="en-GB" altLang="cs-CZ" sz="2100" dirty="0" smtClean="0">
                <a:latin typeface="Calibri" panose="020F0502020204030204" pitchFamily="34" charset="0"/>
              </a:rPr>
              <a:t>open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access</a:t>
            </a:r>
            <a:r>
              <a:rPr lang="cs-CZ" altLang="cs-CZ" sz="2100" dirty="0" smtClean="0">
                <a:latin typeface="Calibri" panose="020F0502020204030204" pitchFamily="34" charset="0"/>
              </a:rPr>
              <a:t>) časopisů </a:t>
            </a:r>
            <a:r>
              <a:rPr lang="cs-CZ" altLang="cs-CZ" sz="2100" dirty="0">
                <a:latin typeface="Calibri" panose="020F0502020204030204" pitchFamily="34" charset="0"/>
              </a:rPr>
              <a:t>jsou enormní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211580" y="5134983"/>
            <a:ext cx="1001272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porovnat své výsledky s tzv. „</a:t>
            </a:r>
            <a:r>
              <a:rPr lang="cs-CZ" altLang="cs-CZ" sz="2100" b="1" dirty="0" err="1">
                <a:latin typeface="Calibri" panose="020F0502020204030204" pitchFamily="34" charset="0"/>
              </a:rPr>
              <a:t>minimal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requirements</a:t>
            </a:r>
            <a:r>
              <a:rPr lang="cs-CZ" altLang="cs-CZ" sz="2100" b="1" dirty="0">
                <a:latin typeface="Calibri" panose="020F0502020204030204" pitchFamily="34" charset="0"/>
              </a:rPr>
              <a:t>“ </a:t>
            </a:r>
            <a:r>
              <a:rPr lang="cs-CZ" altLang="cs-CZ" sz="2100" dirty="0">
                <a:latin typeface="Calibri" panose="020F0502020204030204" pitchFamily="34" charset="0"/>
              </a:rPr>
              <a:t> - minimální požadavky existují dnes skoro pro </a:t>
            </a:r>
            <a:r>
              <a:rPr lang="en-GB" altLang="cs-CZ" sz="2100" dirty="0">
                <a:latin typeface="Calibri" panose="020F0502020204030204" pitchFamily="34" charset="0"/>
              </a:rPr>
              <a:t>v</a:t>
            </a:r>
            <a:r>
              <a:rPr lang="cs-CZ" altLang="cs-CZ" sz="2100" dirty="0" err="1">
                <a:latin typeface="Calibri" panose="020F0502020204030204" pitchFamily="34" charset="0"/>
              </a:rPr>
              <a:t>šechny</a:t>
            </a:r>
            <a:r>
              <a:rPr lang="cs-CZ" altLang="cs-CZ" sz="2100" dirty="0">
                <a:latin typeface="Calibri" panose="020F0502020204030204" pitchFamily="34" charset="0"/>
              </a:rPr>
              <a:t> instrumentální oblasti experimentální biologie jako tzv. </a:t>
            </a:r>
            <a:r>
              <a:rPr lang="en-US" altLang="cs-CZ" sz="2100" b="1" dirty="0">
                <a:latin typeface="Calibri" panose="020F0502020204030204" pitchFamily="34" charset="0"/>
                <a:hlinkClick r:id="rId3"/>
              </a:rPr>
              <a:t>MIBBI</a:t>
            </a:r>
            <a:r>
              <a:rPr lang="cs-CZ" altLang="cs-CZ" sz="2100" b="1" dirty="0">
                <a:latin typeface="Calibri" panose="020F0502020204030204" pitchFamily="34" charset="0"/>
              </a:rPr>
              <a:t> tj.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  <a:hlinkClick r:id="rId4" action="ppaction://hlinkfile"/>
              </a:rPr>
              <a:t>Minimum Information for Biological and Biomedical Investigations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1" grpId="0"/>
      <p:bldP spid="8212" grpId="0"/>
      <p:bldP spid="8213" grpId="0"/>
      <p:bldP spid="82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4422" y="1393826"/>
            <a:ext cx="1109855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formální </a:t>
            </a:r>
            <a:r>
              <a:rPr lang="cs-CZ" altLang="cs-CZ" sz="2100" b="1" dirty="0">
                <a:latin typeface="Calibri" panose="020F0502020204030204" pitchFamily="34" charset="0"/>
              </a:rPr>
              <a:t>náležitosti</a:t>
            </a:r>
            <a:r>
              <a:rPr lang="cs-CZ" altLang="cs-CZ" sz="2100" dirty="0">
                <a:latin typeface="Calibri" panose="020F0502020204030204" pitchFamily="34" charset="0"/>
              </a:rPr>
              <a:t> - liší se dle časopisu, nutno prostudovat </a:t>
            </a:r>
            <a:r>
              <a:rPr lang="cs-CZ" altLang="cs-CZ" sz="2100" dirty="0">
                <a:latin typeface="Calibri" panose="020F0502020204030204" pitchFamily="34" charset="0"/>
                <a:hlinkClick r:id="rId3"/>
              </a:rPr>
              <a:t>pokyny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pro </a:t>
            </a:r>
            <a:r>
              <a:rPr lang="cs-CZ" altLang="cs-CZ" sz="2100" dirty="0">
                <a:latin typeface="Calibri" panose="020F0502020204030204" pitchFamily="34" charset="0"/>
              </a:rPr>
              <a:t>autory a prostudovat poslední články daného periodika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07368" y="3762814"/>
            <a:ext cx="1077767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 - </a:t>
            </a:r>
            <a:r>
              <a:rPr lang="cs-CZ" altLang="cs-CZ" sz="2100" b="1" dirty="0">
                <a:latin typeface="Calibri" panose="020F0502020204030204" pitchFamily="34" charset="0"/>
              </a:rPr>
              <a:t>Pěkný praktický průvodce vědeckým psaním  - </a:t>
            </a:r>
            <a:r>
              <a:rPr lang="cs-CZ" altLang="cs-CZ" sz="2100" dirty="0">
                <a:latin typeface="Calibri" panose="020F0502020204030204" pitchFamily="34" charset="0"/>
                <a:hlinkClick r:id="rId4"/>
              </a:rPr>
              <a:t>http://www.scidev.net/global/publishing/practical-guide/how-do-i-write-a-scientific-paper-.html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86631" y="2273801"/>
            <a:ext cx="11191971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online </a:t>
            </a:r>
            <a:r>
              <a:rPr lang="cs-CZ" altLang="cs-CZ" sz="2100" b="1" dirty="0">
                <a:latin typeface="Calibri" panose="020F0502020204030204" pitchFamily="34" charset="0"/>
              </a:rPr>
              <a:t>časopis „Pare“ o veškerých náležitostech psaní původních sdělení </a:t>
            </a:r>
            <a:r>
              <a:rPr lang="cs-CZ" altLang="cs-CZ" sz="2100" dirty="0">
                <a:latin typeface="Calibri" panose="020F0502020204030204" pitchFamily="34" charset="0"/>
              </a:rPr>
              <a:t> - lze nalézt na </a:t>
            </a:r>
            <a:r>
              <a:rPr lang="cs-CZ" altLang="cs-CZ" sz="2100" dirty="0">
                <a:latin typeface="Calibri" panose="020F0502020204030204" pitchFamily="34" charset="0"/>
                <a:hlinkClick r:id="rId5"/>
              </a:rPr>
              <a:t>zde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en-GB" altLang="cs-CZ" sz="2100" b="1" dirty="0">
                <a:latin typeface="Calibri" panose="020F0502020204030204" pitchFamily="34" charset="0"/>
              </a:rPr>
              <a:t>EASE </a:t>
            </a:r>
            <a:r>
              <a:rPr lang="cs-CZ" altLang="cs-CZ" sz="2100" b="1" dirty="0">
                <a:latin typeface="Calibri" panose="020F0502020204030204" pitchFamily="34" charset="0"/>
              </a:rPr>
              <a:t>-</a:t>
            </a:r>
            <a:r>
              <a:rPr lang="en-GB" altLang="cs-CZ" sz="2100" b="1" dirty="0">
                <a:latin typeface="Calibri" panose="020F0502020204030204" pitchFamily="34" charset="0"/>
              </a:rPr>
              <a:t> European Association of Science Editors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–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en-GB" altLang="cs-CZ" sz="2100" dirty="0" err="1">
                <a:latin typeface="Calibri" panose="020F0502020204030204" pitchFamily="34" charset="0"/>
              </a:rPr>
              <a:t>ve</a:t>
            </a:r>
            <a:r>
              <a:rPr lang="cs-CZ" altLang="cs-CZ" sz="2100" dirty="0" err="1">
                <a:latin typeface="Calibri" panose="020F0502020204030204" pitchFamily="34" charset="0"/>
              </a:rPr>
              <a:t>lmi</a:t>
            </a:r>
            <a:r>
              <a:rPr lang="cs-CZ" altLang="cs-CZ" sz="2100" dirty="0">
                <a:latin typeface="Calibri" panose="020F0502020204030204" pitchFamily="34" charset="0"/>
              </a:rPr>
              <a:t> dobré univerzální pokyny pro </a:t>
            </a:r>
            <a:r>
              <a:rPr lang="cs-CZ" altLang="cs-CZ" sz="2100" dirty="0">
                <a:latin typeface="Calibri" panose="020F0502020204030204" pitchFamily="34" charset="0"/>
                <a:hlinkClick r:id="rId6"/>
              </a:rPr>
              <a:t>sepisování rukopisů vědeckých sdělení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79376" y="4969551"/>
            <a:ext cx="1077768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Skvělý průvodce sepisováním a publikováním článků -</a:t>
            </a:r>
            <a:r>
              <a:rPr lang="cs-CZ" altLang="cs-CZ" sz="2100" dirty="0">
                <a:latin typeface="Calibri" panose="020F0502020204030204" pitchFamily="34" charset="0"/>
              </a:rPr>
              <a:t>  </a:t>
            </a:r>
            <a:r>
              <a:rPr lang="cs-CZ" altLang="cs-CZ" sz="2100" dirty="0">
                <a:latin typeface="Calibri" panose="020F0502020204030204" pitchFamily="34" charset="0"/>
                <a:hlinkClick r:id="rId7"/>
              </a:rPr>
              <a:t>San Francisco Edit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9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48900" y="1229974"/>
            <a:ext cx="84248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  <a:hlinkClick r:id="rId3" action="ppaction://hlinkfile"/>
              </a:rPr>
              <a:t>- struktura běžného původního sdělení v podobě rukopisu: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64704" y="1967153"/>
            <a:ext cx="113905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 dirty="0" err="1">
                <a:latin typeface="Calibri" panose="020F0502020204030204" pitchFamily="34" charset="0"/>
              </a:rPr>
              <a:t>Title</a:t>
            </a:r>
            <a:r>
              <a:rPr lang="cs-CZ" altLang="cs-CZ" sz="2100" dirty="0">
                <a:latin typeface="Calibri" panose="020F0502020204030204" pitchFamily="34" charset="0"/>
              </a:rPr>
              <a:t> - 	název práce, snaha o </a:t>
            </a:r>
            <a:r>
              <a:rPr lang="cs-CZ" altLang="cs-CZ" sz="2100" dirty="0" err="1">
                <a:latin typeface="Calibri" panose="020F0502020204030204" pitchFamily="34" charset="0"/>
              </a:rPr>
              <a:t>zaujmutí</a:t>
            </a:r>
            <a:r>
              <a:rPr lang="cs-CZ" altLang="cs-CZ" sz="2100" dirty="0">
                <a:latin typeface="Calibri" panose="020F0502020204030204" pitchFamily="34" charset="0"/>
              </a:rPr>
              <a:t> na první pohled patrná, úvodní stránka obsahuje též jména </a:t>
            </a:r>
            <a:r>
              <a:rPr lang="cs-CZ" altLang="cs-CZ" sz="2100" dirty="0">
                <a:latin typeface="Calibri" panose="020F0502020204030204" pitchFamily="34" charset="0"/>
                <a:hlinkClick r:id="rId4" action="ppaction://hlinkfile"/>
              </a:rPr>
              <a:t>autorů</a:t>
            </a:r>
            <a:r>
              <a:rPr lang="cs-CZ" altLang="cs-CZ" sz="2100" dirty="0">
                <a:latin typeface="Calibri" panose="020F0502020204030204" pitchFamily="34" charset="0"/>
              </a:rPr>
              <a:t>, kontaktní informace,  klíčová slova, příp. další údaje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44764" y="2835565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Abstract</a:t>
            </a:r>
            <a:r>
              <a:rPr lang="cs-CZ" altLang="cs-CZ" sz="2100" b="1" dirty="0">
                <a:latin typeface="Calibri" panose="020F0502020204030204" pitchFamily="34" charset="0"/>
              </a:rPr>
              <a:t> (</a:t>
            </a:r>
            <a:r>
              <a:rPr lang="cs-CZ" altLang="cs-CZ" sz="2100" b="1" dirty="0" err="1">
                <a:latin typeface="Calibri" panose="020F0502020204030204" pitchFamily="34" charset="0"/>
              </a:rPr>
              <a:t>summary</a:t>
            </a:r>
            <a:r>
              <a:rPr lang="cs-CZ" altLang="cs-CZ" sz="2100" b="1" dirty="0">
                <a:latin typeface="Calibri" panose="020F0502020204030204" pitchFamily="34" charset="0"/>
              </a:rPr>
              <a:t>)</a:t>
            </a:r>
            <a:r>
              <a:rPr lang="cs-CZ" altLang="cs-CZ" sz="2100" dirty="0">
                <a:latin typeface="Calibri" panose="020F0502020204030204" pitchFamily="34" charset="0"/>
              </a:rPr>
              <a:t> - abstrakt práce 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32276" y="3341420"/>
            <a:ext cx="1117498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Introduction</a:t>
            </a:r>
            <a:r>
              <a:rPr lang="cs-CZ" altLang="cs-CZ" sz="2100" dirty="0">
                <a:latin typeface="Calibri" panose="020F0502020204030204" pitchFamily="34" charset="0"/>
              </a:rPr>
              <a:t> - úvod, krátkou formou shrnuje dosavadní znalosti, končí </a:t>
            </a:r>
            <a:r>
              <a:rPr lang="cs-CZ" altLang="cs-CZ" sz="2100" b="1" dirty="0">
                <a:latin typeface="Calibri" panose="020F0502020204030204" pitchFamily="34" charset="0"/>
              </a:rPr>
              <a:t>uvedením přínosu celé práce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529378" y="3818782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Results</a:t>
            </a:r>
            <a:r>
              <a:rPr lang="cs-CZ" altLang="cs-CZ" sz="2100" dirty="0">
                <a:latin typeface="Calibri" panose="020F0502020204030204" pitchFamily="34" charset="0"/>
              </a:rPr>
              <a:t> -  výsledky, zpravidla dělené do bloků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29379" y="4301987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Discussion</a:t>
            </a:r>
            <a:r>
              <a:rPr lang="cs-CZ" altLang="cs-CZ" sz="2100">
                <a:latin typeface="Calibri" panose="020F0502020204030204" pitchFamily="34" charset="0"/>
              </a:rPr>
              <a:t> -  diskuse, někdy tvoří jeden celek s výsledky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529379" y="4733787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Material and Methods</a:t>
            </a:r>
            <a:r>
              <a:rPr lang="cs-CZ" altLang="cs-CZ" sz="2100">
                <a:latin typeface="Calibri" panose="020F0502020204030204" pitchFamily="34" charset="0"/>
              </a:rPr>
              <a:t> -  materiál a metody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29379" y="5165587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References</a:t>
            </a:r>
            <a:r>
              <a:rPr lang="cs-CZ" altLang="cs-CZ" sz="2100">
                <a:latin typeface="Calibri" panose="020F0502020204030204" pitchFamily="34" charset="0"/>
              </a:rPr>
              <a:t> -  soupis citované literatury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493017" y="5591037"/>
            <a:ext cx="112839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Figures</a:t>
            </a:r>
            <a:r>
              <a:rPr lang="cs-CZ" altLang="cs-CZ" sz="2100">
                <a:latin typeface="Calibri" panose="020F0502020204030204" pitchFamily="34" charset="0"/>
              </a:rPr>
              <a:t>,</a:t>
            </a:r>
            <a:r>
              <a:rPr lang="cs-CZ" altLang="cs-CZ" sz="2100" b="1">
                <a:latin typeface="Calibri" panose="020F0502020204030204" pitchFamily="34" charset="0"/>
              </a:rPr>
              <a:t> Tables </a:t>
            </a:r>
            <a:r>
              <a:rPr lang="cs-CZ" altLang="cs-CZ" sz="2100">
                <a:latin typeface="Calibri" panose="020F0502020204030204" pitchFamily="34" charset="0"/>
              </a:rPr>
              <a:t>-  jednotlivé obrázky a tabulky, číslování zvlášť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530968" y="6022837"/>
            <a:ext cx="1009942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Captions</a:t>
            </a:r>
            <a:r>
              <a:rPr lang="cs-CZ" altLang="cs-CZ" sz="2100">
                <a:latin typeface="Calibri" panose="020F0502020204030204" pitchFamily="34" charset="0"/>
              </a:rPr>
              <a:t> - popisky k obrázkům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0" grpId="0"/>
      <p:bldP spid="51216" grpId="0"/>
      <p:bldP spid="51217" grpId="0"/>
      <p:bldP spid="51218" grpId="0"/>
      <p:bldP spid="51219" grpId="0"/>
      <p:bldP spid="51220" grpId="0"/>
      <p:bldP spid="51221" grpId="0"/>
      <p:bldP spid="51222" grpId="0"/>
      <p:bldP spid="51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479376" y="1168735"/>
            <a:ext cx="315209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Zaslání rukopisu: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704596" y="1602160"/>
            <a:ext cx="1129764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kontrola angličtiny </a:t>
            </a:r>
            <a:r>
              <a:rPr lang="cs-CZ" altLang="cs-CZ" sz="2100" dirty="0">
                <a:latin typeface="Calibri" panose="020F0502020204030204" pitchFamily="34" charset="0"/>
              </a:rPr>
              <a:t>- zásadně rodilým mluvčím, který je odborníkem v daném oboru, někteří kolegové si takto přivydělávají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704596" y="2322885"/>
            <a:ext cx="1129764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submission</a:t>
            </a:r>
            <a:r>
              <a:rPr lang="en-US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</a:rPr>
              <a:t>zaslání elektronickou formou, dnes již standard, jednotlivé soubory se nahrávají přímo na server časopisu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703009" y="3115049"/>
            <a:ext cx="1129764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dirty="0" err="1">
                <a:latin typeface="Calibri" panose="020F0502020204030204" pitchFamily="34" charset="0"/>
                <a:hlinkClick r:id="rId3" action="ppaction://hlinkfile"/>
              </a:rPr>
              <a:t>cover</a:t>
            </a:r>
            <a:r>
              <a:rPr lang="cs-CZ" altLang="cs-CZ" sz="2100" dirty="0">
                <a:latin typeface="Calibri" panose="020F0502020204030204" pitchFamily="34" charset="0"/>
                <a:hlinkClick r:id="rId3" action="ppaction://hlinkfile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  <a:hlinkClick r:id="rId3" action="ppaction://hlinkfile"/>
              </a:rPr>
              <a:t>letter</a:t>
            </a:r>
            <a:r>
              <a:rPr lang="cs-CZ" altLang="cs-CZ" sz="2100" dirty="0">
                <a:latin typeface="Calibri" panose="020F0502020204030204" pitchFamily="34" charset="0"/>
              </a:rPr>
              <a:t> - dopis hlavnímu editorovi časopisu, ve kterém je shrnuto </a:t>
            </a:r>
            <a:r>
              <a:rPr lang="cs-CZ" altLang="cs-CZ" sz="2100" dirty="0" smtClean="0">
                <a:latin typeface="Calibri" panose="020F0502020204030204" pitchFamily="34" charset="0"/>
              </a:rPr>
              <a:t>proč </a:t>
            </a:r>
            <a:r>
              <a:rPr lang="cs-CZ" altLang="cs-CZ" sz="2100" dirty="0">
                <a:latin typeface="Calibri" panose="020F0502020204030204" pitchFamily="34" charset="0"/>
              </a:rPr>
              <a:t>je dobré článek publikovat  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703009" y="3645024"/>
            <a:ext cx="1129764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recenzní řízení</a:t>
            </a:r>
            <a:r>
              <a:rPr lang="cs-CZ" altLang="cs-CZ" sz="2100" dirty="0">
                <a:latin typeface="Calibri" panose="020F0502020204030204" pitchFamily="34" charset="0"/>
              </a:rPr>
              <a:t> - hlavní editor vyzve 1-3 odborníky z dané oblasti k  </a:t>
            </a:r>
            <a:r>
              <a:rPr lang="en-GB" altLang="cs-CZ" sz="2100" dirty="0" smtClean="0">
                <a:latin typeface="Calibri" panose="020F0502020204030204" pitchFamily="34" charset="0"/>
              </a:rPr>
              <a:t>p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osouzení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práce a vypracování posudků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- princip vzájemnosti, možnost navržení oponentů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- posudek dostávají anonymně ke čtení autoři,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reagují na vznesené dotazy a připomínky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- v případě shody je článek schválen k publikaci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704596" y="5772524"/>
            <a:ext cx="1129764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korektorská práce</a:t>
            </a:r>
            <a:r>
              <a:rPr lang="cs-CZ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  <a:hlinkClick r:id="rId4" action="ppaction://hlinkfile"/>
              </a:rPr>
              <a:t>grafické sladění</a:t>
            </a:r>
            <a:r>
              <a:rPr lang="cs-CZ" altLang="cs-CZ" sz="2100">
                <a:latin typeface="Calibri" panose="020F0502020204030204" pitchFamily="34" charset="0"/>
              </a:rPr>
              <a:t> s formátem časopisu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utoUpdateAnimBg="0"/>
      <p:bldP spid="55317" grpId="0" autoUpdateAnimBg="0"/>
      <p:bldP spid="55318" grpId="0" autoUpdateAnimBg="0"/>
      <p:bldP spid="55319" grpId="0" autoUpdateAnimBg="0"/>
      <p:bldP spid="55320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9129</TotalTime>
  <Words>590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220</cp:revision>
  <dcterms:created xsi:type="dcterms:W3CDTF">2006-10-17T20:07:31Z</dcterms:created>
  <dcterms:modified xsi:type="dcterms:W3CDTF">2022-01-05T06:21:35Z</dcterms:modified>
</cp:coreProperties>
</file>