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27" r:id="rId2"/>
    <p:sldId id="329" r:id="rId3"/>
    <p:sldId id="321" r:id="rId4"/>
    <p:sldId id="334" r:id="rId5"/>
    <p:sldId id="335" r:id="rId6"/>
    <p:sldId id="320" r:id="rId7"/>
    <p:sldId id="338" r:id="rId8"/>
    <p:sldId id="336" r:id="rId9"/>
    <p:sldId id="339" r:id="rId10"/>
    <p:sldId id="340" r:id="rId11"/>
    <p:sldId id="341" r:id="rId12"/>
    <p:sldId id="342" r:id="rId13"/>
    <p:sldId id="343" r:id="rId14"/>
    <p:sldId id="344" r:id="rId15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3" autoAdjust="0"/>
    <p:restoredTop sz="99472" autoAdjust="0"/>
  </p:normalViewPr>
  <p:slideViewPr>
    <p:cSldViewPr>
      <p:cViewPr varScale="1">
        <p:scale>
          <a:sx n="88" d="100"/>
          <a:sy n="88" d="100"/>
        </p:scale>
        <p:origin x="422" y="5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F280191-E09A-42B5-AAAB-A976B5C7A9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Jednotlivé typy vědeckých sdělení byly přehledně uvedeny v kapitole 3.1. Účelem následujícího textu je seznámit studenty na počátku jejich vlastní publikační činnosti ve vědeckém stylu se základními náležitostmi, které je zvykem dodržovat v těchto jednotlivých formách vědeckých sdělení. Podrobněji jsou probírána pravidla psaní bakalářské a diplomové práce a jejich ústních obhajob, ústního a plakátového sdělení na konferencích a psaní vědecké publikace.</a:t>
            </a:r>
          </a:p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9E941A3-8FA4-4B42-887C-24535F34278C}" type="slidenum">
              <a:rPr lang="cs-CZ" altLang="cs-CZ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7F9D37-11BD-4BBC-8ECE-5CBAA25B875B}" type="slidenum">
              <a:rPr lang="cs-CZ" altLang="cs-CZ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CDED320-6D53-4E72-885D-25BEC9CDA4E2}" type="slidenum">
              <a:rPr lang="cs-CZ" altLang="cs-CZ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765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5F7D2E8-6642-48D2-9A55-C7448006837F}" type="slidenum">
              <a:rPr lang="cs-CZ" altLang="cs-CZ" sz="1200"/>
              <a:pPr algn="r" eaLnBrk="1" hangingPunct="1"/>
              <a:t>13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8D188D0-8F40-49D8-A4A1-62EEC904BC72}" type="slidenum">
              <a:rPr lang="cs-CZ" altLang="cs-CZ" sz="1200"/>
              <a:pPr algn="r" eaLnBrk="1" hangingPunct="1"/>
              <a:t>14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Biologická sekce PřFUK má pro všechny bakalářské studenty odborné i učitelské biologie oborů Biologie, Ekologická a evoluční biologie, Molekulární biologie a biochemie organismů, Biologie se zaměřením na vzdělávání dvouoborová i jednooborová zavedena víceméně závazná </a:t>
            </a:r>
            <a:r>
              <a:rPr lang="cs-CZ" altLang="cs-CZ" b="1" smtClean="0">
                <a:latin typeface="Arial" panose="020B0604020202020204" pitchFamily="34" charset="0"/>
              </a:rPr>
              <a:t>pravidla státní bakalářské zkoušky a též pokyny pro vypracování bakalářské práce</a:t>
            </a:r>
            <a:r>
              <a:rPr lang="cs-CZ" altLang="cs-CZ" smtClean="0">
                <a:latin typeface="Arial" panose="020B0604020202020204" pitchFamily="34" charset="0"/>
              </a:rPr>
              <a:t>. Následuje výňatek z textu věnovaný rozsahu bakalářské práce a její obhajobě: </a:t>
            </a:r>
          </a:p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186F53F-E5E9-4F56-8B5F-50DA3777AA77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EC3C52D-DE21-44A2-BCDD-F01B4DA2F44A}" type="slidenum">
              <a:rPr lang="cs-CZ" altLang="cs-CZ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150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84F1056-D948-4D58-B7B0-4DEE820D76B9}" type="slidenum">
              <a:rPr lang="cs-CZ" altLang="cs-CZ" sz="1200"/>
              <a:pPr algn="r" eaLnBrk="1" hangingPunct="1"/>
              <a:t>10</a:t>
            </a:fld>
            <a:endParaRPr lang="cs-CZ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4D33A-B625-4037-9C8E-3DE5A0B2E2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94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439C8-1344-4E6C-B373-0882FBB825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416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29979-F79C-4E7A-85F6-1764A0CDD4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309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6ECCB-848E-4AE1-8F70-FEFD9FDDAC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854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22EF8-09D4-431D-87BB-A23FDCC1845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075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B9128-72B4-4395-B4B3-AB55CD7499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473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38928-52E8-4B03-A538-5D53F5D3D4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611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9FA47-0EBB-4450-9763-721646E1A9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552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C603A-3695-46E2-8048-46B38896B8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3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93536-4D34-43CF-B7E2-CF835B029D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573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CAA96-42E2-4E99-97B0-E7BA6AE1A85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13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DF0ABA5-AE85-4734-9EEF-C49796BA8F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natur.cuni.cz/biologie/studium/doktorske-studium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space.cuni.cz/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://ethesis.helsinki.fi/en/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thesis.library.caltech.edu/" TargetMode="External"/><Relationship Id="rId9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acpd.cas.cz/wp-content/uploads/2018/05/ACPD2014_ABA42.pdf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poster_postup.pdf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lhr.ueb.cas.cz/petrasek/lectures/Kapitola5/poster.pdf" TargetMode="External"/><Relationship Id="rId9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youtube.com/watch?v=EzfZuVsIQMk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Yokohama2004/petrasekeng.ppt" TargetMode="Externa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bi_pravidla_15_16.pdf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10" Type="http://schemas.openxmlformats.org/officeDocument/2006/relationships/image" Target="../media/image5.jpeg"/><Relationship Id="rId4" Type="http://schemas.openxmlformats.org/officeDocument/2006/relationships/hyperlink" Target="https://www.natur.cuni.cz/biologie/studium/bakalarske-studium" TargetMode="Externa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books.google.cz/books?id=BLmKBQAAQBAJ&amp;printsec=frontcover&amp;dq=inauthor:%22William+Strunk,+Jr.%22&amp;hl=cs&amp;sa=X&amp;ei=d-aHVOjfH8eyUZbTg9AH&amp;ved=0CCEQ6AEwAA#v=onepage&amp;q&amp;f=false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ikaros.cz/node/112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cbi.nlm.nih.gov/pubmed/18786733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://en.wikipedia.org/wiki/Scientific_writing" TargetMode="External"/><Relationship Id="rId10" Type="http://schemas.openxmlformats.org/officeDocument/2006/relationships/image" Target="../media/image4.png"/><Relationship Id="rId4" Type="http://schemas.openxmlformats.org/officeDocument/2006/relationships/hyperlink" Target="the%20elements%20of%20style.pdf" TargetMode="Externa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citace.com/index.php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natur.cuni.cz/biologie/studium/bakalarske-obhajoby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"/>
          <p:cNvSpPr txBox="1">
            <a:spLocks noChangeArrowheads="1"/>
          </p:cNvSpPr>
          <p:nvPr/>
        </p:nvSpPr>
        <p:spPr bwMode="auto">
          <a:xfrm>
            <a:off x="2335420" y="1079276"/>
            <a:ext cx="7777111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Calibri" panose="020F0502020204030204" pitchFamily="34" charset="0"/>
              </a:rPr>
              <a:t>Typy vědeckých sdělení a periodik (připomenutí z kap. 3.1.)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476718" y="1748146"/>
            <a:ext cx="1132712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>
                <a:latin typeface="Calibri" panose="020F0502020204030204" pitchFamily="34" charset="0"/>
              </a:rPr>
              <a:t>abstrakt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>
                <a:latin typeface="Calibri" panose="020F0502020204030204" pitchFamily="34" charset="0"/>
              </a:rPr>
              <a:t>ústního či plakátového sdělení</a:t>
            </a:r>
            <a:r>
              <a:rPr lang="cs-CZ" altLang="cs-CZ" sz="2100" dirty="0">
                <a:latin typeface="Calibri" panose="020F0502020204030204" pitchFamily="34" charset="0"/>
              </a:rPr>
              <a:t>  - nepodléhají </a:t>
            </a:r>
            <a:r>
              <a:rPr lang="cs-CZ" altLang="cs-CZ" sz="2100" dirty="0" smtClean="0">
                <a:latin typeface="Calibri" panose="020F0502020204030204" pitchFamily="34" charset="0"/>
              </a:rPr>
              <a:t>recenznímu</a:t>
            </a:r>
            <a:r>
              <a:rPr lang="en-GB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</a:rPr>
              <a:t>řízení</a:t>
            </a:r>
            <a:r>
              <a:rPr lang="cs-CZ" altLang="cs-CZ" sz="2100" dirty="0">
                <a:latin typeface="Calibri" panose="020F0502020204030204" pitchFamily="34" charset="0"/>
              </a:rPr>
              <a:t>, publikovány samostatně v knize abstrakt či jako </a:t>
            </a:r>
            <a:r>
              <a:rPr lang="cs-CZ" altLang="cs-CZ" sz="2100" dirty="0" smtClean="0">
                <a:latin typeface="Calibri" panose="020F0502020204030204" pitchFamily="34" charset="0"/>
              </a:rPr>
              <a:t>speciální </a:t>
            </a:r>
            <a:r>
              <a:rPr lang="cs-CZ" altLang="cs-CZ" sz="2100" dirty="0">
                <a:latin typeface="Calibri" panose="020F0502020204030204" pitchFamily="34" charset="0"/>
              </a:rPr>
              <a:t>číslo časopisu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460617" y="2768600"/>
            <a:ext cx="1133495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>
                <a:latin typeface="Calibri" panose="020F0502020204030204" pitchFamily="34" charset="0"/>
              </a:rPr>
              <a:t>původní sdělení</a:t>
            </a:r>
            <a:r>
              <a:rPr lang="cs-CZ" altLang="cs-CZ" sz="2100" dirty="0">
                <a:latin typeface="Calibri" panose="020F0502020204030204" pitchFamily="34" charset="0"/>
              </a:rPr>
              <a:t> - univerzální komunikační nástroj</a:t>
            </a:r>
            <a:r>
              <a:rPr lang="cs-CZ" altLang="cs-CZ" sz="2100" dirty="0" smtClean="0">
                <a:latin typeface="Calibri" panose="020F0502020204030204" pitchFamily="34" charset="0"/>
              </a:rPr>
              <a:t>, </a:t>
            </a:r>
            <a:r>
              <a:rPr lang="cs-CZ" altLang="cs-CZ" sz="2100" dirty="0">
                <a:latin typeface="Calibri" panose="020F0502020204030204" pitchFamily="34" charset="0"/>
              </a:rPr>
              <a:t>může mít více forem</a:t>
            </a:r>
            <a:r>
              <a:rPr lang="cs-CZ" altLang="cs-CZ" sz="2100" dirty="0" smtClean="0">
                <a:latin typeface="Calibri" panose="020F0502020204030204" pitchFamily="34" charset="0"/>
              </a:rPr>
              <a:t>, </a:t>
            </a:r>
            <a:r>
              <a:rPr lang="cs-CZ" altLang="cs-CZ" sz="2100" dirty="0">
                <a:latin typeface="Calibri" panose="020F0502020204030204" pitchFamily="34" charset="0"/>
              </a:rPr>
              <a:t>snaha o standardizaci stylu</a:t>
            </a:r>
          </a:p>
        </p:txBody>
      </p: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460617" y="3498873"/>
            <a:ext cx="1156872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>
                <a:latin typeface="Calibri" panose="020F0502020204030204" pitchFamily="34" charset="0"/>
              </a:rPr>
              <a:t>přehledný článek</a:t>
            </a:r>
            <a:r>
              <a:rPr lang="cs-CZ" altLang="cs-CZ" sz="2100" dirty="0">
                <a:latin typeface="Calibri" panose="020F0502020204030204" pitchFamily="34" charset="0"/>
              </a:rPr>
              <a:t> - shrnutí již publikovaných skutečností s novými 	</a:t>
            </a:r>
            <a:r>
              <a:rPr lang="cs-CZ" altLang="cs-CZ" sz="2100" dirty="0" smtClean="0">
                <a:latin typeface="Calibri" panose="020F0502020204030204" pitchFamily="34" charset="0"/>
              </a:rPr>
              <a:t>interpretacemi</a:t>
            </a:r>
            <a:endParaRPr lang="cs-CZ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503480" y="4214814"/>
            <a:ext cx="1144099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cs-CZ" altLang="cs-CZ" sz="2100" b="1" dirty="0">
                <a:latin typeface="Calibri" panose="020F0502020204030204" pitchFamily="34" charset="0"/>
              </a:rPr>
              <a:t> monografie, kniha</a:t>
            </a:r>
            <a:r>
              <a:rPr lang="cs-CZ" altLang="cs-CZ" sz="2100" dirty="0">
                <a:latin typeface="Calibri" panose="020F0502020204030204" pitchFamily="34" charset="0"/>
              </a:rPr>
              <a:t> - souhrn výsledků a zkušeností s delší časovou </a:t>
            </a:r>
            <a:r>
              <a:rPr lang="cs-CZ" altLang="cs-CZ" sz="2100" dirty="0" smtClean="0">
                <a:latin typeface="Calibri" panose="020F0502020204030204" pitchFamily="34" charset="0"/>
              </a:rPr>
              <a:t>platností, </a:t>
            </a:r>
            <a:r>
              <a:rPr lang="cs-CZ" altLang="cs-CZ" sz="2100" dirty="0">
                <a:latin typeface="Calibri" panose="020F0502020204030204" pitchFamily="34" charset="0"/>
              </a:rPr>
              <a:t>nejde o původní výsledky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479817" y="4916489"/>
            <a:ext cx="1084804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popularizační článek či kniha</a:t>
            </a:r>
            <a:r>
              <a:rPr lang="cs-CZ" altLang="cs-CZ" sz="2100">
                <a:latin typeface="Calibri" panose="020F0502020204030204" pitchFamily="34" charset="0"/>
              </a:rPr>
              <a:t> - není plnokrevným vědeckým sdělením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76718" y="5600059"/>
            <a:ext cx="115118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>
                <a:latin typeface="Calibri" panose="020F0502020204030204" pitchFamily="34" charset="0"/>
              </a:rPr>
              <a:t>bakalářské, diplomové, disertační a habilitační práce</a:t>
            </a:r>
            <a:r>
              <a:rPr lang="cs-CZ" altLang="cs-CZ" sz="2100" dirty="0">
                <a:latin typeface="Calibri" panose="020F0502020204030204" pitchFamily="34" charset="0"/>
              </a:rPr>
              <a:t> - „tlustospisy“ či souhrny publikovaných prací, jejich účelem je získání akademické či vědecké hodnosti </a:t>
            </a:r>
            <a:endParaRPr lang="cs-CZ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Prezentace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výsledků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vědecké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práce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2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9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0" grpId="0"/>
      <p:bldP spid="104461" grpId="0"/>
      <p:bldP spid="104465" grpId="0"/>
      <p:bldP spid="20" grpId="0"/>
      <p:bldP spid="21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503692" y="1744997"/>
            <a:ext cx="1027262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podmínka ukončení magisterského studia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titul Mgr.</a:t>
            </a:r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359927" y="1110692"/>
            <a:ext cx="3889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Obhajoba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práce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503692" y="2276476"/>
            <a:ext cx="1073585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průběh obhajoby </a:t>
            </a:r>
            <a:r>
              <a:rPr lang="cs-CZ" altLang="cs-CZ" sz="2100">
                <a:latin typeface="Calibri" panose="020F0502020204030204" pitchFamily="34" charset="0"/>
              </a:rPr>
              <a:t>- uvedení studentů garantem magisterského oboru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 b="1">
                <a:latin typeface="Calibri" panose="020F0502020204030204" pitchFamily="34" charset="0"/>
              </a:rPr>
              <a:t>		    </a:t>
            </a:r>
            <a:r>
              <a:rPr lang="cs-CZ" altLang="cs-CZ" sz="2100">
                <a:latin typeface="Calibri" panose="020F0502020204030204" pitchFamily="34" charset="0"/>
              </a:rPr>
              <a:t>- ústní prezentace diplomanta v délce cca 20 min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359927" y="4941888"/>
            <a:ext cx="112460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		    - čtení oponentských posudků - oponent by měl být 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„přespolní“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	    - odpověď diplomanta na vznesené dotazy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	    - obecná diskuse - vyvarovat se </a:t>
            </a:r>
            <a:r>
              <a:rPr lang="cs-CZ" altLang="cs-CZ" sz="2100" dirty="0" smtClean="0">
                <a:latin typeface="Calibri" panose="020F0502020204030204" pitchFamily="34" charset="0"/>
              </a:rPr>
              <a:t>zbytečných protestů</a:t>
            </a:r>
            <a:br>
              <a:rPr lang="cs-CZ" altLang="cs-CZ" sz="2100" dirty="0" smtClean="0">
                <a:latin typeface="Calibri" panose="020F0502020204030204" pitchFamily="34" charset="0"/>
              </a:rPr>
            </a:br>
            <a:r>
              <a:rPr lang="cs-CZ" altLang="cs-CZ" sz="2100" dirty="0" smtClean="0">
                <a:latin typeface="Calibri" panose="020F0502020204030204" pitchFamily="34" charset="0"/>
              </a:rPr>
              <a:t>	</a:t>
            </a:r>
            <a:r>
              <a:rPr lang="cs-CZ" altLang="cs-CZ" sz="2100" dirty="0">
                <a:latin typeface="Calibri" panose="020F0502020204030204" pitchFamily="34" charset="0"/>
              </a:rPr>
              <a:t>	    - uzavřené jednání komise složené z členů katedry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935492" y="2997200"/>
            <a:ext cx="1100898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	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           </a:t>
            </a:r>
            <a:r>
              <a:rPr lang="cs-CZ" altLang="cs-CZ" sz="2100" dirty="0" smtClean="0">
                <a:latin typeface="Calibri" panose="020F0502020204030204" pitchFamily="34" charset="0"/>
              </a:rPr>
              <a:t>- </a:t>
            </a:r>
            <a:r>
              <a:rPr lang="cs-CZ" altLang="cs-CZ" sz="2100" dirty="0">
                <a:latin typeface="Calibri" panose="020F0502020204030204" pitchFamily="34" charset="0"/>
              </a:rPr>
              <a:t>hlavní je představit cíle práce, proč se dělalo co se </a:t>
            </a:r>
            <a:r>
              <a:rPr lang="cs-CZ" altLang="cs-CZ" sz="2100" dirty="0" smtClean="0">
                <a:latin typeface="Calibri" panose="020F0502020204030204" pitchFamily="34" charset="0"/>
              </a:rPr>
              <a:t>dělalo</a:t>
            </a:r>
            <a:r>
              <a:rPr lang="cs-CZ" altLang="cs-CZ" sz="2100" dirty="0">
                <a:latin typeface="Calibri" panose="020F0502020204030204" pitchFamily="34" charset="0"/>
              </a:rPr>
              <a:t>, výsledky se nemusí </a:t>
            </a:r>
            <a:r>
              <a:rPr lang="cs-CZ" altLang="cs-CZ" sz="2100" dirty="0" smtClean="0">
                <a:latin typeface="Calibri" panose="020F0502020204030204" pitchFamily="34" charset="0"/>
              </a:rPr>
              <a:t>	              ukazovat </a:t>
            </a:r>
            <a:r>
              <a:rPr lang="cs-CZ" altLang="cs-CZ" sz="2100" dirty="0">
                <a:latin typeface="Calibri" panose="020F0502020204030204" pitchFamily="34" charset="0"/>
              </a:rPr>
              <a:t>všechny, nejlépe </a:t>
            </a:r>
            <a:r>
              <a:rPr lang="cs-CZ" altLang="cs-CZ" sz="2100" dirty="0" smtClean="0">
                <a:latin typeface="Calibri" panose="020F0502020204030204" pitchFamily="34" charset="0"/>
              </a:rPr>
              <a:t>je  </a:t>
            </a:r>
            <a:r>
              <a:rPr lang="cs-CZ" altLang="cs-CZ" sz="2100" dirty="0">
                <a:latin typeface="Calibri" panose="020F0502020204030204" pitchFamily="34" charset="0"/>
              </a:rPr>
              <a:t>z celé prezentace vytvořit napínavý příběh s </a:t>
            </a:r>
            <a:r>
              <a:rPr lang="cs-CZ" altLang="cs-CZ" sz="2100" dirty="0" smtClean="0">
                <a:latin typeface="Calibri" panose="020F0502020204030204" pitchFamily="34" charset="0"/>
              </a:rPr>
              <a:t>		              rozuzlením </a:t>
            </a:r>
            <a:r>
              <a:rPr lang="cs-CZ" altLang="cs-CZ" sz="2100" dirty="0">
                <a:latin typeface="Calibri" panose="020F0502020204030204" pitchFamily="34" charset="0"/>
              </a:rPr>
              <a:t>či alespoň naznačeným rozuzlením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3287688" y="4014675"/>
            <a:ext cx="691276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dirty="0" smtClean="0">
                <a:latin typeface="Calibri" panose="020F0502020204030204" pitchFamily="34" charset="0"/>
              </a:rPr>
              <a:t>- </a:t>
            </a:r>
            <a:r>
              <a:rPr lang="cs-CZ" altLang="cs-CZ" sz="2100" dirty="0">
                <a:latin typeface="Calibri" panose="020F0502020204030204" pitchFamily="34" charset="0"/>
              </a:rPr>
              <a:t>nezapomenout na závěry zasazené do kontextu a </a:t>
            </a:r>
            <a:r>
              <a:rPr lang="cs-CZ" altLang="cs-CZ" sz="2100" dirty="0" smtClean="0">
                <a:latin typeface="Calibri" panose="020F0502020204030204" pitchFamily="34" charset="0"/>
              </a:rPr>
              <a:t>též  </a:t>
            </a:r>
            <a:r>
              <a:rPr lang="cs-CZ" altLang="cs-CZ" sz="2100" dirty="0">
                <a:latin typeface="Calibri" panose="020F0502020204030204" pitchFamily="34" charset="0"/>
              </a:rPr>
              <a:t>zmínit případné možnosti publikace výsledků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5.2.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Diplomová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práce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/>
      <p:bldP spid="45070" grpId="0"/>
      <p:bldP spid="45071" grpId="0"/>
      <p:bldP spid="45072" grpId="0"/>
      <p:bldP spid="450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45368" y="1628775"/>
            <a:ext cx="1139938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200" b="1" dirty="0">
                <a:latin typeface="Calibri" panose="020F0502020204030204" pitchFamily="34" charset="0"/>
              </a:rPr>
              <a:t>- podmínka ukončení doktorského studia</a:t>
            </a:r>
            <a:r>
              <a:rPr lang="cs-CZ" altLang="cs-CZ" sz="2200" dirty="0">
                <a:latin typeface="Calibri" panose="020F0502020204030204" pitchFamily="34" charset="0"/>
              </a:rPr>
              <a:t> -</a:t>
            </a:r>
            <a:r>
              <a:rPr lang="cs-CZ" altLang="cs-CZ" sz="2200" b="1" dirty="0">
                <a:latin typeface="Calibri" panose="020F0502020204030204" pitchFamily="34" charset="0"/>
              </a:rPr>
              <a:t> </a:t>
            </a:r>
            <a:r>
              <a:rPr lang="cs-CZ" altLang="cs-CZ" sz="2200" dirty="0">
                <a:latin typeface="Calibri" panose="020F0502020204030204" pitchFamily="34" charset="0"/>
              </a:rPr>
              <a:t>titul Ph.D</a:t>
            </a:r>
            <a:r>
              <a:rPr lang="cs-CZ" altLang="cs-CZ" sz="2200" dirty="0" smtClean="0">
                <a:latin typeface="Calibri" panose="020F0502020204030204" pitchFamily="34" charset="0"/>
              </a:rPr>
              <a:t>. (</a:t>
            </a:r>
            <a:r>
              <a:rPr lang="cs-CZ" altLang="cs-CZ" sz="2200" dirty="0">
                <a:latin typeface="Calibri" panose="020F0502020204030204" pitchFamily="34" charset="0"/>
                <a:hlinkClick r:id="rId3"/>
              </a:rPr>
              <a:t>doktorské studium na </a:t>
            </a:r>
            <a:r>
              <a:rPr lang="cs-CZ" altLang="cs-CZ" sz="2200" dirty="0" err="1">
                <a:latin typeface="Calibri" panose="020F0502020204030204" pitchFamily="34" charset="0"/>
                <a:hlinkClick r:id="rId3"/>
              </a:rPr>
              <a:t>PřFUK</a:t>
            </a:r>
            <a:r>
              <a:rPr lang="cs-CZ" altLang="cs-CZ" sz="2200" dirty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95400" y="2282826"/>
            <a:ext cx="1097594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200" b="1" dirty="0">
                <a:latin typeface="Calibri" panose="020F0502020204030204" pitchFamily="34" charset="0"/>
              </a:rPr>
              <a:t>- oborová rada</a:t>
            </a:r>
            <a:r>
              <a:rPr lang="cs-CZ" altLang="cs-CZ" sz="2200" dirty="0">
                <a:latin typeface="Calibri" panose="020F0502020204030204" pitchFamily="34" charset="0"/>
              </a:rPr>
              <a:t> - garantuje existenci určitého oboru na fakultě, bez ní </a:t>
            </a:r>
            <a:r>
              <a:rPr lang="cs-CZ" altLang="cs-CZ" sz="2200" dirty="0" smtClean="0">
                <a:latin typeface="Calibri" panose="020F0502020204030204" pitchFamily="34" charset="0"/>
              </a:rPr>
              <a:t>nemůže </a:t>
            </a:r>
            <a:r>
              <a:rPr lang="cs-CZ" altLang="cs-CZ" sz="2200" dirty="0">
                <a:latin typeface="Calibri" panose="020F0502020204030204" pitchFamily="34" charset="0"/>
              </a:rPr>
              <a:t>obor existovat, proto také rozhoduje o nových </a:t>
            </a:r>
            <a:r>
              <a:rPr lang="cs-CZ" altLang="cs-CZ" sz="2200" dirty="0" smtClean="0">
                <a:latin typeface="Calibri" panose="020F0502020204030204" pitchFamily="34" charset="0"/>
              </a:rPr>
              <a:t>adeptech </a:t>
            </a:r>
            <a:r>
              <a:rPr lang="cs-CZ" altLang="cs-CZ" sz="2200" dirty="0">
                <a:latin typeface="Calibri" panose="020F0502020204030204" pitchFamily="34" charset="0"/>
              </a:rPr>
              <a:t>oboru	a hodnotí i disertační práci</a:t>
            </a:r>
            <a:endParaRPr lang="cs-CZ" altLang="cs-CZ" sz="2200" b="1" dirty="0">
              <a:latin typeface="Calibri" panose="020F050202020403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95400" y="3266508"/>
            <a:ext cx="1097594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200" b="1" dirty="0">
                <a:latin typeface="Calibri" panose="020F0502020204030204" pitchFamily="34" charset="0"/>
              </a:rPr>
              <a:t>- forma</a:t>
            </a:r>
            <a:r>
              <a:rPr lang="cs-CZ" altLang="cs-CZ" sz="2200" dirty="0">
                <a:latin typeface="Calibri" panose="020F0502020204030204" pitchFamily="34" charset="0"/>
              </a:rPr>
              <a:t> - samostatné pojednání či souhrn publikovaných prací</a:t>
            </a:r>
            <a:endParaRPr lang="cs-CZ" altLang="cs-CZ" sz="2200" b="1" dirty="0">
              <a:latin typeface="Calibri" panose="020F050202020403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33405" y="4043548"/>
            <a:ext cx="1097594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200" b="1" dirty="0" smtClean="0">
                <a:latin typeface="Calibri" panose="020F0502020204030204" pitchFamily="34" charset="0"/>
              </a:rPr>
              <a:t>- elektronické </a:t>
            </a:r>
            <a:r>
              <a:rPr lang="cs-CZ" altLang="cs-CZ" sz="2200" b="1" dirty="0">
                <a:latin typeface="Calibri" panose="020F0502020204030204" pitchFamily="34" charset="0"/>
              </a:rPr>
              <a:t>verze disertací, ale i bakalářek a diplomek</a:t>
            </a:r>
            <a:r>
              <a:rPr lang="cs-CZ" altLang="cs-CZ" sz="2200" dirty="0">
                <a:latin typeface="Calibri" panose="020F0502020204030204" pitchFamily="34" charset="0"/>
              </a:rPr>
              <a:t> </a:t>
            </a:r>
            <a:r>
              <a:rPr lang="cs-CZ" altLang="cs-CZ" sz="2200" dirty="0">
                <a:latin typeface="Calibri" panose="020F0502020204030204" pitchFamily="34" charset="0"/>
              </a:rPr>
              <a:t>- na řadě univerzit jsou přístupné na webu, např. </a:t>
            </a:r>
            <a:r>
              <a:rPr lang="cs-CZ" altLang="cs-CZ" sz="2200" b="1" dirty="0">
                <a:latin typeface="Calibri" panose="020F0502020204030204" pitchFamily="34" charset="0"/>
                <a:hlinkClick r:id="rId4"/>
              </a:rPr>
              <a:t>zde </a:t>
            </a:r>
            <a:r>
              <a:rPr lang="cs-CZ" altLang="cs-CZ" sz="2200" dirty="0">
                <a:latin typeface="Calibri" panose="020F0502020204030204" pitchFamily="34" charset="0"/>
              </a:rPr>
              <a:t>či</a:t>
            </a:r>
            <a:r>
              <a:rPr lang="cs-CZ" altLang="cs-CZ" sz="2200" b="1" dirty="0">
                <a:latin typeface="Calibri" panose="020F0502020204030204" pitchFamily="34" charset="0"/>
              </a:rPr>
              <a:t> </a:t>
            </a:r>
            <a:r>
              <a:rPr lang="cs-CZ" altLang="cs-CZ" sz="2200" b="1" dirty="0">
                <a:latin typeface="Calibri" panose="020F0502020204030204" pitchFamily="34" charset="0"/>
                <a:hlinkClick r:id="rId5"/>
              </a:rPr>
              <a:t>zde</a:t>
            </a:r>
            <a:r>
              <a:rPr lang="cs-CZ" altLang="cs-CZ" sz="2200" dirty="0">
                <a:latin typeface="Calibri" panose="020F0502020204030204" pitchFamily="34" charset="0"/>
              </a:rPr>
              <a:t>. Na </a:t>
            </a:r>
            <a:r>
              <a:rPr lang="cs-CZ" altLang="cs-CZ" sz="2200" dirty="0" err="1">
                <a:latin typeface="Calibri" panose="020F0502020204030204" pitchFamily="34" charset="0"/>
              </a:rPr>
              <a:t>PřfUK</a:t>
            </a:r>
            <a:r>
              <a:rPr lang="cs-CZ" altLang="cs-CZ" sz="2200" dirty="0">
                <a:latin typeface="Calibri" panose="020F0502020204030204" pitchFamily="34" charset="0"/>
              </a:rPr>
              <a:t> jsou ukládány přes SIS do „</a:t>
            </a:r>
            <a:r>
              <a:rPr lang="cs-CZ" altLang="cs-CZ" sz="2200" dirty="0">
                <a:latin typeface="Calibri" panose="020F0502020204030204" pitchFamily="34" charset="0"/>
                <a:hlinkClick r:id="rId6"/>
              </a:rPr>
              <a:t>Digital </a:t>
            </a:r>
            <a:r>
              <a:rPr lang="cs-CZ" altLang="cs-CZ" sz="2200" dirty="0" err="1">
                <a:latin typeface="Calibri" panose="020F0502020204030204" pitchFamily="34" charset="0"/>
                <a:hlinkClick r:id="rId6"/>
              </a:rPr>
              <a:t>repository</a:t>
            </a:r>
            <a:r>
              <a:rPr lang="cs-CZ" altLang="cs-CZ" sz="2200" dirty="0">
                <a:latin typeface="Calibri" panose="020F0502020204030204" pitchFamily="34" charset="0"/>
              </a:rPr>
              <a:t>“. </a:t>
            </a:r>
            <a:r>
              <a:rPr lang="cs-CZ" altLang="cs-CZ" sz="2200" dirty="0" smtClean="0">
                <a:latin typeface="Calibri" panose="020F0502020204030204" pitchFamily="34" charset="0"/>
              </a:rPr>
              <a:t>Obsah tohoto serveru </a:t>
            </a:r>
            <a:r>
              <a:rPr lang="cs-CZ" altLang="cs-CZ" sz="2200" dirty="0">
                <a:latin typeface="Calibri" panose="020F0502020204030204" pitchFamily="34" charset="0"/>
              </a:rPr>
              <a:t>je velice dobře viditelný pro Google </a:t>
            </a:r>
            <a:r>
              <a:rPr lang="cs-CZ" altLang="cs-CZ" sz="2200" dirty="0" err="1">
                <a:latin typeface="Calibri" panose="020F0502020204030204" pitchFamily="34" charset="0"/>
              </a:rPr>
              <a:t>Scholar</a:t>
            </a:r>
            <a:r>
              <a:rPr lang="cs-CZ" altLang="cs-CZ" sz="2200" dirty="0">
                <a:latin typeface="Calibri" panose="020F0502020204030204" pitchFamily="34" charset="0"/>
              </a:rPr>
              <a:t>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8" name="Picture 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5" descr="logo-male UEB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" descr="Znak UK - Univerzita Karlova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5.3.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Disertační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práce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9228" grpId="0"/>
      <p:bldP spid="9229" grpId="0"/>
      <p:bldP spid="92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79376" y="1628775"/>
            <a:ext cx="11316197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200" b="1" dirty="0">
                <a:latin typeface="Calibri" panose="020F0502020204030204" pitchFamily="34" charset="0"/>
              </a:rPr>
              <a:t>- abstrakt</a:t>
            </a:r>
            <a:r>
              <a:rPr lang="cs-CZ" altLang="cs-CZ" sz="2200" dirty="0">
                <a:latin typeface="Calibri" panose="020F0502020204030204" pitchFamily="34" charset="0"/>
              </a:rPr>
              <a:t> - velmi zhuštěná forma vědecké publikace</a:t>
            </a:r>
            <a:br>
              <a:rPr lang="cs-CZ" altLang="cs-CZ" sz="2200" dirty="0">
                <a:latin typeface="Calibri" panose="020F0502020204030204" pitchFamily="34" charset="0"/>
              </a:rPr>
            </a:br>
            <a:r>
              <a:rPr lang="cs-CZ" altLang="cs-CZ" sz="2200" dirty="0">
                <a:latin typeface="Calibri" panose="020F0502020204030204" pitchFamily="34" charset="0"/>
              </a:rPr>
              <a:t>	    - obsahuje </a:t>
            </a:r>
            <a:r>
              <a:rPr lang="cs-CZ" altLang="cs-CZ" sz="2200" b="1" dirty="0">
                <a:latin typeface="Calibri" panose="020F0502020204030204" pitchFamily="34" charset="0"/>
              </a:rPr>
              <a:t>úvod</a:t>
            </a:r>
            <a:r>
              <a:rPr lang="cs-CZ" altLang="cs-CZ" sz="2200" dirty="0">
                <a:latin typeface="Calibri" panose="020F0502020204030204" pitchFamily="34" charset="0"/>
              </a:rPr>
              <a:t> do problematiky, </a:t>
            </a:r>
            <a:r>
              <a:rPr lang="cs-CZ" altLang="cs-CZ" sz="2200" b="1" dirty="0">
                <a:latin typeface="Calibri" panose="020F0502020204030204" pitchFamily="34" charset="0"/>
              </a:rPr>
              <a:t>sdělení</a:t>
            </a:r>
            <a:r>
              <a:rPr lang="cs-CZ" altLang="cs-CZ" sz="2200" dirty="0">
                <a:latin typeface="Calibri" panose="020F0502020204030204" pitchFamily="34" charset="0"/>
              </a:rPr>
              <a:t> </a:t>
            </a:r>
            <a:r>
              <a:rPr lang="cs-CZ" altLang="cs-CZ" sz="2200" b="1" dirty="0">
                <a:latin typeface="Calibri" panose="020F0502020204030204" pitchFamily="34" charset="0"/>
              </a:rPr>
              <a:t>proč</a:t>
            </a:r>
            <a:r>
              <a:rPr lang="cs-CZ" altLang="cs-CZ" sz="2200" dirty="0">
                <a:latin typeface="Calibri" panose="020F0502020204030204" pitchFamily="34" charset="0"/>
              </a:rPr>
              <a:t> se přikročilo k </a:t>
            </a:r>
            <a:r>
              <a:rPr lang="cs-CZ" altLang="cs-CZ" sz="2200" dirty="0" smtClean="0">
                <a:latin typeface="Calibri" panose="020F0502020204030204" pitchFamily="34" charset="0"/>
              </a:rPr>
              <a:t>experimentu, jakou 		       </a:t>
            </a:r>
            <a:r>
              <a:rPr lang="cs-CZ" altLang="cs-CZ" sz="2200" b="1" dirty="0" smtClean="0">
                <a:latin typeface="Calibri" panose="020F0502020204030204" pitchFamily="34" charset="0"/>
              </a:rPr>
              <a:t>metodiku</a:t>
            </a:r>
            <a:r>
              <a:rPr lang="cs-CZ" altLang="cs-CZ" sz="2200" dirty="0" smtClean="0">
                <a:latin typeface="Calibri" panose="020F0502020204030204" pitchFamily="34" charset="0"/>
              </a:rPr>
              <a:t> jsme použili </a:t>
            </a:r>
            <a:r>
              <a:rPr lang="cs-CZ" altLang="cs-CZ" sz="2200" dirty="0">
                <a:latin typeface="Calibri" panose="020F0502020204030204" pitchFamily="34" charset="0"/>
              </a:rPr>
              <a:t>a </a:t>
            </a:r>
            <a:r>
              <a:rPr lang="cs-CZ" altLang="cs-CZ" sz="2200" dirty="0" smtClean="0">
                <a:latin typeface="Calibri" panose="020F0502020204030204" pitchFamily="34" charset="0"/>
              </a:rPr>
              <a:t>jaké jsme dostali </a:t>
            </a:r>
            <a:r>
              <a:rPr lang="cs-CZ" altLang="cs-CZ" sz="2200" b="1" dirty="0" smtClean="0">
                <a:latin typeface="Calibri" panose="020F0502020204030204" pitchFamily="34" charset="0"/>
              </a:rPr>
              <a:t>výsledky</a:t>
            </a:r>
            <a:r>
              <a:rPr lang="cs-CZ" altLang="cs-CZ" sz="2200" dirty="0" smtClean="0">
                <a:latin typeface="Calibri" panose="020F0502020204030204" pitchFamily="34" charset="0"/>
              </a:rPr>
              <a:t>. </a:t>
            </a:r>
            <a:r>
              <a:rPr lang="cs-CZ" altLang="cs-CZ" sz="2200" dirty="0">
                <a:latin typeface="Calibri" panose="020F0502020204030204" pitchFamily="34" charset="0"/>
              </a:rPr>
              <a:t>Ve dvou až </a:t>
            </a:r>
            <a:r>
              <a:rPr lang="cs-CZ" altLang="cs-CZ" sz="2200" dirty="0" smtClean="0">
                <a:latin typeface="Calibri" panose="020F0502020204030204" pitchFamily="34" charset="0"/>
              </a:rPr>
              <a:t>třech </a:t>
            </a:r>
            <a:r>
              <a:rPr lang="cs-CZ" altLang="cs-CZ" sz="2200" dirty="0">
                <a:latin typeface="Calibri" panose="020F0502020204030204" pitchFamily="34" charset="0"/>
              </a:rPr>
              <a:t>větách </a:t>
            </a:r>
            <a:r>
              <a:rPr lang="cs-CZ" altLang="cs-CZ" sz="2200" dirty="0" smtClean="0">
                <a:latin typeface="Calibri" panose="020F0502020204030204" pitchFamily="34" charset="0"/>
              </a:rPr>
              <a:t>následuje 	       </a:t>
            </a:r>
            <a:r>
              <a:rPr lang="cs-CZ" altLang="cs-CZ" sz="2200" b="1" dirty="0" smtClean="0">
                <a:latin typeface="Calibri" panose="020F0502020204030204" pitchFamily="34" charset="0"/>
              </a:rPr>
              <a:t>závěr</a:t>
            </a:r>
            <a:r>
              <a:rPr lang="cs-CZ" altLang="cs-CZ" sz="2200" dirty="0" smtClean="0">
                <a:latin typeface="Calibri" panose="020F0502020204030204" pitchFamily="34" charset="0"/>
              </a:rPr>
              <a:t> </a:t>
            </a:r>
            <a:r>
              <a:rPr lang="cs-CZ" altLang="cs-CZ" sz="2200" dirty="0">
                <a:latin typeface="Calibri" panose="020F0502020204030204" pitchFamily="34" charset="0"/>
              </a:rPr>
              <a:t>včetně </a:t>
            </a:r>
            <a:r>
              <a:rPr lang="cs-CZ" altLang="cs-CZ" sz="2200" b="1" dirty="0" smtClean="0">
                <a:latin typeface="Calibri" panose="020F0502020204030204" pitchFamily="34" charset="0"/>
              </a:rPr>
              <a:t>diskuse</a:t>
            </a:r>
            <a:r>
              <a:rPr lang="cs-CZ" altLang="cs-CZ" sz="2200" dirty="0">
                <a:latin typeface="Calibri" panose="020F0502020204030204" pitchFamily="34" charset="0"/>
              </a:rPr>
              <a:t>.</a:t>
            </a:r>
            <a:br>
              <a:rPr lang="cs-CZ" altLang="cs-CZ" sz="2200" dirty="0">
                <a:latin typeface="Calibri" panose="020F0502020204030204" pitchFamily="34" charset="0"/>
              </a:rPr>
            </a:br>
            <a:r>
              <a:rPr lang="cs-CZ" altLang="cs-CZ" sz="2200" dirty="0">
                <a:latin typeface="Calibri" panose="020F0502020204030204" pitchFamily="34" charset="0"/>
              </a:rPr>
              <a:t>	   </a:t>
            </a:r>
            <a:r>
              <a:rPr lang="cs-CZ" altLang="cs-CZ" sz="2200" dirty="0" smtClean="0">
                <a:latin typeface="Calibri" panose="020F0502020204030204" pitchFamily="34" charset="0"/>
              </a:rPr>
              <a:t> - </a:t>
            </a:r>
            <a:r>
              <a:rPr lang="cs-CZ" altLang="cs-CZ" sz="2200" dirty="0">
                <a:latin typeface="Calibri" panose="020F0502020204030204" pitchFamily="34" charset="0"/>
              </a:rPr>
              <a:t>celková délka ne více než cca 200-300 slov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09183" y="3515737"/>
            <a:ext cx="9886974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200" dirty="0">
                <a:latin typeface="Calibri" panose="020F0502020204030204" pitchFamily="34" charset="0"/>
              </a:rPr>
              <a:t>	    - na webu existují návody na psaní abstraktů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200" dirty="0">
                <a:latin typeface="Calibri" panose="020F0502020204030204" pitchFamily="34" charset="0"/>
              </a:rPr>
              <a:t>	    - příklad abstraktu k </a:t>
            </a:r>
            <a:r>
              <a:rPr lang="cs-CZ" altLang="cs-CZ" sz="2200" dirty="0">
                <a:latin typeface="Calibri" panose="020F0502020204030204" pitchFamily="34" charset="0"/>
                <a:hlinkClick r:id="rId3"/>
              </a:rPr>
              <a:t>plakátovému sdělení </a:t>
            </a:r>
            <a:endParaRPr lang="cs-CZ" altLang="cs-CZ" sz="2200" dirty="0">
              <a:latin typeface="Calibri" panose="020F050202020403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" descr="Znak UK - Univerzita Karlova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5.4.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Vědecká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sdělení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konferencích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seminářích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4151312" y="1093668"/>
            <a:ext cx="3889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Abstrakt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518650" y="1725834"/>
            <a:ext cx="1031803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možnost rychlé propagace vlastních výsledků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518650" y="2324594"/>
            <a:ext cx="1120143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může mít i delší platnost</a:t>
            </a:r>
            <a:r>
              <a:rPr lang="cs-CZ" altLang="cs-CZ" sz="2100" dirty="0">
                <a:latin typeface="Calibri" panose="020F0502020204030204" pitchFamily="34" charset="0"/>
              </a:rPr>
              <a:t> - vyvěšování na chodbách výzkumných institucí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509153" y="2929159"/>
            <a:ext cx="1031803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neexistují jasná pravidla</a:t>
            </a:r>
            <a:r>
              <a:rPr lang="cs-CZ" altLang="cs-CZ" sz="2100" dirty="0">
                <a:latin typeface="Calibri" panose="020F0502020204030204" pitchFamily="34" charset="0"/>
              </a:rPr>
              <a:t> - hlavní je upoutat pozornost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479377" y="3508375"/>
            <a:ext cx="1157243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 - prezentace na konferenci</a:t>
            </a:r>
            <a:r>
              <a:rPr lang="cs-CZ" altLang="cs-CZ" sz="2100" dirty="0">
                <a:latin typeface="Calibri" panose="020F0502020204030204" pitchFamily="34" charset="0"/>
              </a:rPr>
              <a:t> - v tzv. plakátových sekcích, vyžaduje se </a:t>
            </a:r>
            <a:r>
              <a:rPr lang="cs-CZ" altLang="cs-CZ" sz="2100" dirty="0" smtClean="0">
                <a:latin typeface="Calibri" panose="020F0502020204030204" pitchFamily="34" charset="0"/>
              </a:rPr>
              <a:t>přítomnost </a:t>
            </a:r>
            <a:r>
              <a:rPr lang="cs-CZ" altLang="cs-CZ" sz="2100" dirty="0">
                <a:latin typeface="Calibri" panose="020F0502020204030204" pitchFamily="34" charset="0"/>
              </a:rPr>
              <a:t>autora, často lze vidět i </a:t>
            </a:r>
            <a:r>
              <a:rPr lang="cs-CZ" altLang="cs-CZ" sz="2100" dirty="0" smtClean="0">
                <a:latin typeface="Calibri" panose="020F0502020204030204" pitchFamily="34" charset="0"/>
              </a:rPr>
              <a:t>			      „</a:t>
            </a:r>
            <a:r>
              <a:rPr lang="cs-CZ" altLang="cs-CZ" sz="2100" dirty="0" err="1">
                <a:latin typeface="Calibri" panose="020F0502020204030204" pitchFamily="34" charset="0"/>
              </a:rPr>
              <a:t>minipřednášky</a:t>
            </a:r>
            <a:r>
              <a:rPr lang="cs-CZ" altLang="cs-CZ" sz="2100" dirty="0">
                <a:latin typeface="Calibri" panose="020F0502020204030204" pitchFamily="34" charset="0"/>
              </a:rPr>
              <a:t>“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526758" y="4300539"/>
            <a:ext cx="1120143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 - uvedení závěru klíčové</a:t>
            </a:r>
            <a:r>
              <a:rPr lang="cs-CZ" altLang="cs-CZ" sz="2100">
                <a:latin typeface="Calibri" panose="020F0502020204030204" pitchFamily="34" charset="0"/>
              </a:rPr>
              <a:t> - často formou „take home message“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561683" y="4868864"/>
            <a:ext cx="1120143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tištěné zmenšeniny k dispozici</a:t>
            </a:r>
            <a:r>
              <a:rPr lang="cs-CZ" altLang="cs-CZ" sz="2100">
                <a:latin typeface="Calibri" panose="020F0502020204030204" pitchFamily="34" charset="0"/>
              </a:rPr>
              <a:t> - vhodné k vlastní propagaci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561683" y="5516564"/>
            <a:ext cx="1120143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  <a:hlinkClick r:id="rId3" action="ppaction://hlinkfile"/>
              </a:rPr>
              <a:t>Příprava elektronickou cestou </a:t>
            </a:r>
            <a:r>
              <a:rPr lang="cs-CZ" altLang="cs-CZ" sz="2100" dirty="0">
                <a:latin typeface="Calibri" panose="020F0502020204030204" pitchFamily="34" charset="0"/>
              </a:rPr>
              <a:t>- Corel </a:t>
            </a:r>
            <a:r>
              <a:rPr lang="cs-CZ" altLang="cs-CZ" sz="2100" dirty="0" err="1">
                <a:latin typeface="Calibri" panose="020F0502020204030204" pitchFamily="34" charset="0"/>
              </a:rPr>
              <a:t>Draw</a:t>
            </a:r>
            <a:r>
              <a:rPr lang="cs-CZ" altLang="cs-CZ" sz="2100" dirty="0">
                <a:latin typeface="Calibri" panose="020F0502020204030204" pitchFamily="34" charset="0"/>
              </a:rPr>
              <a:t>, Adobe </a:t>
            </a:r>
            <a:r>
              <a:rPr lang="cs-CZ" altLang="cs-CZ" sz="2100" dirty="0" err="1">
                <a:latin typeface="Calibri" panose="020F0502020204030204" pitchFamily="34" charset="0"/>
              </a:rPr>
              <a:t>Illustrator</a:t>
            </a:r>
            <a:r>
              <a:rPr lang="cs-CZ" altLang="cs-CZ" sz="2100" dirty="0">
                <a:latin typeface="Calibri" panose="020F0502020204030204" pitchFamily="34" charset="0"/>
              </a:rPr>
              <a:t> či </a:t>
            </a:r>
            <a:r>
              <a:rPr lang="cs-CZ" altLang="cs-CZ" sz="2100" dirty="0" err="1">
                <a:latin typeface="Calibri" panose="020F0502020204030204" pitchFamily="34" charset="0"/>
              </a:rPr>
              <a:t>Power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</a:rPr>
              <a:t>Point, pro </a:t>
            </a:r>
            <a:r>
              <a:rPr lang="cs-CZ" altLang="cs-CZ" sz="2100" dirty="0">
                <a:latin typeface="Calibri" panose="020F0502020204030204" pitchFamily="34" charset="0"/>
              </a:rPr>
              <a:t>tisk </a:t>
            </a:r>
            <a:r>
              <a:rPr lang="cs-CZ" altLang="cs-CZ" sz="2100" dirty="0" smtClean="0">
                <a:latin typeface="Calibri" panose="020F0502020204030204" pitchFamily="34" charset="0"/>
              </a:rPr>
              <a:t>do </a:t>
            </a:r>
            <a:r>
              <a:rPr lang="cs-CZ" altLang="cs-CZ" sz="2100" dirty="0" err="1">
                <a:latin typeface="Calibri" panose="020F0502020204030204" pitchFamily="34" charset="0"/>
                <a:hlinkClick r:id="rId4"/>
              </a:rPr>
              <a:t>pdf</a:t>
            </a:r>
            <a:r>
              <a:rPr lang="cs-CZ" altLang="cs-CZ" sz="2100" dirty="0">
                <a:latin typeface="Calibri" panose="020F0502020204030204" pitchFamily="34" charset="0"/>
              </a:rPr>
              <a:t> či </a:t>
            </a:r>
            <a:r>
              <a:rPr lang="cs-CZ" altLang="cs-CZ" sz="2100" dirty="0" err="1">
                <a:latin typeface="Calibri" panose="020F0502020204030204" pitchFamily="34" charset="0"/>
              </a:rPr>
              <a:t>eps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2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" descr="Znak UK - Univerzita Karlov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5.4.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Vědecká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sdělení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konferencích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seminářích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4151312" y="1093668"/>
            <a:ext cx="3889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Plakátové sdělení (poster)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/>
      <p:bldP spid="47117" grpId="0"/>
      <p:bldP spid="47118" grpId="0"/>
      <p:bldP spid="47119" grpId="0"/>
      <p:bldP spid="47120" grpId="0"/>
      <p:bldP spid="47121" grpId="0"/>
      <p:bldP spid="471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665024" y="1844675"/>
            <a:ext cx="1053426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příspěvek podřízen účelu</a:t>
            </a:r>
            <a:r>
              <a:rPr lang="cs-CZ" altLang="cs-CZ" sz="2100" dirty="0">
                <a:latin typeface="Calibri" panose="020F0502020204030204" pitchFamily="34" charset="0"/>
              </a:rPr>
              <a:t> - většinou se hovoří za větší skupinu kolegů v 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týmu/týmech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629166" y="2324780"/>
            <a:ext cx="1081885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			    </a:t>
            </a:r>
            <a:r>
              <a:rPr lang="cs-CZ" altLang="cs-CZ" sz="2100" dirty="0" smtClean="0">
                <a:latin typeface="Calibri" panose="020F0502020204030204" pitchFamily="34" charset="0"/>
              </a:rPr>
              <a:t> - </a:t>
            </a:r>
            <a:r>
              <a:rPr lang="cs-CZ" altLang="cs-CZ" sz="2100" dirty="0">
                <a:latin typeface="Calibri" panose="020F0502020204030204" pitchFamily="34" charset="0"/>
              </a:rPr>
              <a:t>hlavním účelem je přesvědčit ostatní o </a:t>
            </a:r>
            <a:r>
              <a:rPr lang="cs-CZ" altLang="cs-CZ" sz="2100" dirty="0" smtClean="0">
                <a:latin typeface="Calibri" panose="020F0502020204030204" pitchFamily="34" charset="0"/>
              </a:rPr>
              <a:t>svých výsledcích</a:t>
            </a:r>
            <a:r>
              <a:rPr lang="cs-CZ" altLang="cs-CZ" sz="2100" dirty="0">
                <a:latin typeface="Calibri" panose="020F0502020204030204" pitchFamily="34" charset="0"/>
              </a:rPr>
              <a:t>, v dobrém </a:t>
            </a:r>
            <a:r>
              <a:rPr lang="cs-CZ" altLang="cs-CZ" sz="2100" dirty="0" smtClean="0">
                <a:latin typeface="Calibri" panose="020F0502020204030204" pitchFamily="34" charset="0"/>
              </a:rPr>
              <a:t>			       slova </a:t>
            </a:r>
            <a:r>
              <a:rPr lang="cs-CZ" altLang="cs-CZ" sz="2100" dirty="0">
                <a:latin typeface="Calibri" panose="020F0502020204030204" pitchFamily="34" charset="0"/>
              </a:rPr>
              <a:t>smyslu dát o sobě </a:t>
            </a:r>
            <a:r>
              <a:rPr lang="cs-CZ" altLang="cs-CZ" sz="2100" dirty="0" smtClean="0">
                <a:latin typeface="Calibri" panose="020F0502020204030204" pitchFamily="34" charset="0"/>
              </a:rPr>
              <a:t>vědět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665025" y="3028904"/>
            <a:ext cx="105342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			    - vždy uvádět zdroje informací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629166" y="4148953"/>
            <a:ext cx="1143618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časté chyby</a:t>
            </a:r>
            <a:r>
              <a:rPr lang="cs-CZ" altLang="cs-CZ" sz="2100" dirty="0">
                <a:latin typeface="Calibri" panose="020F0502020204030204" pitchFamily="34" charset="0"/>
              </a:rPr>
              <a:t> - nevyváženost příspěvku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         - nedodržení časového limitu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         - monotónní přednes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         - malá sebekritičnost či přehnaná kritičnost k druhým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         - špatné grafické ztvárnění </a:t>
            </a:r>
            <a:r>
              <a:rPr lang="cs-CZ" altLang="cs-CZ" sz="2100" dirty="0">
                <a:latin typeface="Calibri" panose="020F0502020204030204" pitchFamily="34" charset="0"/>
              </a:rPr>
              <a:t>- černé </a:t>
            </a:r>
            <a:r>
              <a:rPr lang="cs-CZ" altLang="cs-CZ" sz="2100" dirty="0">
                <a:latin typeface="Calibri" panose="020F0502020204030204" pitchFamily="34" charset="0"/>
              </a:rPr>
              <a:t>na bílém je stále nejlepší</a:t>
            </a:r>
            <a:r>
              <a:rPr lang="en-US" altLang="cs-CZ" sz="2100" dirty="0">
                <a:latin typeface="Calibri" panose="020F0502020204030204" pitchFamily="34" charset="0"/>
              </a:rPr>
              <a:t>!</a:t>
            </a:r>
            <a:r>
              <a:rPr lang="cs-CZ" altLang="cs-CZ" sz="2100" dirty="0">
                <a:latin typeface="Calibri" panose="020F0502020204030204" pitchFamily="34" charset="0"/>
              </a:rPr>
              <a:t/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         - pěkné shrnutí nešvarů na </a:t>
            </a:r>
            <a:r>
              <a:rPr lang="cs-CZ" altLang="cs-CZ" sz="2100" dirty="0" err="1" smtClean="0">
                <a:latin typeface="Calibri" panose="020F0502020204030204" pitchFamily="34" charset="0"/>
                <a:hlinkClick r:id="rId3"/>
              </a:rPr>
              <a:t>youtube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640937" y="3533248"/>
            <a:ext cx="7020749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>
                <a:latin typeface="Calibri" panose="020F0502020204030204" pitchFamily="34" charset="0"/>
                <a:hlinkClick r:id="rId4" action="ppaction://hlinkpres?slideindex=1&amp;slidetitle="/>
              </a:rPr>
              <a:t>ukázka</a:t>
            </a:r>
            <a:r>
              <a:rPr lang="cs-CZ" altLang="cs-CZ" sz="2100" b="1" dirty="0">
                <a:latin typeface="Calibri" panose="020F0502020204030204" pitchFamily="34" charset="0"/>
              </a:rPr>
              <a:t> příspěvku na konferenci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" descr="Znak UK - Univerzita Karlov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5.4.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Vědecká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sdělení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konferencích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seminářích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4151312" y="1093668"/>
            <a:ext cx="3889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Ústní sdělení na konferenci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3" grpId="0"/>
      <p:bldP spid="49165" grpId="0"/>
      <p:bldP spid="49166" grpId="0"/>
      <p:bldP spid="49167" grpId="0"/>
      <p:bldP spid="491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3"/>
          <p:cNvSpPr txBox="1">
            <a:spLocks noChangeArrowheads="1"/>
          </p:cNvSpPr>
          <p:nvPr/>
        </p:nvSpPr>
        <p:spPr bwMode="auto">
          <a:xfrm>
            <a:off x="296245" y="1118524"/>
            <a:ext cx="11315839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300" dirty="0">
                <a:latin typeface="Calibri" panose="020F0502020204030204" pitchFamily="34" charset="0"/>
              </a:rPr>
              <a:t>- </a:t>
            </a:r>
            <a:r>
              <a:rPr lang="cs-CZ" altLang="cs-CZ" sz="2300" b="1" dirty="0">
                <a:latin typeface="Calibri" panose="020F0502020204030204" pitchFamily="34" charset="0"/>
              </a:rPr>
              <a:t>literární rešerše</a:t>
            </a:r>
            <a:r>
              <a:rPr lang="cs-CZ" altLang="cs-CZ" sz="2300" dirty="0">
                <a:latin typeface="Calibri" panose="020F0502020204030204" pitchFamily="34" charset="0"/>
              </a:rPr>
              <a:t> - může ale nemusí být doplněna o  experimentální </a:t>
            </a:r>
            <a:r>
              <a:rPr lang="cs-CZ" altLang="cs-CZ" sz="2300" dirty="0" smtClean="0">
                <a:latin typeface="Calibri" panose="020F0502020204030204" pitchFamily="34" charset="0"/>
              </a:rPr>
              <a:t>část</a:t>
            </a:r>
            <a:r>
              <a:rPr lang="cs-CZ" altLang="cs-CZ" sz="2300" dirty="0">
                <a:latin typeface="Calibri" panose="020F0502020204030204" pitchFamily="34" charset="0"/>
              </a:rPr>
              <a:t>, na </a:t>
            </a:r>
            <a:r>
              <a:rPr lang="cs-CZ" altLang="cs-CZ" sz="2300" dirty="0" smtClean="0">
                <a:latin typeface="Calibri" panose="020F0502020204030204" pitchFamily="34" charset="0"/>
              </a:rPr>
              <a:t>biologické sekci </a:t>
            </a:r>
            <a:r>
              <a:rPr lang="cs-CZ" altLang="cs-CZ" sz="2300" dirty="0" err="1" smtClean="0">
                <a:latin typeface="Calibri" panose="020F0502020204030204" pitchFamily="34" charset="0"/>
              </a:rPr>
              <a:t>PřFUK</a:t>
            </a:r>
            <a:r>
              <a:rPr lang="cs-CZ" altLang="cs-CZ" sz="2300" dirty="0" smtClean="0">
                <a:latin typeface="Calibri" panose="020F0502020204030204" pitchFamily="34" charset="0"/>
              </a:rPr>
              <a:t> je výhradně teoretická</a:t>
            </a:r>
            <a:endParaRPr lang="cs-CZ" altLang="cs-CZ" sz="2300" dirty="0">
              <a:latin typeface="Calibri" panose="020F0502020204030204" pitchFamily="34" charset="0"/>
            </a:endParaRPr>
          </a:p>
        </p:txBody>
      </p:sp>
      <p:sp>
        <p:nvSpPr>
          <p:cNvPr id="5124" name="Text Box 13"/>
          <p:cNvSpPr txBox="1">
            <a:spLocks noChangeArrowheads="1"/>
          </p:cNvSpPr>
          <p:nvPr/>
        </p:nvSpPr>
        <p:spPr bwMode="auto">
          <a:xfrm>
            <a:off x="330477" y="1981959"/>
            <a:ext cx="11465096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300" b="1" dirty="0">
                <a:latin typeface="Calibri" panose="020F0502020204030204" pitchFamily="34" charset="0"/>
              </a:rPr>
              <a:t> pokyny k vypracování bakalářské práce</a:t>
            </a:r>
            <a:r>
              <a:rPr lang="cs-CZ" altLang="cs-CZ" sz="2300" dirty="0">
                <a:latin typeface="Calibri" panose="020F0502020204030204" pitchFamily="34" charset="0"/>
              </a:rPr>
              <a:t>  - jsou jednotné v rámci </a:t>
            </a:r>
            <a:r>
              <a:rPr lang="cs-CZ" altLang="cs-CZ" sz="2300" dirty="0" smtClean="0">
                <a:latin typeface="Calibri" panose="020F0502020204030204" pitchFamily="34" charset="0"/>
              </a:rPr>
              <a:t>celé </a:t>
            </a:r>
            <a:r>
              <a:rPr lang="cs-CZ" altLang="cs-CZ" sz="2300" dirty="0">
                <a:latin typeface="Calibri" panose="020F0502020204030204" pitchFamily="34" charset="0"/>
                <a:hlinkClick r:id="rId3" action="ppaction://hlinkfile"/>
              </a:rPr>
              <a:t>biologické sekce</a:t>
            </a:r>
            <a:endParaRPr lang="cs-CZ" altLang="cs-CZ" sz="2300" dirty="0">
              <a:latin typeface="Calibri" panose="020F0502020204030204" pitchFamily="34" charset="0"/>
            </a:endParaRPr>
          </a:p>
        </p:txBody>
      </p:sp>
      <p:pic>
        <p:nvPicPr>
          <p:cNvPr id="5130" name="Picture 15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0" t="13120" r="16608" b="2881"/>
          <a:stretch>
            <a:fillRect/>
          </a:stretch>
        </p:blipFill>
        <p:spPr bwMode="auto">
          <a:xfrm>
            <a:off x="3143672" y="2491570"/>
            <a:ext cx="5256213" cy="383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7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" descr="Znak UK - Univerzita Karlov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5.1.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Bakalářská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práce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06351" y="1518264"/>
            <a:ext cx="718690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 - </a:t>
            </a:r>
            <a:r>
              <a:rPr lang="cs-CZ" altLang="cs-CZ" sz="2000" b="1" dirty="0">
                <a:latin typeface="Calibri" panose="020F0502020204030204" pitchFamily="34" charset="0"/>
              </a:rPr>
              <a:t>odpovědný je student</a:t>
            </a:r>
            <a:r>
              <a:rPr lang="cs-CZ" altLang="cs-CZ" sz="2000" dirty="0">
                <a:latin typeface="Calibri" panose="020F0502020204030204" pitchFamily="34" charset="0"/>
              </a:rPr>
              <a:t> - školitel je jen poradce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406351" y="2012951"/>
            <a:ext cx="1139570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 - </a:t>
            </a:r>
            <a:r>
              <a:rPr lang="cs-CZ" altLang="cs-CZ" sz="2000" b="1" dirty="0">
                <a:latin typeface="Calibri" panose="020F0502020204030204" pitchFamily="34" charset="0"/>
              </a:rPr>
              <a:t>základní zadání je literární rešerše</a:t>
            </a:r>
            <a:r>
              <a:rPr lang="cs-CZ" altLang="cs-CZ" sz="2000" dirty="0">
                <a:latin typeface="Calibri" panose="020F0502020204030204" pitchFamily="34" charset="0"/>
              </a:rPr>
              <a:t> - tato je i nejvíce hodnocena, </a:t>
            </a:r>
            <a:r>
              <a:rPr lang="cs-CZ" altLang="cs-CZ" sz="2000" dirty="0" smtClean="0">
                <a:latin typeface="Calibri" panose="020F0502020204030204" pitchFamily="34" charset="0"/>
              </a:rPr>
              <a:t>výsledky </a:t>
            </a:r>
            <a:r>
              <a:rPr lang="cs-CZ" altLang="cs-CZ" sz="2000" dirty="0">
                <a:latin typeface="Calibri" panose="020F0502020204030204" pitchFamily="34" charset="0"/>
              </a:rPr>
              <a:t>velmi omezeně možné, </a:t>
            </a:r>
            <a:r>
              <a:rPr lang="cs-CZ" altLang="cs-CZ" sz="2000" dirty="0" smtClean="0">
                <a:latin typeface="Calibri" panose="020F0502020204030204" pitchFamily="34" charset="0"/>
              </a:rPr>
              <a:t>záleží na 				     jejich povaze</a:t>
            </a:r>
            <a:endParaRPr lang="cs-CZ" altLang="cs-CZ" sz="2000" dirty="0">
              <a:latin typeface="Calibri" panose="020F0502020204030204" pitchFamily="34" charset="0"/>
            </a:endParaRP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263352" y="1067767"/>
            <a:ext cx="43679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Calibri" panose="020F0502020204030204" pitchFamily="34" charset="0"/>
              </a:rPr>
              <a:t>Pojetí a </a:t>
            </a:r>
            <a:r>
              <a:rPr lang="cs-CZ" altLang="cs-CZ" sz="2400" dirty="0" smtClean="0">
                <a:latin typeface="Calibri" panose="020F0502020204030204" pitchFamily="34" charset="0"/>
              </a:rPr>
              <a:t>základní smysl práce:</a:t>
            </a:r>
            <a:endParaRPr lang="cs-CZ" altLang="cs-CZ" sz="2400" dirty="0">
              <a:latin typeface="Calibri" panose="020F0502020204030204" pitchFamily="34" charset="0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479376" y="2733888"/>
            <a:ext cx="1171262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- </a:t>
            </a:r>
            <a:r>
              <a:rPr lang="cs-CZ" altLang="cs-CZ" sz="2000" b="1" dirty="0">
                <a:latin typeface="Calibri" panose="020F0502020204030204" pitchFamily="34" charset="0"/>
              </a:rPr>
              <a:t>práce má prokázat schopnost studenta zpracovat vědeckou literaturu</a:t>
            </a:r>
            <a:r>
              <a:rPr lang="cs-CZ" altLang="cs-CZ" sz="2000" dirty="0">
                <a:latin typeface="Calibri" panose="020F0502020204030204" pitchFamily="34" charset="0"/>
              </a:rPr>
              <a:t> - </a:t>
            </a:r>
            <a:br>
              <a:rPr lang="cs-CZ" altLang="cs-CZ" sz="2000" dirty="0">
                <a:latin typeface="Calibri" panose="020F0502020204030204" pitchFamily="34" charset="0"/>
              </a:rPr>
            </a:br>
            <a:r>
              <a:rPr lang="cs-CZ" altLang="cs-CZ" sz="2000" dirty="0">
                <a:latin typeface="Calibri" panose="020F0502020204030204" pitchFamily="34" charset="0"/>
              </a:rPr>
              <a:t>	hodnotí se zejména komplexnost pohledu, schopnost činit závěry </a:t>
            </a:r>
            <a:r>
              <a:rPr lang="cs-CZ" altLang="cs-CZ" sz="2000" dirty="0" smtClean="0">
                <a:latin typeface="Calibri" panose="020F0502020204030204" pitchFamily="34" charset="0"/>
              </a:rPr>
              <a:t>a zobecnění </a:t>
            </a:r>
            <a:r>
              <a:rPr lang="cs-CZ" altLang="cs-CZ" sz="2000" dirty="0">
                <a:latin typeface="Calibri" panose="020F0502020204030204" pitchFamily="34" charset="0"/>
              </a:rPr>
              <a:t>a stylisticky se </a:t>
            </a:r>
            <a:r>
              <a:rPr lang="cs-CZ" altLang="cs-CZ" sz="2000" dirty="0" smtClean="0">
                <a:latin typeface="Calibri" panose="020F0502020204030204" pitchFamily="34" charset="0"/>
              </a:rPr>
              <a:t>	vyjadřovat </a:t>
            </a:r>
            <a:r>
              <a:rPr lang="cs-CZ" altLang="cs-CZ" sz="2000" dirty="0">
                <a:latin typeface="Calibri" panose="020F0502020204030204" pitchFamily="34" charset="0"/>
              </a:rPr>
              <a:t>v tzv. vědeckém stylu. O </a:t>
            </a:r>
            <a:r>
              <a:rPr lang="cs-CZ" altLang="cs-CZ" sz="2000" dirty="0" smtClean="0">
                <a:latin typeface="Calibri" panose="020F0502020204030204" pitchFamily="34" charset="0"/>
              </a:rPr>
              <a:t>něm více </a:t>
            </a:r>
            <a:r>
              <a:rPr lang="cs-CZ" altLang="cs-CZ" sz="2000" dirty="0">
                <a:latin typeface="Calibri" panose="020F0502020204030204" pitchFamily="34" charset="0"/>
              </a:rPr>
              <a:t>např. zde (</a:t>
            </a:r>
            <a:r>
              <a:rPr lang="cs-CZ" altLang="cs-CZ" sz="2000" dirty="0">
                <a:latin typeface="Calibri" panose="020F0502020204030204" pitchFamily="34" charset="0"/>
                <a:hlinkClick r:id="rId2"/>
              </a:rPr>
              <a:t>http://www.ikaros.cz/node/1127</a:t>
            </a:r>
            <a:r>
              <a:rPr lang="cs-CZ" altLang="cs-CZ" sz="2000" dirty="0">
                <a:latin typeface="Calibri" panose="020F0502020204030204" pitchFamily="34" charset="0"/>
              </a:rPr>
              <a:t>). </a:t>
            </a:r>
            <a:br>
              <a:rPr lang="cs-CZ" altLang="cs-CZ" sz="2000" dirty="0">
                <a:latin typeface="Calibri" panose="020F0502020204030204" pitchFamily="34" charset="0"/>
              </a:rPr>
            </a:br>
            <a:r>
              <a:rPr lang="cs-CZ" altLang="cs-CZ" sz="2000" dirty="0">
                <a:latin typeface="Calibri" panose="020F0502020204030204" pitchFamily="34" charset="0"/>
              </a:rPr>
              <a:t>	Průvodce pravidel kompozice v </a:t>
            </a:r>
            <a:r>
              <a:rPr lang="cs-CZ" altLang="cs-CZ" sz="2000" dirty="0" smtClean="0">
                <a:latin typeface="Calibri" panose="020F0502020204030204" pitchFamily="34" charset="0"/>
              </a:rPr>
              <a:t>angličtině: </a:t>
            </a:r>
            <a:r>
              <a:rPr lang="en-US" altLang="cs-CZ" sz="2000" dirty="0" smtClean="0">
                <a:latin typeface="Calibri" panose="020F0502020204030204" pitchFamily="34" charset="0"/>
              </a:rPr>
              <a:t>William </a:t>
            </a:r>
            <a:r>
              <a:rPr lang="en-US" altLang="cs-CZ" sz="2000" dirty="0">
                <a:latin typeface="Calibri" panose="020F0502020204030204" pitchFamily="34" charset="0"/>
              </a:rPr>
              <a:t>Strunk Jr. - </a:t>
            </a:r>
            <a:r>
              <a:rPr lang="en-US" altLang="cs-CZ" sz="2000" b="1" dirty="0">
                <a:latin typeface="Calibri" panose="020F0502020204030204" pitchFamily="34" charset="0"/>
              </a:rPr>
              <a:t>The </a:t>
            </a:r>
            <a:r>
              <a:rPr lang="en-US" altLang="cs-CZ" sz="2000" b="1" dirty="0" smtClean="0">
                <a:latin typeface="Calibri" panose="020F0502020204030204" pitchFamily="34" charset="0"/>
              </a:rPr>
              <a:t>Elements </a:t>
            </a:r>
            <a:r>
              <a:rPr lang="en-US" altLang="cs-CZ" sz="2000" b="1" dirty="0">
                <a:latin typeface="Calibri" panose="020F0502020204030204" pitchFamily="34" charset="0"/>
              </a:rPr>
              <a:t>of Style,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dirty="0">
                <a:latin typeface="Calibri" panose="020F0502020204030204" pitchFamily="34" charset="0"/>
              </a:rPr>
              <a:t>volně na </a:t>
            </a:r>
            <a:r>
              <a:rPr lang="cs-CZ" altLang="cs-CZ" sz="2000" dirty="0" smtClean="0">
                <a:latin typeface="Calibri" panose="020F0502020204030204" pitchFamily="34" charset="0"/>
              </a:rPr>
              <a:t>	</a:t>
            </a:r>
            <a:r>
              <a:rPr lang="en-US" altLang="cs-CZ" sz="2000" dirty="0" smtClean="0">
                <a:latin typeface="Calibri" panose="020F0502020204030204" pitchFamily="34" charset="0"/>
                <a:hlinkClick r:id="rId3"/>
              </a:rPr>
              <a:t>Google </a:t>
            </a:r>
            <a:r>
              <a:rPr lang="en-US" altLang="cs-CZ" sz="2000" dirty="0">
                <a:latin typeface="Calibri" panose="020F0502020204030204" pitchFamily="34" charset="0"/>
                <a:hlinkClick r:id="rId3"/>
              </a:rPr>
              <a:t>books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dirty="0">
                <a:latin typeface="Calibri" panose="020F0502020204030204" pitchFamily="34" charset="0"/>
              </a:rPr>
              <a:t>či zde v </a:t>
            </a:r>
            <a:r>
              <a:rPr lang="cs-CZ" altLang="cs-CZ" sz="2000" dirty="0" err="1">
                <a:latin typeface="Calibri" panose="020F0502020204030204" pitchFamily="34" charset="0"/>
                <a:hlinkClick r:id="rId4" action="ppaction://hlinkfile"/>
              </a:rPr>
              <a:t>pdf</a:t>
            </a:r>
            <a:r>
              <a:rPr lang="cs-CZ" altLang="cs-CZ" sz="2000" dirty="0">
                <a:latin typeface="Calibri" panose="020F0502020204030204" pitchFamily="34" charset="0"/>
              </a:rPr>
              <a:t>. Dobré je též </a:t>
            </a:r>
            <a:r>
              <a:rPr lang="cs-CZ" altLang="cs-CZ" sz="2000" dirty="0" smtClean="0">
                <a:latin typeface="Calibri" panose="020F0502020204030204" pitchFamily="34" charset="0"/>
              </a:rPr>
              <a:t>wiki heslo </a:t>
            </a:r>
            <a:r>
              <a:rPr lang="cs-CZ" altLang="cs-CZ" sz="2000" dirty="0" smtClean="0">
                <a:latin typeface="Calibri" panose="020F0502020204030204" pitchFamily="34" charset="0"/>
                <a:hlinkClick r:id="rId5"/>
              </a:rPr>
              <a:t>http</a:t>
            </a:r>
            <a:r>
              <a:rPr lang="cs-CZ" altLang="cs-CZ" sz="2000" dirty="0">
                <a:latin typeface="Calibri" panose="020F0502020204030204" pitchFamily="34" charset="0"/>
                <a:hlinkClick r:id="rId5"/>
              </a:rPr>
              <a:t>://en.wikipedia.org/wiki/Scientific_writing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479376" y="4407146"/>
            <a:ext cx="599688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- </a:t>
            </a:r>
            <a:r>
              <a:rPr lang="cs-CZ" altLang="cs-CZ" sz="2000" b="1" dirty="0">
                <a:latin typeface="Calibri" panose="020F0502020204030204" pitchFamily="34" charset="0"/>
              </a:rPr>
              <a:t>nestačí pouze údaje z knih či učebnic</a:t>
            </a:r>
            <a:endParaRPr lang="cs-CZ" altLang="cs-CZ" sz="2000" dirty="0">
              <a:latin typeface="Calibri" panose="020F050202020403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516455" y="4880656"/>
            <a:ext cx="1130213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- </a:t>
            </a:r>
            <a:r>
              <a:rPr lang="cs-CZ" altLang="cs-CZ" sz="2000" b="1" dirty="0">
                <a:latin typeface="Calibri" panose="020F0502020204030204" pitchFamily="34" charset="0"/>
              </a:rPr>
              <a:t>omezit sekundární citace</a:t>
            </a:r>
            <a:r>
              <a:rPr lang="cs-CZ" altLang="cs-CZ" sz="2000" dirty="0">
                <a:latin typeface="Calibri" panose="020F0502020204030204" pitchFamily="34" charset="0"/>
              </a:rPr>
              <a:t> - pokud ano, tak je dobře vyznačit je jako přejaté</a:t>
            </a:r>
            <a:r>
              <a:rPr lang="cs-CZ" altLang="cs-CZ" sz="2000" dirty="0" smtClean="0">
                <a:latin typeface="Calibri" panose="020F0502020204030204" pitchFamily="34" charset="0"/>
              </a:rPr>
              <a:t>,  </a:t>
            </a:r>
            <a:r>
              <a:rPr lang="cs-CZ" altLang="cs-CZ" sz="2000" dirty="0">
                <a:latin typeface="Calibri" panose="020F0502020204030204" pitchFamily="34" charset="0"/>
              </a:rPr>
              <a:t>mohou představovat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en-US" altLang="cs-CZ" sz="2000" dirty="0" err="1">
                <a:latin typeface="Calibri" panose="020F0502020204030204" pitchFamily="34" charset="0"/>
                <a:hlinkClick r:id="rId6"/>
              </a:rPr>
              <a:t>poten</a:t>
            </a:r>
            <a:r>
              <a:rPr lang="cs-CZ" altLang="cs-CZ" sz="2000" dirty="0" err="1">
                <a:latin typeface="Calibri" panose="020F0502020204030204" pitchFamily="34" charset="0"/>
                <a:hlinkClick r:id="rId6"/>
              </a:rPr>
              <a:t>ciální</a:t>
            </a:r>
            <a:r>
              <a:rPr lang="en-US" altLang="cs-CZ" sz="2000" dirty="0">
                <a:latin typeface="Calibri" panose="020F0502020204030204" pitchFamily="34" charset="0"/>
                <a:hlinkClick r:id="rId6"/>
              </a:rPr>
              <a:t> risk</a:t>
            </a:r>
            <a:r>
              <a:rPr lang="cs-CZ" altLang="cs-CZ" sz="2000" dirty="0">
                <a:latin typeface="Calibri" panose="020F0502020204030204" pitchFamily="34" charset="0"/>
              </a:rPr>
              <a:t> v důvěryhodnosti</a:t>
            </a:r>
            <a:r>
              <a:rPr lang="en-US" altLang="cs-CZ" sz="2000" dirty="0">
                <a:latin typeface="Calibri" panose="020F0502020204030204" pitchFamily="34" charset="0"/>
              </a:rPr>
              <a:t>  </a:t>
            </a:r>
            <a:endParaRPr lang="cs-CZ" altLang="cs-CZ" sz="2000" dirty="0">
              <a:latin typeface="Calibri" panose="020F0502020204030204" pitchFamily="34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539818" y="5611714"/>
            <a:ext cx="108871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- </a:t>
            </a:r>
            <a:r>
              <a:rPr lang="cs-CZ" altLang="cs-CZ" sz="2000" b="1" dirty="0">
                <a:latin typeface="Calibri" panose="020F0502020204030204" pitchFamily="34" charset="0"/>
              </a:rPr>
              <a:t>lepší je téma spíše užší</a:t>
            </a:r>
            <a:r>
              <a:rPr lang="cs-CZ" altLang="cs-CZ" sz="2000" dirty="0">
                <a:latin typeface="Calibri" panose="020F0502020204030204" pitchFamily="34" charset="0"/>
              </a:rPr>
              <a:t> - dává možnost zpracovat ho do hloubky, důležitý </a:t>
            </a:r>
            <a:r>
              <a:rPr lang="cs-CZ" altLang="cs-CZ" sz="2000" dirty="0" smtClean="0">
                <a:latin typeface="Calibri" panose="020F0502020204030204" pitchFamily="34" charset="0"/>
              </a:rPr>
              <a:t>je </a:t>
            </a:r>
            <a:r>
              <a:rPr lang="cs-CZ" altLang="cs-CZ" sz="2000" dirty="0">
                <a:latin typeface="Calibri" panose="020F0502020204030204" pitchFamily="34" charset="0"/>
              </a:rPr>
              <a:t>i vlastní úsudek 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39818" y="6064052"/>
            <a:ext cx="609045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- </a:t>
            </a:r>
            <a:r>
              <a:rPr lang="cs-CZ" altLang="cs-CZ" sz="2000" b="1" dirty="0">
                <a:latin typeface="Calibri" panose="020F0502020204030204" pitchFamily="34" charset="0"/>
              </a:rPr>
              <a:t>jazyk čeština, slovenština a angličtina</a:t>
            </a:r>
            <a:endParaRPr lang="cs-CZ" altLang="cs-CZ" sz="2000" dirty="0">
              <a:latin typeface="Calibri" panose="020F050202020403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2" name="Picture 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5" descr="logo-male UEB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" descr="Znak UK - Univerzita Karlova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5.1.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Bakalářská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práce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70987" y="1816698"/>
            <a:ext cx="1167106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>
                <a:latin typeface="Calibri" panose="020F0502020204030204" pitchFamily="34" charset="0"/>
              </a:rPr>
              <a:t>délka 15-20 stran</a:t>
            </a:r>
            <a:r>
              <a:rPr lang="cs-CZ" altLang="cs-CZ" sz="2100" dirty="0">
                <a:latin typeface="Calibri" panose="020F0502020204030204" pitchFamily="34" charset="0"/>
              </a:rPr>
              <a:t> - neměla by být delší než 40 stran, řádkování 1,5, okraje okolo 2,5 cm, minimálně 70 </a:t>
            </a:r>
            <a:r>
              <a:rPr lang="cs-CZ" altLang="cs-CZ" sz="2100" dirty="0" smtClean="0">
                <a:latin typeface="Calibri" panose="020F0502020204030204" pitchFamily="34" charset="0"/>
              </a:rPr>
              <a:t>		       znaků </a:t>
            </a:r>
            <a:r>
              <a:rPr lang="cs-CZ" altLang="cs-CZ" sz="2100" dirty="0">
                <a:latin typeface="Calibri" panose="020F0502020204030204" pitchFamily="34" charset="0"/>
              </a:rPr>
              <a:t>na řádek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376977" y="2506506"/>
            <a:ext cx="9923116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>
                <a:latin typeface="Calibri" panose="020F0502020204030204" pitchFamily="34" charset="0"/>
              </a:rPr>
              <a:t>abstrakt</a:t>
            </a:r>
            <a:r>
              <a:rPr lang="cs-CZ" altLang="cs-CZ" sz="2100" dirty="0">
                <a:latin typeface="Calibri" panose="020F0502020204030204" pitchFamily="34" charset="0"/>
              </a:rPr>
              <a:t> - v češtině i angličtině, max. 2000 znaků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	   - má jednoznačně vystihovat jaký cíl se rešerší sledoval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263352" y="1117464"/>
            <a:ext cx="4824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Calibri" panose="020F0502020204030204" pitchFamily="34" charset="0"/>
              </a:rPr>
              <a:t>Struktura </a:t>
            </a:r>
            <a:r>
              <a:rPr lang="cs-CZ" altLang="cs-CZ" sz="2400" dirty="0" smtClean="0">
                <a:latin typeface="Calibri" panose="020F0502020204030204" pitchFamily="34" charset="0"/>
              </a:rPr>
              <a:t>práce</a:t>
            </a:r>
            <a:r>
              <a:rPr lang="cs-CZ" altLang="cs-CZ" sz="2400" dirty="0"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359927" y="3357564"/>
            <a:ext cx="1143564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>
                <a:latin typeface="Calibri" panose="020F0502020204030204" pitchFamily="34" charset="0"/>
              </a:rPr>
              <a:t>klíčová slova</a:t>
            </a:r>
            <a:r>
              <a:rPr lang="cs-CZ" altLang="cs-CZ" sz="2100" dirty="0">
                <a:latin typeface="Calibri" panose="020F0502020204030204" pitchFamily="34" charset="0"/>
              </a:rPr>
              <a:t> - 5-10 slov, jak v češtině tak v angličtině, musí vystihovat </a:t>
            </a:r>
            <a:r>
              <a:rPr lang="cs-CZ" altLang="cs-CZ" sz="2100" dirty="0" smtClean="0">
                <a:latin typeface="Calibri" panose="020F0502020204030204" pitchFamily="34" charset="0"/>
              </a:rPr>
              <a:t>zaměření </a:t>
            </a:r>
            <a:r>
              <a:rPr lang="cs-CZ" altLang="cs-CZ" sz="2100" dirty="0">
                <a:latin typeface="Calibri" panose="020F0502020204030204" pitchFamily="34" charset="0"/>
              </a:rPr>
              <a:t>práce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359927" y="3935860"/>
            <a:ext cx="11435646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>
                <a:latin typeface="Calibri" panose="020F0502020204030204" pitchFamily="34" charset="0"/>
              </a:rPr>
              <a:t>úvod</a:t>
            </a:r>
            <a:r>
              <a:rPr lang="cs-CZ" altLang="cs-CZ" sz="2100" dirty="0">
                <a:latin typeface="Calibri" panose="020F0502020204030204" pitchFamily="34" charset="0"/>
              </a:rPr>
              <a:t> - představení problému o kterém práce pojednává s krátkým </a:t>
            </a:r>
            <a:r>
              <a:rPr lang="cs-CZ" altLang="cs-CZ" sz="2100" dirty="0" smtClean="0">
                <a:latin typeface="Calibri" panose="020F0502020204030204" pitchFamily="34" charset="0"/>
              </a:rPr>
              <a:t>shrnutím historického </a:t>
            </a:r>
            <a:r>
              <a:rPr lang="cs-CZ" altLang="cs-CZ" sz="2100" dirty="0">
                <a:latin typeface="Calibri" panose="020F0502020204030204" pitchFamily="34" charset="0"/>
              </a:rPr>
              <a:t>vývojem a </a:t>
            </a:r>
            <a:r>
              <a:rPr lang="cs-CZ" altLang="cs-CZ" sz="2100" dirty="0" smtClean="0">
                <a:latin typeface="Calibri" panose="020F0502020204030204" pitchFamily="34" charset="0"/>
              </a:rPr>
              <a:t>	současného </a:t>
            </a:r>
            <a:r>
              <a:rPr lang="cs-CZ" altLang="cs-CZ" sz="2100" dirty="0">
                <a:latin typeface="Calibri" panose="020F0502020204030204" pitchFamily="34" charset="0"/>
              </a:rPr>
              <a:t>stavu, je vhodné říci, proč je rešerše aktuální právě v této době, proč by se o ní měl </a:t>
            </a:r>
            <a:r>
              <a:rPr lang="cs-CZ" altLang="cs-CZ" sz="2100" dirty="0" smtClean="0">
                <a:latin typeface="Calibri" panose="020F0502020204030204" pitchFamily="34" charset="0"/>
              </a:rPr>
              <a:t>	čtenář </a:t>
            </a:r>
            <a:r>
              <a:rPr lang="cs-CZ" altLang="cs-CZ" sz="2100" dirty="0">
                <a:latin typeface="Calibri" panose="020F0502020204030204" pitchFamily="34" charset="0"/>
              </a:rPr>
              <a:t>zajímat právě teď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59926" y="5013325"/>
            <a:ext cx="11832073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- </a:t>
            </a:r>
            <a:r>
              <a:rPr lang="cs-CZ" altLang="cs-CZ" sz="2100" b="1" dirty="0">
                <a:latin typeface="Calibri" panose="020F0502020204030204" pitchFamily="34" charset="0"/>
              </a:rPr>
              <a:t>vlastní rešerše</a:t>
            </a:r>
            <a:r>
              <a:rPr lang="cs-CZ" altLang="cs-CZ" sz="2100" dirty="0">
                <a:latin typeface="Calibri" panose="020F0502020204030204" pitchFamily="34" charset="0"/>
              </a:rPr>
              <a:t> - hlavní a nejobsáhlejší část bakalářské práce spočívající </a:t>
            </a:r>
            <a:r>
              <a:rPr lang="cs-CZ" altLang="cs-CZ" sz="2100" dirty="0" smtClean="0">
                <a:latin typeface="Calibri" panose="020F0502020204030204" pitchFamily="34" charset="0"/>
              </a:rPr>
              <a:t>ve </a:t>
            </a:r>
            <a:r>
              <a:rPr lang="cs-CZ" altLang="cs-CZ" sz="2100" dirty="0">
                <a:latin typeface="Calibri" panose="020F0502020204030204" pitchFamily="34" charset="0"/>
              </a:rPr>
              <a:t>zpracování původních literárních </a:t>
            </a:r>
            <a:r>
              <a:rPr lang="cs-CZ" altLang="cs-CZ" sz="2100" dirty="0" smtClean="0">
                <a:latin typeface="Calibri" panose="020F0502020204030204" pitchFamily="34" charset="0"/>
              </a:rPr>
              <a:t>		 poznatků</a:t>
            </a:r>
            <a:r>
              <a:rPr lang="cs-CZ" altLang="cs-CZ" sz="2100" dirty="0">
                <a:latin typeface="Calibri" panose="020F0502020204030204" pitchFamily="34" charset="0"/>
              </a:rPr>
              <a:t>, konfrontaci </a:t>
            </a:r>
            <a:r>
              <a:rPr lang="cs-CZ" altLang="cs-CZ" sz="2100" dirty="0" smtClean="0">
                <a:latin typeface="Calibri" panose="020F0502020204030204" pitchFamily="34" charset="0"/>
              </a:rPr>
              <a:t>různých </a:t>
            </a:r>
            <a:r>
              <a:rPr lang="cs-CZ" altLang="cs-CZ" sz="2100" dirty="0">
                <a:latin typeface="Calibri" panose="020F0502020204030204" pitchFamily="34" charset="0"/>
              </a:rPr>
              <a:t>pohledů pro a proti, upozornění na případné </a:t>
            </a:r>
            <a:r>
              <a:rPr lang="cs-CZ" altLang="cs-CZ" sz="2100" dirty="0" smtClean="0">
                <a:latin typeface="Calibri" panose="020F0502020204030204" pitchFamily="34" charset="0"/>
              </a:rPr>
              <a:t>nedostatky 		 studií </a:t>
            </a:r>
            <a:r>
              <a:rPr lang="cs-CZ" altLang="cs-CZ" sz="2100" dirty="0">
                <a:latin typeface="Calibri" panose="020F0502020204030204" pitchFamily="34" charset="0"/>
              </a:rPr>
              <a:t>a zdůraznění nosných literárních informací.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5.1.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Bakalářská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práce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13"/>
          <p:cNvSpPr txBox="1">
            <a:spLocks noChangeArrowheads="1"/>
          </p:cNvSpPr>
          <p:nvPr/>
        </p:nvSpPr>
        <p:spPr bwMode="auto">
          <a:xfrm>
            <a:off x="479376" y="1844675"/>
            <a:ext cx="114650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- </a:t>
            </a:r>
            <a:r>
              <a:rPr lang="cs-CZ" altLang="cs-CZ" sz="2000" b="1" dirty="0">
                <a:latin typeface="Calibri" panose="020F0502020204030204" pitchFamily="34" charset="0"/>
              </a:rPr>
              <a:t>vlastní práce</a:t>
            </a:r>
            <a:r>
              <a:rPr lang="cs-CZ" altLang="cs-CZ" sz="2000" dirty="0">
                <a:latin typeface="Calibri" panose="020F0502020204030204" pitchFamily="34" charset="0"/>
              </a:rPr>
              <a:t> - pokud již existují výsledky experimentů, které přispívají </a:t>
            </a:r>
            <a:r>
              <a:rPr lang="cs-CZ" altLang="cs-CZ" sz="2000" dirty="0" smtClean="0">
                <a:latin typeface="Calibri" panose="020F0502020204030204" pitchFamily="34" charset="0"/>
              </a:rPr>
              <a:t>k </a:t>
            </a:r>
            <a:r>
              <a:rPr lang="cs-CZ" altLang="cs-CZ" sz="2000" dirty="0">
                <a:latin typeface="Calibri" panose="020F0502020204030204" pitchFamily="34" charset="0"/>
              </a:rPr>
              <a:t>popisované problematice, dají se </a:t>
            </a:r>
            <a:r>
              <a:rPr lang="cs-CZ" altLang="cs-CZ" sz="2000" dirty="0" smtClean="0">
                <a:latin typeface="Calibri" panose="020F0502020204030204" pitchFamily="34" charset="0"/>
              </a:rPr>
              <a:t>	            využít</a:t>
            </a:r>
            <a:r>
              <a:rPr lang="cs-CZ" altLang="cs-CZ" sz="2000" dirty="0">
                <a:latin typeface="Calibri" panose="020F0502020204030204" pitchFamily="34" charset="0"/>
              </a:rPr>
              <a:t>. Rozhodně však nesmí </a:t>
            </a:r>
            <a:r>
              <a:rPr lang="cs-CZ" altLang="cs-CZ" sz="2000" dirty="0" smtClean="0">
                <a:latin typeface="Calibri" panose="020F0502020204030204" pitchFamily="34" charset="0"/>
              </a:rPr>
              <a:t>objemem </a:t>
            </a:r>
            <a:r>
              <a:rPr lang="cs-CZ" altLang="cs-CZ" sz="2000" dirty="0">
                <a:latin typeface="Calibri" panose="020F0502020204030204" pitchFamily="34" charset="0"/>
              </a:rPr>
              <a:t>přesahovat literární rešerši. Nejlepší je zařadit do </a:t>
            </a:r>
            <a:r>
              <a:rPr lang="cs-CZ" altLang="cs-CZ" sz="2000" dirty="0" smtClean="0">
                <a:latin typeface="Calibri" panose="020F0502020204030204" pitchFamily="34" charset="0"/>
              </a:rPr>
              <a:t>            	           textu spíše </a:t>
            </a:r>
            <a:r>
              <a:rPr lang="cs-CZ" altLang="cs-CZ" sz="2000" dirty="0">
                <a:latin typeface="Calibri" panose="020F0502020204030204" pitchFamily="34" charset="0"/>
              </a:rPr>
              <a:t>odstavec popisující jakým způsobem hodlá student </a:t>
            </a:r>
            <a:r>
              <a:rPr lang="cs-CZ" altLang="cs-CZ" sz="2000" dirty="0" smtClean="0">
                <a:latin typeface="Calibri" panose="020F0502020204030204" pitchFamily="34" charset="0"/>
              </a:rPr>
              <a:t>danou </a:t>
            </a:r>
            <a:r>
              <a:rPr lang="cs-CZ" altLang="cs-CZ" sz="2000" dirty="0">
                <a:latin typeface="Calibri" panose="020F0502020204030204" pitchFamily="34" charset="0"/>
              </a:rPr>
              <a:t>problematiku rozvíjet.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463552" y="3026218"/>
            <a:ext cx="1146509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000" b="1" dirty="0">
                <a:latin typeface="Calibri" panose="020F0502020204030204" pitchFamily="34" charset="0"/>
              </a:rPr>
              <a:t>přehled použité literatury</a:t>
            </a:r>
            <a:r>
              <a:rPr lang="cs-CZ" altLang="cs-CZ" sz="2000" dirty="0">
                <a:latin typeface="Calibri" panose="020F0502020204030204" pitchFamily="34" charset="0"/>
              </a:rPr>
              <a:t> - formát citací není určen závazně, lze se však </a:t>
            </a:r>
            <a:r>
              <a:rPr lang="cs-CZ" altLang="cs-CZ" sz="2000" dirty="0" smtClean="0">
                <a:latin typeface="Calibri" panose="020F0502020204030204" pitchFamily="34" charset="0"/>
              </a:rPr>
              <a:t>přidržet </a:t>
            </a:r>
            <a:r>
              <a:rPr lang="cs-CZ" altLang="cs-CZ" sz="2000" dirty="0">
                <a:latin typeface="Calibri" panose="020F0502020204030204" pitchFamily="34" charset="0"/>
              </a:rPr>
              <a:t>formy např. určitého </a:t>
            </a:r>
            <a:r>
              <a:rPr lang="cs-CZ" altLang="cs-CZ" sz="2000" dirty="0" smtClean="0">
                <a:latin typeface="Calibri" panose="020F0502020204030204" pitchFamily="34" charset="0"/>
              </a:rPr>
              <a:t>				    časopisu</a:t>
            </a:r>
            <a:r>
              <a:rPr lang="cs-CZ" altLang="cs-CZ" sz="2000" dirty="0">
                <a:latin typeface="Calibri" panose="020F0502020204030204" pitchFamily="34" charset="0"/>
              </a:rPr>
              <a:t>, či využít modul „Jak </a:t>
            </a:r>
            <a:r>
              <a:rPr lang="cs-CZ" altLang="cs-CZ" sz="2000" dirty="0" smtClean="0">
                <a:latin typeface="Calibri" panose="020F0502020204030204" pitchFamily="34" charset="0"/>
              </a:rPr>
              <a:t>správně </a:t>
            </a:r>
            <a:r>
              <a:rPr lang="cs-CZ" altLang="cs-CZ" sz="2000" dirty="0">
                <a:latin typeface="Calibri" panose="020F0502020204030204" pitchFamily="34" charset="0"/>
              </a:rPr>
              <a:t>citovat“ na stránkách </a:t>
            </a:r>
            <a:r>
              <a:rPr lang="cs-CZ" altLang="cs-CZ" sz="2000" dirty="0" smtClean="0">
                <a:latin typeface="Calibri" panose="020F0502020204030204" pitchFamily="34" charset="0"/>
              </a:rPr>
              <a:t>citace.com</a:t>
            </a:r>
            <a:r>
              <a:rPr lang="cs-CZ" altLang="cs-CZ" sz="2000" dirty="0">
                <a:latin typeface="Calibri" panose="020F0502020204030204" pitchFamily="34" charset="0"/>
              </a:rPr>
              <a:t>			   </a:t>
            </a:r>
            <a:r>
              <a:rPr lang="cs-CZ" altLang="cs-CZ" sz="2000" dirty="0" smtClean="0">
                <a:latin typeface="Calibri" panose="020F0502020204030204" pitchFamily="34" charset="0"/>
              </a:rPr>
              <a:t>                 </a:t>
            </a:r>
            <a:r>
              <a:rPr lang="cs-CZ" altLang="cs-CZ" sz="2000" dirty="0">
                <a:latin typeface="Calibri" panose="020F0502020204030204" pitchFamily="34" charset="0"/>
              </a:rPr>
              <a:t>(</a:t>
            </a:r>
            <a:r>
              <a:rPr lang="cs-CZ" altLang="cs-CZ" sz="2000" dirty="0">
                <a:latin typeface="Calibri" panose="020F0502020204030204" pitchFamily="34" charset="0"/>
                <a:hlinkClick r:id="rId3"/>
              </a:rPr>
              <a:t>http://www.citace.com/</a:t>
            </a:r>
            <a:r>
              <a:rPr lang="cs-CZ" altLang="cs-CZ" sz="2000" dirty="0" err="1">
                <a:latin typeface="Calibri" panose="020F0502020204030204" pitchFamily="34" charset="0"/>
                <a:hlinkClick r:id="rId3"/>
              </a:rPr>
              <a:t>index.php</a:t>
            </a:r>
            <a:r>
              <a:rPr lang="cs-CZ" altLang="cs-CZ" sz="2000" dirty="0">
                <a:latin typeface="Calibri" panose="020F0502020204030204" pitchFamily="34" charset="0"/>
              </a:rPr>
              <a:t>)</a:t>
            </a:r>
            <a:br>
              <a:rPr lang="cs-CZ" altLang="cs-CZ" sz="2000" dirty="0">
                <a:latin typeface="Calibri" panose="020F0502020204030204" pitchFamily="34" charset="0"/>
              </a:rPr>
            </a:br>
            <a:r>
              <a:rPr lang="cs-CZ" altLang="cs-CZ" sz="2000" dirty="0">
                <a:latin typeface="Calibri" panose="020F0502020204030204" pitchFamily="34" charset="0"/>
              </a:rPr>
              <a:t>			   -  rozhodně je doporučeno využít osobní databázi </a:t>
            </a:r>
            <a:r>
              <a:rPr lang="cs-CZ" altLang="cs-CZ" sz="2000" dirty="0" smtClean="0">
                <a:latin typeface="Calibri" panose="020F0502020204030204" pitchFamily="34" charset="0"/>
              </a:rPr>
              <a:t>referencí</a:t>
            </a:r>
            <a:endParaRPr lang="cs-CZ" altLang="cs-CZ" sz="2000" dirty="0">
              <a:latin typeface="Calibri" panose="020F0502020204030204" pitchFamily="34" charset="0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481496" y="4447582"/>
            <a:ext cx="1084891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- </a:t>
            </a:r>
            <a:r>
              <a:rPr lang="cs-CZ" altLang="cs-CZ" sz="2000" b="1" dirty="0">
                <a:latin typeface="Calibri" panose="020F0502020204030204" pitchFamily="34" charset="0"/>
              </a:rPr>
              <a:t>přílohy, obrázky</a:t>
            </a:r>
            <a:r>
              <a:rPr lang="cs-CZ" altLang="cs-CZ" sz="2000" dirty="0">
                <a:latin typeface="Calibri" panose="020F0502020204030204" pitchFamily="34" charset="0"/>
              </a:rPr>
              <a:t> - je lépe je přímo zařadit do textu, než nakonec 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481496" y="5193480"/>
            <a:ext cx="1084891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Práce se odevzdává jak v tištěné podobě, svázaná, ve dvou exemplářích, tak i v elektronické podobě jako jediný </a:t>
            </a:r>
            <a:r>
              <a:rPr lang="cs-CZ" altLang="cs-CZ" sz="2000" dirty="0" err="1">
                <a:latin typeface="Calibri" panose="020F0502020204030204" pitchFamily="34" charset="0"/>
              </a:rPr>
              <a:t>pdf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latin typeface="Calibri" panose="020F0502020204030204" pitchFamily="34" charset="0"/>
              </a:rPr>
              <a:t>soubor.</a:t>
            </a:r>
            <a:endParaRPr lang="cs-CZ" altLang="cs-CZ" sz="2000" dirty="0"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5.1.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Bakalářská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práce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263352" y="1117464"/>
            <a:ext cx="244827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Calibri" panose="020F0502020204030204" pitchFamily="34" charset="0"/>
              </a:rPr>
              <a:t>Struktura </a:t>
            </a:r>
            <a:r>
              <a:rPr lang="cs-CZ" altLang="cs-CZ" sz="2400" dirty="0" smtClean="0">
                <a:latin typeface="Calibri" panose="020F0502020204030204" pitchFamily="34" charset="0"/>
              </a:rPr>
              <a:t>práce</a:t>
            </a:r>
            <a:r>
              <a:rPr lang="cs-CZ" altLang="cs-CZ" sz="2400" dirty="0">
                <a:latin typeface="Calibri" panose="020F0502020204030204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263352" y="1147463"/>
            <a:ext cx="2592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Calibri" panose="020F0502020204030204" pitchFamily="34" charset="0"/>
              </a:rPr>
              <a:t>Oponentské řízení: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51384" y="2146300"/>
            <a:ext cx="11377264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vyžadován jeden oponentský posudek a posudek školitele</a:t>
            </a:r>
            <a:r>
              <a:rPr lang="cs-CZ" altLang="cs-CZ" sz="2100" dirty="0">
                <a:latin typeface="Calibri" panose="020F0502020204030204" pitchFamily="34" charset="0"/>
              </a:rPr>
              <a:t> - oponenta navrhne garantující katedra z okruhu relevantních interních nebo externích </a:t>
            </a:r>
            <a:r>
              <a:rPr lang="cs-CZ" altLang="cs-CZ" sz="2100" dirty="0" smtClean="0">
                <a:latin typeface="Calibri" panose="020F0502020204030204" pitchFamily="34" charset="0"/>
              </a:rPr>
              <a:t>odborníků</a:t>
            </a:r>
            <a:r>
              <a:rPr lang="cs-CZ" altLang="cs-CZ" sz="2100" dirty="0">
                <a:latin typeface="Calibri" panose="020F0502020204030204" pitchFamily="34" charset="0"/>
              </a:rPr>
              <a:t>. Oponenty mohou být i doktorští studenti </a:t>
            </a:r>
            <a:r>
              <a:rPr lang="cs-CZ" altLang="cs-CZ" sz="2100" dirty="0" err="1">
                <a:latin typeface="Calibri" panose="020F0502020204030204" pitchFamily="34" charset="0"/>
              </a:rPr>
              <a:t>PřF</a:t>
            </a:r>
            <a:r>
              <a:rPr lang="cs-CZ" altLang="cs-CZ" sz="2100" dirty="0">
                <a:latin typeface="Calibri" panose="020F0502020204030204" pitchFamily="34" charset="0"/>
              </a:rPr>
              <a:t> UK.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551384" y="3409951"/>
            <a:ext cx="1137726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existují pokyny pro psaní posudku</a:t>
            </a:r>
            <a:r>
              <a:rPr lang="cs-CZ" altLang="cs-CZ" sz="2100" dirty="0">
                <a:latin typeface="Calibri" panose="020F0502020204030204" pitchFamily="34" charset="0"/>
              </a:rPr>
              <a:t> - student se nemusí obávat různorodosti </a:t>
            </a:r>
            <a:r>
              <a:rPr lang="cs-CZ" altLang="cs-CZ" sz="2100" dirty="0" smtClean="0">
                <a:latin typeface="Calibri" panose="020F0502020204030204" pitchFamily="34" charset="0"/>
              </a:rPr>
              <a:t>pohledu </a:t>
            </a:r>
            <a:r>
              <a:rPr lang="cs-CZ" altLang="cs-CZ" sz="2100" dirty="0">
                <a:latin typeface="Calibri" panose="020F0502020204030204" pitchFamily="34" charset="0"/>
              </a:rPr>
              <a:t>oponentů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541512" y="4073521"/>
            <a:ext cx="11377264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práce, oponentský posudek a posudek školitele jsou před obhajobou zveřejněny dle instrukcí 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garantující </a:t>
            </a:r>
            <a:r>
              <a:rPr lang="cs-CZ" altLang="cs-CZ" sz="2100" b="1" dirty="0">
                <a:latin typeface="Calibri" panose="020F0502020204030204" pitchFamily="34" charset="0"/>
              </a:rPr>
              <a:t>katedry a jsou k dispozici před obhajobou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8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5.1.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Bakalářská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práce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79980" y="1848425"/>
            <a:ext cx="11819136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veřejná prezentace</a:t>
            </a:r>
            <a:r>
              <a:rPr lang="cs-CZ" altLang="cs-CZ" sz="2100" dirty="0">
                <a:latin typeface="Calibri" panose="020F0502020204030204" pitchFamily="34" charset="0"/>
              </a:rPr>
              <a:t> - přítomnost oponentů a školitelů výhodou, nutná účast </a:t>
            </a:r>
            <a:r>
              <a:rPr lang="cs-CZ" altLang="cs-CZ" sz="2100" dirty="0" smtClean="0">
                <a:latin typeface="Calibri" panose="020F0502020204030204" pitchFamily="34" charset="0"/>
              </a:rPr>
              <a:t>hodnotící </a:t>
            </a:r>
            <a:r>
              <a:rPr lang="cs-CZ" altLang="cs-CZ" sz="2100" dirty="0">
                <a:latin typeface="Calibri" panose="020F0502020204030204" pitchFamily="34" charset="0"/>
              </a:rPr>
              <a:t>komise složené z </a:t>
            </a:r>
            <a:r>
              <a:rPr lang="cs-CZ" altLang="cs-CZ" sz="2100" dirty="0" smtClean="0">
                <a:latin typeface="Calibri" panose="020F0502020204030204" pitchFamily="34" charset="0"/>
              </a:rPr>
              <a:t>		          minimálně </a:t>
            </a:r>
            <a:r>
              <a:rPr lang="cs-CZ" altLang="cs-CZ" sz="2100" dirty="0">
                <a:latin typeface="Calibri" panose="020F0502020204030204" pitchFamily="34" charset="0"/>
              </a:rPr>
              <a:t>3 členů z různých </a:t>
            </a:r>
            <a:r>
              <a:rPr lang="cs-CZ" altLang="cs-CZ" sz="2100" dirty="0" smtClean="0">
                <a:latin typeface="Calibri" panose="020F0502020204030204" pitchFamily="34" charset="0"/>
              </a:rPr>
              <a:t>kateder</a:t>
            </a:r>
            <a:r>
              <a:rPr lang="cs-CZ" altLang="cs-CZ" sz="2100" dirty="0">
                <a:latin typeface="Calibri" panose="020F0502020204030204" pitchFamily="34" charset="0"/>
              </a:rPr>
              <a:t>, často více členů, celková doba na jednoho </a:t>
            </a:r>
            <a:r>
              <a:rPr lang="cs-CZ" altLang="cs-CZ" sz="2100" dirty="0" smtClean="0">
                <a:latin typeface="Calibri" panose="020F0502020204030204" pitchFamily="34" charset="0"/>
              </a:rPr>
              <a:t>	        	          studenta </a:t>
            </a:r>
            <a:r>
              <a:rPr lang="cs-CZ" altLang="cs-CZ" sz="2100" dirty="0">
                <a:latin typeface="Calibri" panose="020F0502020204030204" pitchFamily="34" charset="0"/>
              </a:rPr>
              <a:t>nesmí přesáhnout 30 minut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79980" y="2938022"/>
            <a:ext cx="1192864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části obhajoby</a:t>
            </a:r>
            <a:r>
              <a:rPr lang="cs-CZ" altLang="cs-CZ" sz="2100" dirty="0">
                <a:latin typeface="Calibri" panose="020F0502020204030204" pitchFamily="34" charset="0"/>
              </a:rPr>
              <a:t>  - prezentace bakalářské práce </a:t>
            </a:r>
            <a:r>
              <a:rPr lang="cs-CZ" altLang="cs-CZ" sz="2100" dirty="0" smtClean="0">
                <a:latin typeface="Calibri" panose="020F0502020204030204" pitchFamily="34" charset="0"/>
              </a:rPr>
              <a:t>studentem, text </a:t>
            </a:r>
            <a:r>
              <a:rPr lang="cs-CZ" altLang="cs-CZ" sz="2100" dirty="0">
                <a:latin typeface="Calibri" panose="020F0502020204030204" pitchFamily="34" charset="0"/>
              </a:rPr>
              <a:t>prezentace </a:t>
            </a:r>
            <a:r>
              <a:rPr lang="cs-CZ" altLang="cs-CZ" sz="2100" dirty="0" smtClean="0">
                <a:latin typeface="Calibri" panose="020F0502020204030204" pitchFamily="34" charset="0"/>
              </a:rPr>
              <a:t>může </a:t>
            </a:r>
            <a:r>
              <a:rPr lang="cs-CZ" altLang="cs-CZ" sz="2100" dirty="0">
                <a:latin typeface="Calibri" panose="020F0502020204030204" pitchFamily="34" charset="0"/>
              </a:rPr>
              <a:t>být dle volby studenta </a:t>
            </a:r>
            <a:r>
              <a:rPr lang="cs-CZ" altLang="cs-CZ" sz="2100" dirty="0" smtClean="0">
                <a:latin typeface="Calibri" panose="020F0502020204030204" pitchFamily="34" charset="0"/>
              </a:rPr>
              <a:t>		  anglický nebo český/slovenský</a:t>
            </a:r>
            <a:r>
              <a:rPr lang="cs-CZ" altLang="cs-CZ" sz="2100" dirty="0">
                <a:latin typeface="Calibri" panose="020F0502020204030204" pitchFamily="34" charset="0"/>
              </a:rPr>
              <a:t>, vlastní ústní sdělení studenta i veškerá </a:t>
            </a:r>
            <a:r>
              <a:rPr lang="cs-CZ" altLang="cs-CZ" sz="2100" dirty="0" smtClean="0">
                <a:latin typeface="Calibri" panose="020F0502020204030204" pitchFamily="34" charset="0"/>
              </a:rPr>
              <a:t>ústní </a:t>
            </a:r>
            <a:r>
              <a:rPr lang="cs-CZ" altLang="cs-CZ" sz="2100" dirty="0">
                <a:latin typeface="Calibri" panose="020F0502020204030204" pitchFamily="34" charset="0"/>
              </a:rPr>
              <a:t>komunikace </a:t>
            </a:r>
            <a:r>
              <a:rPr lang="cs-CZ" altLang="cs-CZ" sz="2100" dirty="0" smtClean="0">
                <a:latin typeface="Calibri" panose="020F0502020204030204" pitchFamily="34" charset="0"/>
              </a:rPr>
              <a:t>		  při </a:t>
            </a:r>
            <a:r>
              <a:rPr lang="cs-CZ" altLang="cs-CZ" sz="2100" dirty="0">
                <a:latin typeface="Calibri" panose="020F0502020204030204" pitchFamily="34" charset="0"/>
              </a:rPr>
              <a:t>obhajobě jsou však </a:t>
            </a:r>
            <a:r>
              <a:rPr lang="cs-CZ" altLang="cs-CZ" sz="2100" dirty="0" smtClean="0">
                <a:latin typeface="Calibri" panose="020F0502020204030204" pitchFamily="34" charset="0"/>
              </a:rPr>
              <a:t>v</a:t>
            </a:r>
            <a:r>
              <a:rPr lang="cs-CZ" altLang="cs-CZ" sz="2100" dirty="0">
                <a:latin typeface="Calibri" panose="020F0502020204030204" pitchFamily="34" charset="0"/>
              </a:rPr>
              <a:t> </a:t>
            </a:r>
            <a:r>
              <a:rPr lang="cs-CZ" altLang="cs-CZ" sz="2100" dirty="0" smtClean="0">
                <a:latin typeface="Calibri" panose="020F0502020204030204" pitchFamily="34" charset="0"/>
              </a:rPr>
              <a:t>češtině/slovenštině.</a:t>
            </a:r>
            <a:endParaRPr lang="cs-CZ" altLang="cs-CZ" sz="21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		 - čtení oponentských posudků oponentem a školitelem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	 - odpovědi na otázky oponenta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	 - stručná diskuse a otázky z pléna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240742" y="5042775"/>
            <a:ext cx="1144723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hodnocení práce členy komise</a:t>
            </a:r>
            <a:r>
              <a:rPr lang="cs-CZ" altLang="cs-CZ" sz="2100" dirty="0">
                <a:latin typeface="Calibri" panose="020F0502020204030204" pitchFamily="34" charset="0"/>
              </a:rPr>
              <a:t> - probíhá na uzavřeném zasedání a práce </a:t>
            </a:r>
            <a:r>
              <a:rPr lang="cs-CZ" altLang="cs-CZ" sz="2100" dirty="0" smtClean="0">
                <a:latin typeface="Calibri" panose="020F0502020204030204" pitchFamily="34" charset="0"/>
              </a:rPr>
              <a:t>se hodnotí </a:t>
            </a:r>
            <a:r>
              <a:rPr lang="cs-CZ" altLang="cs-CZ" sz="2100" dirty="0">
                <a:latin typeface="Calibri" panose="020F0502020204030204" pitchFamily="34" charset="0"/>
              </a:rPr>
              <a:t>klasifikačními </a:t>
            </a:r>
            <a:r>
              <a:rPr lang="cs-CZ" altLang="cs-CZ" sz="2100" dirty="0" smtClean="0">
                <a:latin typeface="Calibri" panose="020F0502020204030204" pitchFamily="34" charset="0"/>
              </a:rPr>
              <a:t>					stupni </a:t>
            </a:r>
            <a:r>
              <a:rPr lang="cs-CZ" altLang="cs-CZ" sz="2100" dirty="0">
                <a:latin typeface="Calibri" panose="020F0502020204030204" pitchFamily="34" charset="0"/>
              </a:rPr>
              <a:t>v běžné </a:t>
            </a:r>
            <a:r>
              <a:rPr lang="cs-CZ" altLang="cs-CZ" sz="2100" dirty="0" smtClean="0">
                <a:latin typeface="Calibri" panose="020F0502020204030204" pitchFamily="34" charset="0"/>
              </a:rPr>
              <a:t>škále výborně </a:t>
            </a:r>
            <a:r>
              <a:rPr lang="cs-CZ" altLang="cs-CZ" sz="2100" dirty="0">
                <a:latin typeface="Calibri" panose="020F0502020204030204" pitchFamily="34" charset="0"/>
              </a:rPr>
              <a:t>- velmi dobře - dobře - neprospěl(a).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8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5.1.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Bakalářská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práce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63352" y="1147463"/>
            <a:ext cx="2592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smtClean="0">
                <a:latin typeface="Calibri" panose="020F0502020204030204" pitchFamily="34" charset="0"/>
              </a:rPr>
              <a:t>Obhajoba práce:</a:t>
            </a:r>
            <a:endParaRPr lang="cs-CZ" altLang="cs-CZ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407583" y="1599886"/>
            <a:ext cx="1129314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 dirty="0">
                <a:latin typeface="Calibri" panose="020F0502020204030204" pitchFamily="34" charset="0"/>
              </a:rPr>
              <a:t>- nedostatečný</a:t>
            </a:r>
            <a:r>
              <a:rPr lang="cs-CZ" altLang="cs-CZ" sz="2000" dirty="0">
                <a:latin typeface="Calibri" panose="020F0502020204030204" pitchFamily="34" charset="0"/>
              </a:rPr>
              <a:t> či naopak </a:t>
            </a:r>
            <a:r>
              <a:rPr lang="cs-CZ" altLang="cs-CZ" sz="2000" b="1" dirty="0">
                <a:latin typeface="Calibri" panose="020F0502020204030204" pitchFamily="34" charset="0"/>
              </a:rPr>
              <a:t>příliš velký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b="1" dirty="0">
                <a:latin typeface="Calibri" panose="020F0502020204030204" pitchFamily="34" charset="0"/>
              </a:rPr>
              <a:t>počet literárních citací</a:t>
            </a:r>
            <a:r>
              <a:rPr lang="cs-CZ" altLang="cs-CZ" sz="2000" dirty="0">
                <a:latin typeface="Calibri" panose="020F0502020204030204" pitchFamily="34" charset="0"/>
              </a:rPr>
              <a:t>, ze kterých se při psaní vychází. Příliš malý počet vede při snaze dodržet stránkový limit k neodvratnému opisování celých vět, příliš velký počet je naopak překážkou srozumitelnosti výsledného textu. Čím více literatury se podaří studentovi strávit, tím lépe. K utřídění mnoha skutečností lze využít přehledné články, knihy a hypertextové informační </a:t>
            </a:r>
            <a:r>
              <a:rPr lang="cs-CZ" altLang="cs-CZ" sz="2000" dirty="0">
                <a:latin typeface="Calibri" panose="020F0502020204030204" pitchFamily="34" charset="0"/>
              </a:rPr>
              <a:t>databáze.</a:t>
            </a:r>
            <a:endParaRPr lang="cs-CZ" altLang="cs-CZ" sz="2000" dirty="0">
              <a:latin typeface="Calibri" panose="020F0502020204030204" pitchFamily="34" charset="0"/>
            </a:endParaRP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148900" y="1006810"/>
            <a:ext cx="62799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Calibri" panose="020F0502020204030204" pitchFamily="34" charset="0"/>
              </a:rPr>
              <a:t>Některé nešvary a naopak dobré příklady: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433943" y="3213100"/>
            <a:ext cx="1115469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Výhodné je seminární práce vypracovávat v </a:t>
            </a:r>
            <a:r>
              <a:rPr lang="cs-CZ" altLang="cs-CZ" sz="2000" b="1">
                <a:latin typeface="Calibri" panose="020F0502020204030204" pitchFamily="34" charset="0"/>
              </a:rPr>
              <a:t>anglickém jazyku</a:t>
            </a:r>
            <a:r>
              <a:rPr lang="cs-CZ" altLang="cs-CZ" sz="2000">
                <a:latin typeface="Calibri" panose="020F0502020204030204" pitchFamily="34" charset="0"/>
              </a:rPr>
              <a:t>, pokud to samozřejmě jde. Předejde se tak problémům s </a:t>
            </a:r>
            <a:r>
              <a:rPr lang="cs-CZ" altLang="cs-CZ" sz="2000" b="1">
                <a:latin typeface="Calibri" panose="020F0502020204030204" pitchFamily="34" charset="0"/>
              </a:rPr>
              <a:t>překládáním některých výrazů do češtiny a anglikanismům.</a:t>
            </a:r>
            <a:endParaRPr lang="cs-CZ" altLang="cs-CZ" sz="2000">
              <a:latin typeface="Calibri" panose="020F0502020204030204" pitchFamily="34" charset="0"/>
            </a:endParaRP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407367" y="4121151"/>
            <a:ext cx="1138820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latin typeface="Calibri" panose="020F0502020204030204" pitchFamily="34" charset="0"/>
              </a:rPr>
              <a:t>- nepřesnosti v uvádění citací -</a:t>
            </a:r>
            <a:r>
              <a:rPr lang="cs-CZ" altLang="cs-CZ" sz="2000">
                <a:latin typeface="Calibri" panose="020F0502020204030204" pitchFamily="34" charset="0"/>
              </a:rPr>
              <a:t> je potřeba vždy vystihnout co daná práce přináší nového a proč vlastně je vhodné ji citovat. </a:t>
            </a:r>
            <a:r>
              <a:rPr lang="cs-CZ" altLang="cs-CZ" sz="2000" dirty="0">
                <a:latin typeface="Calibri" panose="020F0502020204030204" pitchFamily="34" charset="0"/>
              </a:rPr>
              <a:t>Velmi hojně (a to nejen u bakalářských prací) se stává, že citace dané práce je uvedena kvůli skutečnosti, která z této práce vůbec nevyplývá. To je dáno buď ignorací či nepochopením textu.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75385" y="5346700"/>
            <a:ext cx="1166924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sz="2000" b="1" dirty="0">
                <a:latin typeface="Calibri" panose="020F0502020204030204" pitchFamily="34" charset="0"/>
              </a:rPr>
              <a:t>jednotlivé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b="1" dirty="0">
                <a:latin typeface="Calibri" panose="020F0502020204030204" pitchFamily="34" charset="0"/>
              </a:rPr>
              <a:t>katedry mívají předepsány určité modifikace</a:t>
            </a:r>
            <a:r>
              <a:rPr lang="cs-CZ" altLang="cs-CZ" sz="2000" dirty="0">
                <a:latin typeface="Calibri" panose="020F0502020204030204" pitchFamily="34" charset="0"/>
              </a:rPr>
              <a:t> pokynů pro svůj obor </a:t>
            </a:r>
            <a:r>
              <a:rPr lang="cs-CZ" altLang="cs-CZ" sz="2000" dirty="0" smtClean="0">
                <a:latin typeface="Calibri" panose="020F0502020204030204" pitchFamily="34" charset="0"/>
              </a:rPr>
              <a:t>(</a:t>
            </a:r>
            <a:r>
              <a:rPr lang="cs-CZ" altLang="cs-CZ" sz="2000" dirty="0" smtClean="0">
                <a:latin typeface="Calibri" panose="020F0502020204030204" pitchFamily="34" charset="0"/>
                <a:hlinkClick r:id="rId3"/>
              </a:rPr>
              <a:t>http</a:t>
            </a:r>
            <a:r>
              <a:rPr lang="cs-CZ" altLang="cs-CZ" sz="2000" dirty="0">
                <a:latin typeface="Calibri" panose="020F0502020204030204" pitchFamily="34" charset="0"/>
                <a:hlinkClick r:id="rId3"/>
              </a:rPr>
              <a:t>://www.natur.cuni.cz/biologie/studium/</a:t>
            </a:r>
            <a:r>
              <a:rPr lang="cs-CZ" altLang="cs-CZ" sz="2000" dirty="0" err="1">
                <a:latin typeface="Calibri" panose="020F0502020204030204" pitchFamily="34" charset="0"/>
                <a:hlinkClick r:id="rId3"/>
              </a:rPr>
              <a:t>bakalarske</a:t>
            </a:r>
            <a:r>
              <a:rPr lang="cs-CZ" altLang="cs-CZ" sz="2000" dirty="0">
                <a:latin typeface="Calibri" panose="020F0502020204030204" pitchFamily="34" charset="0"/>
                <a:hlinkClick r:id="rId3"/>
              </a:rPr>
              <a:t>-obhajoby</a:t>
            </a:r>
            <a:r>
              <a:rPr lang="cs-CZ" altLang="cs-CZ" sz="2000" dirty="0">
                <a:latin typeface="Calibri" panose="020F0502020204030204" pitchFamily="34" charset="0"/>
              </a:rPr>
              <a:t>). Je vždy výhodné když je bakalářská seminární práce jakýmsi </a:t>
            </a:r>
            <a:r>
              <a:rPr lang="cs-CZ" altLang="cs-CZ" sz="2000" b="1" dirty="0">
                <a:latin typeface="Calibri" panose="020F0502020204030204" pitchFamily="34" charset="0"/>
              </a:rPr>
              <a:t>předstupněm práce diplomové</a:t>
            </a:r>
            <a:r>
              <a:rPr lang="cs-CZ" altLang="cs-CZ" sz="2000" dirty="0">
                <a:latin typeface="Calibri" panose="020F0502020204030204" pitchFamily="34" charset="0"/>
              </a:rPr>
              <a:t> a může tvořit základ jejího literárního přehledu.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Znak UK - Univerzita Karlova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5.1.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Bakalářská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práce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2" grpId="0"/>
      <p:bldP spid="36884" grpId="0"/>
      <p:bldP spid="36885" grpId="0"/>
      <p:bldP spid="368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23391" y="1988840"/>
            <a:ext cx="11172181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zapojit vlastní výsledky do kontextu znalostí v daném oboru </a:t>
            </a:r>
            <a:r>
              <a:rPr lang="cs-CZ" altLang="cs-CZ" sz="2100" dirty="0">
                <a:latin typeface="Calibri" panose="020F0502020204030204" pitchFamily="34" charset="0"/>
              </a:rPr>
              <a:t>- nejen </a:t>
            </a:r>
            <a:r>
              <a:rPr lang="cs-CZ" altLang="cs-CZ" sz="2100" dirty="0" smtClean="0">
                <a:latin typeface="Calibri" panose="020F0502020204030204" pitchFamily="34" charset="0"/>
              </a:rPr>
              <a:t>zpracování </a:t>
            </a:r>
            <a:r>
              <a:rPr lang="cs-CZ" altLang="cs-CZ" sz="2100" dirty="0">
                <a:latin typeface="Calibri" panose="020F0502020204030204" pitchFamily="34" charset="0"/>
              </a:rPr>
              <a:t>odborné literatury jako u bakalářské práce, </a:t>
            </a:r>
            <a:r>
              <a:rPr lang="cs-CZ" altLang="cs-CZ" sz="2100" dirty="0" smtClean="0">
                <a:latin typeface="Calibri" panose="020F0502020204030204" pitchFamily="34" charset="0"/>
              </a:rPr>
              <a:t>nefungující </a:t>
            </a:r>
            <a:r>
              <a:rPr lang="cs-CZ" altLang="cs-CZ" sz="2100" dirty="0">
                <a:latin typeface="Calibri" panose="020F0502020204030204" pitchFamily="34" charset="0"/>
              </a:rPr>
              <a:t>experimenty nejsou </a:t>
            </a:r>
            <a:r>
              <a:rPr lang="cs-CZ" altLang="cs-CZ" sz="2100" dirty="0" smtClean="0">
                <a:latin typeface="Calibri" panose="020F0502020204030204" pitchFamily="34" charset="0"/>
              </a:rPr>
              <a:t>velkou </a:t>
            </a:r>
            <a:r>
              <a:rPr lang="cs-CZ" altLang="cs-CZ" sz="2100" dirty="0">
                <a:latin typeface="Calibri" panose="020F0502020204030204" pitchFamily="34" charset="0"/>
              </a:rPr>
              <a:t>překážkou, </a:t>
            </a:r>
            <a:r>
              <a:rPr lang="cs-CZ" altLang="cs-CZ" sz="2100" dirty="0" smtClean="0">
                <a:latin typeface="Calibri" panose="020F0502020204030204" pitchFamily="34" charset="0"/>
              </a:rPr>
              <a:t>důležitá </a:t>
            </a:r>
            <a:r>
              <a:rPr lang="cs-CZ" altLang="cs-CZ" sz="2100" dirty="0">
                <a:latin typeface="Calibri" panose="020F0502020204030204" pitchFamily="34" charset="0"/>
              </a:rPr>
              <a:t>je diskuse např. </a:t>
            </a:r>
            <a:r>
              <a:rPr lang="cs-CZ" altLang="cs-CZ" sz="2100" dirty="0">
                <a:latin typeface="Calibri" panose="020F0502020204030204" pitchFamily="34" charset="0"/>
              </a:rPr>
              <a:t>toho proč to či ono nevychází 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359927" y="1112679"/>
            <a:ext cx="3024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smtClean="0">
                <a:latin typeface="Calibri" panose="020F0502020204030204" pitchFamily="34" charset="0"/>
              </a:rPr>
              <a:t>Smysl a povaha práce:</a:t>
            </a:r>
            <a:endParaRPr lang="cs-CZ" altLang="cs-CZ" sz="2400" dirty="0">
              <a:latin typeface="Calibri" panose="020F050202020403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23391" y="3464621"/>
            <a:ext cx="1117218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pravidla psaní</a:t>
            </a:r>
            <a:r>
              <a:rPr lang="cs-CZ" altLang="cs-CZ" sz="2100" dirty="0">
                <a:latin typeface="Calibri" panose="020F0502020204030204" pitchFamily="34" charset="0"/>
              </a:rPr>
              <a:t> - podobná pro všechny katedry experimentálních oborů, </a:t>
            </a:r>
            <a:r>
              <a:rPr lang="cs-CZ" altLang="cs-CZ" sz="2100" dirty="0" smtClean="0">
                <a:latin typeface="Calibri" panose="020F0502020204030204" pitchFamily="34" charset="0"/>
              </a:rPr>
              <a:t>oproti </a:t>
            </a:r>
            <a:r>
              <a:rPr lang="cs-CZ" altLang="cs-CZ" sz="2100" dirty="0">
                <a:latin typeface="Calibri" panose="020F0502020204030204" pitchFamily="34" charset="0"/>
              </a:rPr>
              <a:t>bakalářské práci neexistují společná pravidla v rámci </a:t>
            </a:r>
            <a:r>
              <a:rPr lang="cs-CZ" altLang="cs-CZ" sz="2100" dirty="0" smtClean="0">
                <a:latin typeface="Calibri" panose="020F0502020204030204" pitchFamily="34" charset="0"/>
              </a:rPr>
              <a:t>sekce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72290" y="4154995"/>
            <a:ext cx="1117218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	           - nejdůležitější je dodržení jednotného stylu a členění textu</a:t>
            </a:r>
            <a:r>
              <a:rPr lang="cs-CZ" altLang="cs-CZ" sz="2100" dirty="0" smtClean="0">
                <a:latin typeface="Calibri" panose="020F0502020204030204" pitchFamily="34" charset="0"/>
              </a:rPr>
              <a:t>, </a:t>
            </a:r>
            <a:r>
              <a:rPr lang="cs-CZ" altLang="cs-CZ" sz="2100" dirty="0">
                <a:latin typeface="Calibri" panose="020F0502020204030204" pitchFamily="34" charset="0"/>
              </a:rPr>
              <a:t>hlavní bloky tvoří abstrakt, úvod, přehled literatury, materiál 	</a:t>
            </a:r>
            <a:r>
              <a:rPr lang="cs-CZ" altLang="cs-CZ" sz="2100" dirty="0" smtClean="0">
                <a:latin typeface="Calibri" panose="020F0502020204030204" pitchFamily="34" charset="0"/>
              </a:rPr>
              <a:t>a </a:t>
            </a:r>
            <a:r>
              <a:rPr lang="cs-CZ" altLang="cs-CZ" sz="2100" dirty="0">
                <a:latin typeface="Calibri" panose="020F0502020204030204" pitchFamily="34" charset="0"/>
              </a:rPr>
              <a:t>metody, výsledky, diskuse, souhrn a přehled použité </a:t>
            </a:r>
            <a:r>
              <a:rPr lang="cs-CZ" altLang="cs-CZ" sz="2100" dirty="0" smtClean="0">
                <a:latin typeface="Calibri" panose="020F0502020204030204" pitchFamily="34" charset="0"/>
              </a:rPr>
              <a:t>literatury 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B130P16: Praktické základy vědecké práce	  Katedra experimentální biologie rostlin </a:t>
              </a:r>
              <a:r>
                <a:rPr lang="cs-CZ" altLang="cs-CZ" sz="1200" dirty="0" err="1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PřF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UK 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://lhr.ueb.cas.cz/petrasek/B130P16.htm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8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" descr="Znak UK - Univerzita Karlov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5.2.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Diplomová</a:t>
            </a: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práce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8557690" y="-46839"/>
            <a:ext cx="3634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Prezentace výsledků vědecké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/>
      <p:bldP spid="8208" grpId="0"/>
      <p:bldP spid="8210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10178</TotalTime>
  <Words>2262</Words>
  <Application>Microsoft Office PowerPoint</Application>
  <PresentationFormat>Widescreen</PresentationFormat>
  <Paragraphs>127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Výchozí návrh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mbox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mbox</dc:creator>
  <cp:lastModifiedBy>Petrášek Jan UEB</cp:lastModifiedBy>
  <cp:revision>211</cp:revision>
  <dcterms:created xsi:type="dcterms:W3CDTF">2006-10-17T20:07:31Z</dcterms:created>
  <dcterms:modified xsi:type="dcterms:W3CDTF">2021-12-15T06:31:55Z</dcterms:modified>
</cp:coreProperties>
</file>