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8" r:id="rId2"/>
    <p:sldId id="359" r:id="rId3"/>
    <p:sldId id="351" r:id="rId4"/>
    <p:sldId id="356" r:id="rId5"/>
    <p:sldId id="357" r:id="rId6"/>
    <p:sldId id="340" r:id="rId7"/>
    <p:sldId id="334" r:id="rId8"/>
    <p:sldId id="341" r:id="rId9"/>
    <p:sldId id="314" r:id="rId10"/>
    <p:sldId id="349" r:id="rId11"/>
    <p:sldId id="346" r:id="rId12"/>
    <p:sldId id="361" r:id="rId13"/>
    <p:sldId id="369" r:id="rId14"/>
    <p:sldId id="373" r:id="rId15"/>
    <p:sldId id="375" r:id="rId16"/>
    <p:sldId id="374" r:id="rId17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3" autoAdjust="0"/>
    <p:restoredTop sz="94660"/>
  </p:normalViewPr>
  <p:slideViewPr>
    <p:cSldViewPr>
      <p:cViewPr varScale="1">
        <p:scale>
          <a:sx n="83" d="100"/>
          <a:sy n="83" d="100"/>
        </p:scale>
        <p:origin x="696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F58225-DD3C-4BD7-91F1-DCE2A9F5A7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65E0-57D4-4623-90D4-5E9F5556D9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1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4FD2B-57CA-474B-B021-2D58BC7388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49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D1B91-779C-487A-940B-FC327AD78A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13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4C162-FDF1-4CC4-AAAA-A4B77CC8A5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450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D6C32-C383-4C25-9FCC-110AC4185C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329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9B190-14EF-4A20-A95C-421A1190A8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457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92D9-A683-4FDD-B92C-0FC93050B7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951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03FEE-0DF7-468D-895F-F958EC9645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959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1054D-CF58-4234-A5C7-1A7CAF4EAC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088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B1553-C814-4AAC-A833-77424DCCA8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59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E71A-F363-4190-A0B1-274C9D80B1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1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18235F4-B6EE-4768-B48F-8602FD89BC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http://www.natur.cuni.cz/fakulta/cit/navody/wifi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hyperlink" Target="https://kopernio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hyperlink" Target="https://ebookcentral.proquest.com/lib/cuni/home.action?ebraryDocId=nu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slin.cz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hyperlink" Target="http://www.nkp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5.jpeg"/><Relationship Id="rId10" Type="http://schemas.openxmlformats.org/officeDocument/2006/relationships/hyperlink" Target="https://www.nkp.cz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jcr.clarivate.com/jcr/home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admin-apps.webofknowledge.com/JCR/JCR?SID=T1EkpNgMdIa3MB53@2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7.jpeg"/><Relationship Id="rId5" Type="http://schemas.openxmlformats.org/officeDocument/2006/relationships/hyperlink" Target="https://jcr2.clarivate.com/JCRLandingPageAction.action?Init=Yes&amp;SrcApp=IC2LS&amp;SID=H4-WuGQIDMHYoLl1KWJpXRkW7dyquSgTShf-18x2dggMgmgK3zRMVa0lgrsEC0Qx3Dx3DfDjx2FPIKEgHIoRlV4TExx5mwx3Dx3D-WwpRYkX4Gz8e7T4uNl5SUQx3Dx3D-wBEj1mx2B0mykql8H4kstFLwx3Dx3D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hyperlink" Target="https://journalprofile.clarivate.com/jif/home/?journal=PLANT%20CELL&amp;year=2020&amp;editions=SCIE&amp;pssid=H4-WuGQIDMHYoLl1KWJpXRkW7dyquSgTShf-18x2dggMgmgK3zRMVa0lgrsEC0Qx3Dx3DfDjx2FPIKEgHIoRlV4TExx5mwx3Dx3D-WwpRYkX4Gz8e7T4uNl5SUQx3Dx3D-wBEj1mx2B0mykql8H4kstFLwx3Dx3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hyperlink" Target="http://help.prod-incites.com/inCites2Live/indicatorsGroup/aboutHandbook/usingCitationIndicatorsWisely/eigenfactor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hyperlink" Target="https://apps.webofknowledge.com/Search.do?product=WOS&amp;SID=F4JQEBzFzQ1w7p7I3NW&amp;search_mode=GeneralSearch&amp;prID=84053d87-e817-416c-9b5d-7f7925d16e8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www.scopus.com/cto2/main.uri?ctoId=CTODS_1386688579&amp;authors=7006476242&amp;origin=AuthorNamesList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publons.com/dashboard/summary/" TargetMode="External"/><Relationship Id="rId12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hyperlink" Target="https://scholar.google.com/citations?hl=en&amp;user=H1TCuH8AAAAJ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5.jpeg"/><Relationship Id="rId9" Type="http://schemas.openxmlformats.org/officeDocument/2006/relationships/hyperlink" Target="https://orcid.org/" TargetMode="External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hyperlink" Target="http://www.natur.cuni.cz/faculty/cit/navody/pristup-k-elzdroju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7.jpeg"/><Relationship Id="rId4" Type="http://schemas.openxmlformats.org/officeDocument/2006/relationships/hyperlink" Target="https://www.natur.cuni.cz/fakulta/cit/navody/nastaveni-proxy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hyperlink" Target="https://academic.oup.com/plce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hyperlink" Target="https://academic.oup.com/journals/pages/help/journal_alerts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image" Target="../media/image7.jpe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hyperlink" Target="https://www.ncbi.nlm.nih.gov/nlmcatalog/" TargetMode="External"/><Relationship Id="rId17" Type="http://schemas.openxmlformats.org/officeDocument/2006/relationships/image" Target="../media/image6.png"/><Relationship Id="rId2" Type="http://schemas.openxmlformats.org/officeDocument/2006/relationships/hyperlink" Target="https://mjl.clarivate.com/home" TargetMode="Externa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opus.com/search/form.uri?display=basic&amp;zone=header&amp;origin=#basic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4.png"/><Relationship Id="rId10" Type="http://schemas.openxmlformats.org/officeDocument/2006/relationships/hyperlink" Target="https://www.elsevier.com/solutions/scopus/how-scopus-works/content?dgcid=RN_AGCM_Sourced_300005030" TargetMode="External"/><Relationship Id="rId4" Type="http://schemas.openxmlformats.org/officeDocument/2006/relationships/hyperlink" Target="https://www.webofscience.com/wos/woscc/basic-search" TargetMode="External"/><Relationship Id="rId9" Type="http://schemas.openxmlformats.org/officeDocument/2006/relationships/hyperlink" Target="https://pubmed.ncbi.nlm.nih.gov/" TargetMode="External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hyperlink" Target="https://en.wikipedia.org/wiki/Comparison_of_reference_management_softwa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hyperlink" Target="https://endnot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7.jpeg"/><Relationship Id="rId4" Type="http://schemas.openxmlformats.org/officeDocument/2006/relationships/hyperlink" Target="https://www.myendnoteweb.com/" TargetMode="Externa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mendeley.com/?interaction_required=true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7.jpeg"/><Relationship Id="rId2" Type="http://schemas.openxmlformats.org/officeDocument/2006/relationships/hyperlink" Target="http://blog.mendeley.com/tipstricks/7-ways-to-add-documents-to-mendele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hyperlink" Target="https://blog.mendeley.com/2011/03/21/7-ways-to-add-documents-to-mendeley/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5.jpeg"/><Relationship Id="rId2" Type="http://schemas.openxmlformats.org/officeDocument/2006/relationships/hyperlink" Target="https://www.zotero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hyperlink" Target="https://ezdroje.cuni.cz/index.php?lang=c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767408" y="984792"/>
            <a:ext cx="1060705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Jak připojit přenosný počítač do bezdrátové </a:t>
            </a:r>
            <a:r>
              <a:rPr lang="cs-CZ" sz="23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wifi</a:t>
            </a:r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 sítě </a:t>
            </a:r>
            <a:r>
              <a:rPr lang="cs-CZ" sz="23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Eduroam</a:t>
            </a:r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?</a:t>
            </a:r>
          </a:p>
          <a:p>
            <a:pPr eaLnBrk="0" hangingPunct="0"/>
            <a:endParaRPr lang="cs-CZ" sz="23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Postup lze stáhnout zde: </a:t>
            </a:r>
          </a:p>
          <a:p>
            <a:r>
              <a:rPr lang="cs-CZ" sz="2300" dirty="0">
                <a:latin typeface="Calibri" pitchFamily="34" charset="0"/>
                <a:cs typeface="Calibri" pitchFamily="34" charset="0"/>
                <a:hlinkClick r:id="rId2"/>
              </a:rPr>
              <a:t>http://www.</a:t>
            </a:r>
            <a:r>
              <a:rPr lang="cs-CZ" sz="2300" dirty="0" err="1">
                <a:latin typeface="Calibri" pitchFamily="34" charset="0"/>
                <a:cs typeface="Calibri" pitchFamily="34" charset="0"/>
                <a:hlinkClick r:id="rId2"/>
              </a:rPr>
              <a:t>natur.cuni.cz</a:t>
            </a:r>
            <a:r>
              <a:rPr lang="cs-CZ" sz="2300" dirty="0">
                <a:latin typeface="Calibri" pitchFamily="34" charset="0"/>
                <a:cs typeface="Calibri" pitchFamily="34" charset="0"/>
                <a:hlinkClick r:id="rId2"/>
              </a:rPr>
              <a:t>/fakulta/cit/</a:t>
            </a:r>
            <a:r>
              <a:rPr lang="cs-CZ" sz="2300" dirty="0" err="1">
                <a:latin typeface="Calibri" pitchFamily="34" charset="0"/>
                <a:cs typeface="Calibri" pitchFamily="34" charset="0"/>
                <a:hlinkClick r:id="rId2"/>
              </a:rPr>
              <a:t>navody</a:t>
            </a:r>
            <a:r>
              <a:rPr lang="cs-CZ" sz="2300" dirty="0">
                <a:latin typeface="Calibri" pitchFamily="34" charset="0"/>
                <a:cs typeface="Calibri" pitchFamily="34" charset="0"/>
                <a:hlinkClick r:id="rId2"/>
              </a:rPr>
              <a:t>/</a:t>
            </a:r>
            <a:r>
              <a:rPr lang="cs-CZ" sz="2300" dirty="0" err="1">
                <a:latin typeface="Calibri" pitchFamily="34" charset="0"/>
                <a:cs typeface="Calibri" pitchFamily="34" charset="0"/>
                <a:hlinkClick r:id="rId2"/>
              </a:rPr>
              <a:t>wifi</a:t>
            </a:r>
            <a:endParaRPr lang="cs-CZ" sz="23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698" name="Picture 2" descr="Logo Eduro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2032" y="5373217"/>
            <a:ext cx="2483768" cy="1076299"/>
          </a:xfrm>
          <a:prstGeom prst="rect">
            <a:avLst/>
          </a:prstGeom>
          <a:noFill/>
        </p:spPr>
      </p:pic>
      <p:pic>
        <p:nvPicPr>
          <p:cNvPr id="29699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 l="16238" t="19485" r="18204" b="6806"/>
          <a:stretch>
            <a:fillRect/>
          </a:stretch>
        </p:blipFill>
        <p:spPr bwMode="auto">
          <a:xfrm>
            <a:off x="4655840" y="2564904"/>
            <a:ext cx="5688632" cy="399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96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2"/>
          <p:cNvSpPr txBox="1">
            <a:spLocks noChangeArrowheads="1"/>
          </p:cNvSpPr>
          <p:nvPr/>
        </p:nvSpPr>
        <p:spPr bwMode="auto">
          <a:xfrm>
            <a:off x="263575" y="1636199"/>
            <a:ext cx="40918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Některé bibliografické databáze nabízejí integrovanou možnost dohledání </a:t>
            </a:r>
            <a:r>
              <a:rPr lang="cs-CZ" alt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pdf</a:t>
            </a:r>
            <a:endParaRPr lang="cs-CZ" altLang="cs-CZ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EndNote</a:t>
            </a:r>
            <a:r>
              <a:rPr lang="cs-CZ" alt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Click</a:t>
            </a:r>
            <a:r>
              <a:rPr lang="cs-CZ" alt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přes </a:t>
            </a:r>
            <a:r>
              <a:rPr lang="cs-CZ" alt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Clarivate</a:t>
            </a:r>
            <a:endParaRPr lang="cs-CZ" altLang="cs-CZ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Mendeley</a:t>
            </a:r>
            <a:r>
              <a:rPr lang="cs-CZ" altLang="cs-CZ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cs-CZ" altLang="cs-CZ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Zotero</a:t>
            </a:r>
            <a:r>
              <a:rPr lang="cs-CZ" alt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přímo v programu</a:t>
            </a:r>
            <a:endParaRPr lang="en-GB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437" y="1642152"/>
            <a:ext cx="7617645" cy="4595160"/>
          </a:xfrm>
          <a:prstGeom prst="rect">
            <a:avLst/>
          </a:prstGeom>
        </p:spPr>
      </p:pic>
      <p:sp>
        <p:nvSpPr>
          <p:cNvPr id="24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711624" y="997430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</a:rPr>
              <a:t>Dohled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ání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pln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ého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</a:rPr>
              <a:t>text</a:t>
            </a:r>
            <a:r>
              <a:rPr lang="cs-CZ" altLang="cs-CZ" sz="2400" dirty="0" smtClean="0">
                <a:latin typeface="Calibri" panose="020F0502020204030204" pitchFamily="34" charset="0"/>
              </a:rPr>
              <a:t>u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článku</a:t>
            </a:r>
            <a:r>
              <a:rPr lang="en-GB" altLang="cs-CZ" sz="2400" dirty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či</a:t>
            </a:r>
            <a:r>
              <a:rPr lang="en-GB" altLang="cs-CZ" sz="2400" dirty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knihy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241908" y="1529497"/>
            <a:ext cx="31897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ProQuest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Ebook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Central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https://ebookcentral.proquest.com/lib/cuni/home.action?ebraryDocId=null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886" y="1544821"/>
            <a:ext cx="8308762" cy="4879413"/>
          </a:xfrm>
          <a:prstGeom prst="rect">
            <a:avLst/>
          </a:prstGeom>
        </p:spPr>
      </p:pic>
      <p:sp>
        <p:nvSpPr>
          <p:cNvPr id="23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2711624" y="98072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</a:rPr>
              <a:t>Dohled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ání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pln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ého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</a:rPr>
              <a:t>text</a:t>
            </a:r>
            <a:r>
              <a:rPr lang="cs-CZ" altLang="cs-CZ" sz="2400" dirty="0" smtClean="0">
                <a:latin typeface="Calibri" panose="020F0502020204030204" pitchFamily="34" charset="0"/>
              </a:rPr>
              <a:t>u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článku</a:t>
            </a:r>
            <a:r>
              <a:rPr lang="en-GB" altLang="cs-CZ" sz="2400" dirty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či</a:t>
            </a:r>
            <a:r>
              <a:rPr lang="en-GB" altLang="cs-CZ" sz="2400" dirty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knihy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3286661" y="1458840"/>
            <a:ext cx="55200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Národní knihovna ČR -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www.nkp.cz</a:t>
            </a:r>
            <a:endParaRPr lang="cs-CZ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2711624" y="98072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Dohled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ání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pln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ého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článku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či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knihy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0016" y="2708919"/>
            <a:ext cx="5775031" cy="3767797"/>
          </a:xfrm>
          <a:prstGeom prst="rect">
            <a:avLst/>
          </a:prstGeom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7474711" y="2311260"/>
            <a:ext cx="3552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ČR - souborný katalog ĆR</a:t>
            </a:r>
            <a:endParaRPr lang="cs-CZ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214" y="2708919"/>
            <a:ext cx="5696894" cy="2702040"/>
          </a:xfrm>
          <a:prstGeom prst="rect">
            <a:avLst/>
          </a:prstGeom>
        </p:spPr>
      </p:pic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1559496" y="2241211"/>
            <a:ext cx="3552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Katalogy a databáze NK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91345" y="1198563"/>
            <a:ext cx="410445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Journal Citation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Reports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jedna z databází 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Knowledge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pod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Institute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for Scientific Information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ISI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nyní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Kopernio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Obsahuje informace o časopisech ze všech vědních oblastí.</a:t>
            </a:r>
            <a:endParaRPr lang="en-GB" alt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Porovnání kvality časopisů stojí především na tzv. </a:t>
            </a:r>
            <a:r>
              <a:rPr lang="en-GB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impa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 fa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ktoru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(IF)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Ten udává kolik citací průměrně bude mít určitý článek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za poslední dva roky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. Čím lepší je impakt faktor časopisu, tím větší zásah ve vědecké komunitě bude mít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článek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něm publikovaný. 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00" y="986772"/>
            <a:ext cx="5105697" cy="2997178"/>
          </a:xfrm>
          <a:prstGeom prst="rect">
            <a:avLst/>
          </a:prstGeom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040" y="3068960"/>
            <a:ext cx="5640145" cy="3442802"/>
          </a:xfrm>
          <a:prstGeom prst="rect">
            <a:avLst/>
          </a:prstGeom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-119336" y="183393"/>
            <a:ext cx="12480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cs-CZ" altLang="cs-CZ" sz="3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Scientometrie</a:t>
            </a:r>
            <a:r>
              <a:rPr lang="cs-CZ" altLang="cs-CZ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 jako orientační nástroj hodnocení kvality vědecké práce</a:t>
            </a:r>
            <a:endParaRPr lang="cs-CZ" altLang="cs-CZ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7032103" y="-1273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-119336" y="183393"/>
            <a:ext cx="12480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cs-CZ" altLang="cs-CZ" sz="3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Scientometrie</a:t>
            </a:r>
            <a:r>
              <a:rPr lang="cs-CZ" altLang="cs-CZ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 jako orientační nástroj hodnocení kvality vědecké práce</a:t>
            </a:r>
            <a:endParaRPr lang="cs-CZ" altLang="cs-CZ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7032103" y="-1273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901" r="61971" b="4501"/>
          <a:stretch>
            <a:fillRect/>
          </a:stretch>
        </p:blipFill>
        <p:spPr bwMode="auto">
          <a:xfrm>
            <a:off x="4881926" y="969522"/>
            <a:ext cx="6686682" cy="555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1"/>
          <p:cNvSpPr>
            <a:spLocks noChangeArrowheads="1"/>
          </p:cNvSpPr>
          <p:nvPr/>
        </p:nvSpPr>
        <p:spPr bwMode="auto">
          <a:xfrm>
            <a:off x="330947" y="1287602"/>
            <a:ext cx="4471177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Existuje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ř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dal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ších faktorů, které umožňují lépe porovnat kvalitu vědeckých časopisů, např. mezi obory.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Jedním z nich je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Eigenfactor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který uvažuje 5 letý impakt faktor a kde se citace vyskytují. 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Velmi často se dnes používá hodnocení časopisu ve formě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zařazení do </a:t>
            </a: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kvartilů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 daném oboru, např. podle 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či 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Eigen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fa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ktoru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Vědci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jsou pak srovnáváni dle jejich schopnosti umístit jejich práci do časopisu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ve vyšší </a:t>
            </a: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kvartilu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či dokonce decilu. </a:t>
            </a:r>
            <a:endParaRPr lang="en-GB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16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-119336" y="183393"/>
            <a:ext cx="12480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cs-CZ" altLang="cs-CZ" sz="3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Scientometrie</a:t>
            </a:r>
            <a:r>
              <a:rPr lang="cs-CZ" altLang="cs-CZ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 jako orientační nástroj hodnocení kvality vědecké práce</a:t>
            </a:r>
            <a:endParaRPr lang="cs-CZ" altLang="cs-CZ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7032103" y="-1273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2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9401" r="58820" b="5202"/>
          <a:stretch>
            <a:fillRect/>
          </a:stretch>
        </p:blipFill>
        <p:spPr bwMode="auto">
          <a:xfrm>
            <a:off x="4184286" y="1008514"/>
            <a:ext cx="7560000" cy="54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délník 11"/>
          <p:cNvSpPr>
            <a:spLocks noChangeArrowheads="1"/>
          </p:cNvSpPr>
          <p:nvPr/>
        </p:nvSpPr>
        <p:spPr bwMode="auto">
          <a:xfrm>
            <a:off x="225717" y="1482935"/>
            <a:ext cx="3935873" cy="429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sz="2100" dirty="0">
                <a:latin typeface="Calibri" pitchFamily="34" charset="0"/>
                <a:cs typeface="Calibri" pitchFamily="34" charset="0"/>
              </a:rPr>
              <a:t>Pro 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hodnocení kvality vědecké práce laboratoře či konkrétního vědce není hodnota impakt faktoru bohužel vždy dobrým kritériem, mezi hlavní nevýhody patří jeho ovlivnění počtem výzkumníků v konkrétní oblasti. Odvozeným indexem je tzv. </a:t>
            </a:r>
            <a:r>
              <a:rPr lang="cs-CZ" sz="2100" b="1" dirty="0">
                <a:latin typeface="Calibri" pitchFamily="34" charset="0"/>
                <a:cs typeface="Calibri" pitchFamily="34" charset="0"/>
              </a:rPr>
              <a:t>Hirschův index</a:t>
            </a:r>
            <a:r>
              <a:rPr lang="en-GB" sz="2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100" b="1" dirty="0">
                <a:latin typeface="Calibri" pitchFamily="34" charset="0"/>
                <a:cs typeface="Calibri" pitchFamily="34" charset="0"/>
              </a:rPr>
              <a:t>(h, H)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který udává počet publikací (</a:t>
            </a:r>
            <a:r>
              <a:rPr lang="cs-CZ" sz="2100" b="1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), které byly citovány nejméně </a:t>
            </a:r>
            <a:r>
              <a:rPr lang="cs-CZ" sz="2100" b="1" dirty="0">
                <a:latin typeface="Calibri" pitchFamily="34" charset="0"/>
                <a:cs typeface="Calibri" pitchFamily="34" charset="0"/>
              </a:rPr>
              <a:t>n-krát</a:t>
            </a:r>
            <a:r>
              <a:rPr lang="cs-CZ" sz="21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H index se dá vyhledat na </a:t>
            </a:r>
            <a:r>
              <a:rPr lang="cs-CZ" altLang="cs-CZ" sz="2100" b="1" dirty="0">
                <a:latin typeface="Calibri" panose="020F0502020204030204" pitchFamily="34" charset="0"/>
                <a:cs typeface="Calibri" panose="020F0502020204030204" pitchFamily="34" charset="0"/>
              </a:rPr>
              <a:t>WOS</a:t>
            </a:r>
            <a:r>
              <a:rPr lang="cs-CZ" alt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či </a:t>
            </a:r>
            <a:r>
              <a:rPr lang="cs-CZ" altLang="cs-CZ" sz="21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Scopus</a:t>
            </a:r>
            <a:r>
              <a:rPr lang="cs-CZ" alt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alt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-119336" y="183393"/>
            <a:ext cx="12480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cs-CZ" altLang="cs-CZ" sz="3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Scientometrie</a:t>
            </a:r>
            <a:r>
              <a:rPr lang="cs-CZ" altLang="cs-CZ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 jako orientační nástroj hodnocení kvality vědecké práce</a:t>
            </a:r>
            <a:endParaRPr lang="cs-CZ" altLang="cs-CZ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7032103" y="-1273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Obdélník 11"/>
          <p:cNvSpPr>
            <a:spLocks noChangeArrowheads="1"/>
          </p:cNvSpPr>
          <p:nvPr/>
        </p:nvSpPr>
        <p:spPr bwMode="auto">
          <a:xfrm>
            <a:off x="85142" y="900786"/>
            <a:ext cx="368950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sz="2000" dirty="0">
                <a:latin typeface="Calibri" pitchFamily="34" charset="0"/>
                <a:cs typeface="Calibri" pitchFamily="34" charset="0"/>
              </a:rPr>
              <a:t>Citační profil daného vědce lze vyhledat pomocí služby Publons (ISI WOS) či podobný servis existuje i na Google 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Scholar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 (user 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profiles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) či na 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Scopusu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 (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citation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overview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).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Jednotliví vědci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jsou zodpovědní za udržování jejich záznamů v dobrém stavu.</a:t>
            </a:r>
          </a:p>
          <a:p>
            <a:pPr>
              <a:spcBef>
                <a:spcPct val="0"/>
              </a:spcBef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Nejčastěji se využívají tyto nástroje: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1) Publons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(formerly researcher ID, ISI WOS)</a:t>
            </a:r>
          </a:p>
          <a:p>
            <a:pPr>
              <a:spcBef>
                <a:spcPct val="0"/>
              </a:spcBef>
              <a:buNone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2)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ORCID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(Open Researcher and Contributor Identifier)</a:t>
            </a: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3)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Google Scholar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(User Profiles)</a:t>
            </a: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4)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Scopus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(Citation overview)</a:t>
            </a:r>
          </a:p>
        </p:txBody>
      </p:sp>
      <p:pic>
        <p:nvPicPr>
          <p:cNvPr id="37" name="Picture 3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644" y="980728"/>
            <a:ext cx="4034937" cy="3219089"/>
          </a:xfrm>
          <a:prstGeom prst="rect">
            <a:avLst/>
          </a:prstGeom>
        </p:spPr>
      </p:pic>
      <p:pic>
        <p:nvPicPr>
          <p:cNvPr id="38" name="Picture 3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2414" y="1319059"/>
            <a:ext cx="4281927" cy="2152106"/>
          </a:xfrm>
          <a:prstGeom prst="rect">
            <a:avLst/>
          </a:prstGeom>
        </p:spPr>
      </p:pic>
      <p:pic>
        <p:nvPicPr>
          <p:cNvPr id="39" name="Picture 38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4650" y="4199817"/>
            <a:ext cx="4945375" cy="2288065"/>
          </a:xfrm>
          <a:prstGeom prst="rect">
            <a:avLst/>
          </a:prstGeom>
        </p:spPr>
      </p:pic>
      <p:pic>
        <p:nvPicPr>
          <p:cNvPr id="40" name="Picture 39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09120" y="4244893"/>
            <a:ext cx="3692473" cy="19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551384" y="1297977"/>
            <a:ext cx="5832648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Jak připojit domácí počítač aby se tvářil jako fakultní?</a:t>
            </a:r>
          </a:p>
          <a:p>
            <a:pPr eaLnBrk="0" hangingPunct="0"/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Pomocí Vašeho CAS hesla můžete nastavit prohlížeč na Vašem počítači tak, aby se připojil přes fakultní </a:t>
            </a:r>
            <a:r>
              <a:rPr lang="cs-CZ" sz="23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proxy</a:t>
            </a:r>
            <a:r>
              <a:rPr lang="cs-CZ" sz="2300" dirty="0">
                <a:latin typeface="Calibri" pitchFamily="34" charset="0"/>
                <a:ea typeface="Calibri" pitchFamily="34" charset="0"/>
                <a:cs typeface="Calibri" pitchFamily="34" charset="0"/>
              </a:rPr>
              <a:t> server</a:t>
            </a:r>
            <a:r>
              <a:rPr lang="cs-CZ" sz="23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endParaRPr lang="cs-CZ" sz="23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127" name="Picture 1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970" t="14485" r="32181" b="5782"/>
          <a:stretch>
            <a:fillRect/>
          </a:stretch>
        </p:blipFill>
        <p:spPr bwMode="auto">
          <a:xfrm>
            <a:off x="6538989" y="933851"/>
            <a:ext cx="5256584" cy="560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472" y="3444831"/>
            <a:ext cx="4537434" cy="2879924"/>
          </a:xfrm>
          <a:prstGeom prst="rect">
            <a:avLst/>
          </a:prstGeom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15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359927" y="1487610"/>
            <a:ext cx="86805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cs-CZ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Vhodné pro pilné čtenáře</a:t>
            </a:r>
          </a:p>
          <a:p>
            <a:pPr>
              <a:spcBef>
                <a:spcPts val="0"/>
              </a:spcBef>
              <a:buNone/>
            </a:pPr>
            <a:r>
              <a:rPr lang="cs-CZ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Nutné stanovit rozsah časopisů, který je potřeba procházet</a:t>
            </a:r>
          </a:p>
          <a:p>
            <a:pPr>
              <a:spcBef>
                <a:spcPts val="0"/>
              </a:spcBef>
              <a:buNone/>
            </a:pPr>
            <a:r>
              <a:rPr lang="cs-CZ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Hrozí zavalení články</a:t>
            </a:r>
          </a:p>
          <a:p>
            <a:pPr>
              <a:spcBef>
                <a:spcPts val="0"/>
              </a:spcBef>
              <a:buNone/>
            </a:pPr>
            <a:r>
              <a:rPr lang="cs-CZ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Rešerše se dělá </a:t>
            </a:r>
            <a:r>
              <a:rPr lang="cs-CZ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těžko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91283" y="1011881"/>
            <a:ext cx="11572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Studium časopisů jako takových, buď online nebo v papírové formě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7" name="Picture 2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755" y="2559050"/>
            <a:ext cx="8783909" cy="3926846"/>
          </a:xfrm>
          <a:prstGeom prst="rect">
            <a:avLst/>
          </a:prstGeom>
        </p:spPr>
      </p:pic>
      <p:sp>
        <p:nvSpPr>
          <p:cNvPr id="28" name="Obdélník 9"/>
          <p:cNvSpPr>
            <a:spLocks noChangeArrowheads="1"/>
          </p:cNvSpPr>
          <p:nvPr/>
        </p:nvSpPr>
        <p:spPr bwMode="auto">
          <a:xfrm>
            <a:off x="798759" y="3159135"/>
            <a:ext cx="18156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E-mail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alerts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17" y="3552761"/>
            <a:ext cx="3018163" cy="261254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71539" y="1052736"/>
            <a:ext cx="11572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Pravidelná kontrola určité bibliografické databáze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390027" y="1484784"/>
            <a:ext cx="103525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Vhodné pro systematiky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Výhoda kompletní informace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Hrozí zavalení záznamy nepřečtených článků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Rešerše za určité období snadno realizovatelná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7" name="Picture 2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35" y="5670314"/>
            <a:ext cx="3759830" cy="808566"/>
          </a:xfrm>
          <a:prstGeom prst="rect">
            <a:avLst/>
          </a:prstGeom>
        </p:spPr>
      </p:pic>
      <p:pic>
        <p:nvPicPr>
          <p:cNvPr id="28" name="Picture 2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83" y="3284984"/>
            <a:ext cx="3995136" cy="22884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1579" y="2871090"/>
            <a:ext cx="227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ISI Web of Knowledge</a:t>
            </a:r>
          </a:p>
        </p:txBody>
      </p:sp>
      <p:pic>
        <p:nvPicPr>
          <p:cNvPr id="29" name="Picture 28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r="33333"/>
          <a:stretch/>
        </p:blipFill>
        <p:spPr>
          <a:xfrm>
            <a:off x="4292678" y="3284984"/>
            <a:ext cx="4300767" cy="209417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23992" y="2852936"/>
            <a:ext cx="850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Scopus</a:t>
            </a:r>
            <a:endParaRPr lang="en-GB" alt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061122" y="2856149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endParaRPr lang="en-GB" alt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8832304" y="3284984"/>
            <a:ext cx="3199808" cy="1313608"/>
            <a:chOff x="4079776" y="981536"/>
            <a:chExt cx="9564435" cy="402253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/>
            <a:srcRect t="67288" b="11582"/>
            <a:stretch/>
          </p:blipFill>
          <p:spPr>
            <a:xfrm>
              <a:off x="4079776" y="3419897"/>
              <a:ext cx="9564435" cy="1584176"/>
            </a:xfrm>
            <a:prstGeom prst="rect">
              <a:avLst/>
            </a:prstGeom>
          </p:spPr>
        </p:pic>
        <p:pic>
          <p:nvPicPr>
            <p:cNvPr id="34" name="Picture 33">
              <a:hlinkClick r:id="rId9"/>
            </p:cNvPr>
            <p:cNvPicPr>
              <a:picLocks noChangeAspect="1"/>
            </p:cNvPicPr>
            <p:nvPr/>
          </p:nvPicPr>
          <p:blipFill rotWithShape="1">
            <a:blip r:embed="rId8"/>
            <a:srcRect t="16384" b="49050"/>
            <a:stretch/>
          </p:blipFill>
          <p:spPr>
            <a:xfrm>
              <a:off x="4079776" y="981536"/>
              <a:ext cx="9564435" cy="2591480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3832" y="5454679"/>
            <a:ext cx="3865597" cy="1108239"/>
          </a:xfrm>
          <a:prstGeom prst="rect">
            <a:avLst/>
          </a:prstGeom>
        </p:spPr>
      </p:pic>
      <p:pic>
        <p:nvPicPr>
          <p:cNvPr id="4" name="Picture 3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1366" y="5122477"/>
            <a:ext cx="3409294" cy="1402867"/>
          </a:xfrm>
          <a:prstGeom prst="rect">
            <a:avLst/>
          </a:prstGeom>
        </p:spPr>
      </p:pic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Picture 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5" descr="logo-male UEB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3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522" y="1487787"/>
            <a:ext cx="5641925" cy="4827038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819797" y="98072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</a:rPr>
              <a:t>Vytvoř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ení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osobní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databáz</a:t>
            </a:r>
            <a:r>
              <a:rPr lang="cs-CZ" altLang="cs-CZ" sz="2400" dirty="0" smtClean="0">
                <a:latin typeface="Calibri" panose="020F0502020204030204" pitchFamily="34" charset="0"/>
              </a:rPr>
              <a:t>e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referencí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1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TextovéPole 14"/>
          <p:cNvSpPr txBox="1">
            <a:spLocks noChangeArrowheads="1"/>
          </p:cNvSpPr>
          <p:nvPr/>
        </p:nvSpPr>
        <p:spPr bwMode="auto">
          <a:xfrm>
            <a:off x="359927" y="1624219"/>
            <a:ext cx="429591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Reference management software</a:t>
            </a:r>
            <a:endParaRPr lang="cs-CZ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jak</a:t>
            </a: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freeware </a:t>
            </a:r>
            <a:r>
              <a:rPr lang="cs-CZ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tak</a:t>
            </a: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komerční</a:t>
            </a: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reference management software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export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filt</a:t>
            </a:r>
            <a:r>
              <a:rPr lang="cs-CZ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jsou sdílené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ční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styl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formát bibliografie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mohou být editovány</a:t>
            </a:r>
            <a:endParaRPr lang="en-GB" altLang="cs-CZ" sz="2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ntegra</a:t>
            </a:r>
            <a:r>
              <a:rPr lang="cs-CZ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textového editoru</a:t>
            </a:r>
            <a:endParaRPr lang="en-GB" altLang="cs-CZ" sz="2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komunikace</a:t>
            </a:r>
            <a:r>
              <a:rPr lang="cs-CZ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 databázemi</a:t>
            </a:r>
            <a:endParaRPr lang="en-GB" altLang="cs-CZ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65455" y="632032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200" dirty="0"/>
              <a:t>https://en.wikipedia.org/wiki/Comparison_of_reference_management_software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24101" r="58072" b="46500"/>
          <a:stretch>
            <a:fillRect/>
          </a:stretch>
        </p:blipFill>
        <p:spPr bwMode="auto">
          <a:xfrm>
            <a:off x="4439319" y="2063493"/>
            <a:ext cx="6697241" cy="180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TextovéPole 14"/>
          <p:cNvSpPr txBox="1">
            <a:spLocks noChangeArrowheads="1"/>
          </p:cNvSpPr>
          <p:nvPr/>
        </p:nvSpPr>
        <p:spPr bwMode="auto">
          <a:xfrm>
            <a:off x="359927" y="1624219"/>
            <a:ext cx="42959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Reference management software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EndNote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altLang="cs-CZ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abízen prostřednictvím </a:t>
            </a:r>
            <a:r>
              <a:rPr lang="en-GB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Clarivate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komerční</a:t>
            </a:r>
            <a:endParaRPr lang="en-GB" altLang="cs-CZ" sz="2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en-GB" altLang="cs-CZ" sz="2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en-GB" altLang="cs-CZ" sz="2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MyEndNoteWeb</a:t>
            </a:r>
            <a:endParaRPr lang="en-GB" altLang="cs-CZ" sz="22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nabízen prostřednictvím </a:t>
            </a:r>
            <a:r>
              <a:rPr lang="en-GB" altLang="cs-CZ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Clarivate</a:t>
            </a:r>
            <a:endParaRPr lang="en-GB" altLang="cs-CZ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freeware</a:t>
            </a:r>
            <a:endParaRPr lang="en-GB" altLang="cs-CZ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319" y="3889731"/>
            <a:ext cx="4320480" cy="2692622"/>
          </a:xfrm>
          <a:prstGeom prst="rect">
            <a:avLst/>
          </a:prstGeom>
        </p:spPr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819797" y="98072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</a:rPr>
              <a:t>Vytvoř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ení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osobní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databáz</a:t>
            </a:r>
            <a:r>
              <a:rPr lang="cs-CZ" altLang="cs-CZ" sz="2400" dirty="0" smtClean="0">
                <a:latin typeface="Calibri" panose="020F0502020204030204" pitchFamily="34" charset="0"/>
              </a:rPr>
              <a:t>e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referencí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"/>
          <p:cNvSpPr>
            <a:spLocks noChangeArrowheads="1"/>
          </p:cNvSpPr>
          <p:nvPr/>
        </p:nvSpPr>
        <p:spPr bwMode="auto">
          <a:xfrm>
            <a:off x="148900" y="5810040"/>
            <a:ext cx="478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7 ways to add documents to </a:t>
            </a:r>
            <a:r>
              <a:rPr lang="en-GB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Mendeley</a:t>
            </a:r>
            <a:endParaRPr lang="cs-CZ" altLang="en-US" sz="1800" dirty="0" smtClean="0">
              <a:hlinkClick r:id="rId2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766" r="2181"/>
          <a:stretch/>
        </p:blipFill>
        <p:spPr>
          <a:xfrm>
            <a:off x="3863752" y="1651271"/>
            <a:ext cx="6984776" cy="3161373"/>
          </a:xfrm>
          <a:prstGeom prst="rect">
            <a:avLst/>
          </a:prstGeom>
        </p:spPr>
      </p:pic>
      <p:sp>
        <p:nvSpPr>
          <p:cNvPr id="26" name="TextovéPole 14"/>
          <p:cNvSpPr txBox="1">
            <a:spLocks noChangeArrowheads="1"/>
          </p:cNvSpPr>
          <p:nvPr/>
        </p:nvSpPr>
        <p:spPr bwMode="auto">
          <a:xfrm>
            <a:off x="359927" y="1624219"/>
            <a:ext cx="343181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Perfe</a:t>
            </a:r>
            <a:r>
              <a:rPr lang="cs-CZ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ktní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kombinace fultextové a bibliografické databáze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GB cloud space 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zdarma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Desktop se bude měnit na </a:t>
            </a:r>
            <a:r>
              <a:rPr lang="cs-CZ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Reference Manager během roku 2022</a:t>
            </a:r>
          </a:p>
        </p:txBody>
      </p:sp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488" y="4920713"/>
            <a:ext cx="1489468" cy="889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297" y="3993188"/>
            <a:ext cx="4783071" cy="2531919"/>
          </a:xfrm>
          <a:prstGeom prst="rect">
            <a:avLst/>
          </a:prstGeom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2819797" y="98072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</a:rPr>
              <a:t>Vytvoř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ení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osobní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databáz</a:t>
            </a:r>
            <a:r>
              <a:rPr lang="cs-CZ" altLang="cs-CZ" sz="2400" dirty="0" smtClean="0">
                <a:latin typeface="Calibri" panose="020F0502020204030204" pitchFamily="34" charset="0"/>
              </a:rPr>
              <a:t>e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referencí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TextovéPole 14"/>
          <p:cNvSpPr txBox="1">
            <a:spLocks noChangeArrowheads="1"/>
          </p:cNvSpPr>
          <p:nvPr/>
        </p:nvSpPr>
        <p:spPr bwMode="auto">
          <a:xfrm>
            <a:off x="176776" y="1752167"/>
            <a:ext cx="343181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Zotero</a:t>
            </a: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Velmi podobný</a:t>
            </a: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původně jako </a:t>
            </a: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Firefox plugin, n</a:t>
            </a:r>
            <a:r>
              <a:rPr lang="cs-CZ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yní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jako </a:t>
            </a: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stand alone 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aplikace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altLang="cs-CZ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kombinace fultextové a bibliografické 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databáze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020" y="1598541"/>
            <a:ext cx="6435876" cy="3287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562" y="3541990"/>
            <a:ext cx="5136001" cy="2916578"/>
          </a:xfrm>
          <a:prstGeom prst="rect">
            <a:avLst/>
          </a:prstGeom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1153" y="3244334"/>
            <a:ext cx="332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nabízen prostřednictvím </a:t>
            </a:r>
            <a:r>
              <a:rPr lang="en-GB" altLang="cs-CZ" dirty="0" err="1">
                <a:latin typeface="Calibri" panose="020F0502020204030204" pitchFamily="34" charset="0"/>
                <a:cs typeface="Times New Roman" panose="02020603050405020304" pitchFamily="18" charset="0"/>
              </a:rPr>
              <a:t>Clarivate</a:t>
            </a:r>
            <a:endParaRPr lang="en-GB" dirty="0"/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819797" y="98072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</a:rPr>
              <a:t>Vytvoř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ení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osobní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databáz</a:t>
            </a:r>
            <a:r>
              <a:rPr lang="cs-CZ" altLang="cs-CZ" sz="2400" dirty="0" smtClean="0">
                <a:latin typeface="Calibri" panose="020F0502020204030204" pitchFamily="34" charset="0"/>
              </a:rPr>
              <a:t>e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referencí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2"/>
          <p:cNvSpPr txBox="1">
            <a:spLocks noChangeArrowheads="1"/>
          </p:cNvSpPr>
          <p:nvPr/>
        </p:nvSpPr>
        <p:spPr bwMode="auto">
          <a:xfrm>
            <a:off x="1415480" y="1459095"/>
            <a:ext cx="9034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Portál elektronických zdrojů UK</a:t>
            </a: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2711624" y="997430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</a:rPr>
              <a:t>Dohled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ání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</a:rPr>
              <a:t>pln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ého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</a:rPr>
              <a:t>text</a:t>
            </a:r>
            <a:r>
              <a:rPr lang="cs-CZ" altLang="cs-CZ" sz="2400" dirty="0" smtClean="0">
                <a:latin typeface="Calibri" panose="020F0502020204030204" pitchFamily="34" charset="0"/>
              </a:rPr>
              <a:t>u</a:t>
            </a:r>
            <a:r>
              <a:rPr lang="en-GB" altLang="cs-CZ" sz="2400" dirty="0" smtClean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článku</a:t>
            </a:r>
            <a:r>
              <a:rPr lang="en-GB" altLang="cs-CZ" sz="2400" dirty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či</a:t>
            </a:r>
            <a:r>
              <a:rPr lang="en-GB" altLang="cs-CZ" sz="2400" dirty="0">
                <a:latin typeface="Calibri" panose="020F0502020204030204" pitchFamily="34" charset="0"/>
              </a:rPr>
              <a:t> </a:t>
            </a:r>
            <a:r>
              <a:rPr lang="en-GB" altLang="cs-CZ" sz="2400" dirty="0" err="1">
                <a:latin typeface="Calibri" panose="020F0502020204030204" pitchFamily="34" charset="0"/>
              </a:rPr>
              <a:t>knihy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Jak procházet bibliografii účelně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7032104" y="-26765"/>
            <a:ext cx="515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Odborná </a:t>
            </a:r>
            <a:r>
              <a:rPr lang="pl-PL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literatura, její zdroje na internetu a </a:t>
            </a:r>
            <a:r>
              <a:rPr lang="pl-PL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PřFUK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1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6895" y="1844824"/>
            <a:ext cx="7887537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8530</TotalTime>
  <Words>1250</Words>
  <Application>Microsoft Office PowerPoint</Application>
  <PresentationFormat>Widescreen</PresentationFormat>
  <Paragraphs>128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252</cp:revision>
  <dcterms:created xsi:type="dcterms:W3CDTF">2006-10-17T20:07:31Z</dcterms:created>
  <dcterms:modified xsi:type="dcterms:W3CDTF">2021-12-01T00:38:07Z</dcterms:modified>
</cp:coreProperties>
</file>