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28" r:id="rId2"/>
    <p:sldId id="329" r:id="rId3"/>
    <p:sldId id="330" r:id="rId4"/>
    <p:sldId id="332" r:id="rId5"/>
    <p:sldId id="356" r:id="rId6"/>
    <p:sldId id="357" r:id="rId7"/>
    <p:sldId id="358" r:id="rId8"/>
    <p:sldId id="333" r:id="rId9"/>
    <p:sldId id="334" r:id="rId10"/>
    <p:sldId id="335" r:id="rId11"/>
    <p:sldId id="336" r:id="rId12"/>
    <p:sldId id="337" r:id="rId13"/>
    <p:sldId id="338" r:id="rId14"/>
    <p:sldId id="354" r:id="rId15"/>
    <p:sldId id="355" r:id="rId16"/>
    <p:sldId id="342" r:id="rId17"/>
    <p:sldId id="343" r:id="rId18"/>
    <p:sldId id="345" r:id="rId19"/>
    <p:sldId id="346" r:id="rId20"/>
    <p:sldId id="347" r:id="rId21"/>
    <p:sldId id="349" r:id="rId22"/>
    <p:sldId id="350" r:id="rId23"/>
    <p:sldId id="351" r:id="rId24"/>
    <p:sldId id="359" r:id="rId25"/>
  </p:sldIdLst>
  <p:sldSz cx="12192000" cy="6858000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93" autoAdjust="0"/>
    <p:restoredTop sz="94660"/>
  </p:normalViewPr>
  <p:slideViewPr>
    <p:cSldViewPr>
      <p:cViewPr varScale="1">
        <p:scale>
          <a:sx n="83" d="100"/>
          <a:sy n="83" d="100"/>
        </p:scale>
        <p:origin x="696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0C17AB6-D55F-4331-A1D1-AD4696DBC01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53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C7E7CBF-C888-4598-A7E3-DC154B8145B5}" type="slidenum">
              <a:rPr lang="cs-CZ" altLang="cs-CZ" smtClean="0"/>
              <a:pPr>
                <a:spcBef>
                  <a:spcPct val="0"/>
                </a:spcBef>
              </a:pPr>
              <a:t>19</a:t>
            </a:fld>
            <a:endParaRPr lang="cs-CZ" alt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9A0FF-B529-498F-91F9-DB1425384E3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56565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0F118-3D11-4EA2-A37D-123ACAB4252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45463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67BA5-B9A8-4DA8-97DA-98D3ABA13A9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75131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547A40-BE35-4980-ADE0-2E8B0DC99CA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75746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F2CEA-39BE-4165-8B59-06EAD435F79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1758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718D7-EF1D-4E2A-BD90-D20AA5D3638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03582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9CA7E-502A-4C61-BC93-46A515C0234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69991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DBFA0-536E-402F-A25E-B1174D1659E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84105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69195-FF7F-4B3F-990A-BC9B0A55E1F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75059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27774F-2D63-438F-AC3E-9C7D7F316A1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86783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542F9-5468-417C-A0BE-AC8C9BB719F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47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AAD99452-06E2-4C71-9350-2F30AFD034B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hyperlink" Target="http://storify.com/rbastow/epso-fespb-plant-congres-2012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10" Type="http://schemas.openxmlformats.org/officeDocument/2006/relationships/image" Target="../media/image7.jpe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6.png"/><Relationship Id="rId7" Type="http://schemas.openxmlformats.org/officeDocument/2006/relationships/image" Target="../media/image5.jpeg"/><Relationship Id="rId2" Type="http://schemas.openxmlformats.org/officeDocument/2006/relationships/hyperlink" Target="https://www.pnas.org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7.png"/><Relationship Id="rId9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www.cell.com/cell/home" TargetMode="External"/><Relationship Id="rId7" Type="http://schemas.openxmlformats.org/officeDocument/2006/relationships/image" Target="../media/image5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9.png"/><Relationship Id="rId9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30.png"/><Relationship Id="rId7" Type="http://schemas.openxmlformats.org/officeDocument/2006/relationships/image" Target="../media/image4.png"/><Relationship Id="rId2" Type="http://schemas.openxmlformats.org/officeDocument/2006/relationships/hyperlink" Target="https://www.biomedcentral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2.png"/><Relationship Id="rId10" Type="http://schemas.openxmlformats.org/officeDocument/2006/relationships/image" Target="../media/image7.jpeg"/><Relationship Id="rId4" Type="http://schemas.openxmlformats.org/officeDocument/2006/relationships/image" Target="../media/image31.pn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33.png"/><Relationship Id="rId7" Type="http://schemas.openxmlformats.org/officeDocument/2006/relationships/image" Target="../media/image4.png"/><Relationship Id="rId2" Type="http://schemas.openxmlformats.org/officeDocument/2006/relationships/hyperlink" Target="https://www.frontiersin.org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4.png"/><Relationship Id="rId10" Type="http://schemas.openxmlformats.org/officeDocument/2006/relationships/image" Target="../media/image7.jpeg"/><Relationship Id="rId4" Type="http://schemas.openxmlformats.org/officeDocument/2006/relationships/hyperlink" Target="https://www.frontiersin.org/about/history" TargetMode="External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35.png"/><Relationship Id="rId7" Type="http://schemas.openxmlformats.org/officeDocument/2006/relationships/image" Target="../media/image4.png"/><Relationship Id="rId2" Type="http://schemas.openxmlformats.org/officeDocument/2006/relationships/hyperlink" Target="https://www.mdpi.com/anniversary25/history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6.png"/><Relationship Id="rId10" Type="http://schemas.openxmlformats.org/officeDocument/2006/relationships/image" Target="../media/image7.jpeg"/><Relationship Id="rId4" Type="http://schemas.openxmlformats.org/officeDocument/2006/relationships/hyperlink" Target="https://www.mdpi.com/" TargetMode="External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8.png"/><Relationship Id="rId7" Type="http://schemas.openxmlformats.org/officeDocument/2006/relationships/image" Target="../media/image5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paolocrosetto.wordpress.com/2021/04/12/is-mdpi-a-predatory-publisher/" TargetMode="External"/><Relationship Id="rId9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12" Type="http://schemas.openxmlformats.org/officeDocument/2006/relationships/image" Target="../media/image7.jpeg"/><Relationship Id="rId2" Type="http://schemas.openxmlformats.org/officeDocument/2006/relationships/hyperlink" Target="https://www.computerhope.com/jargon/g/google.htm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google.com/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40.png"/><Relationship Id="rId10" Type="http://schemas.openxmlformats.org/officeDocument/2006/relationships/image" Target="../media/image5.jpeg"/><Relationship Id="rId4" Type="http://schemas.openxmlformats.org/officeDocument/2006/relationships/hyperlink" Target="https://en.wikipedia.org/wiki/Main_Page" TargetMode="External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2.png"/><Relationship Id="rId7" Type="http://schemas.openxmlformats.org/officeDocument/2006/relationships/image" Target="../media/image5.jpeg"/><Relationship Id="rId2" Type="http://schemas.openxmlformats.org/officeDocument/2006/relationships/hyperlink" Target="https://paperpile.com/g/google-scholar-guide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43.png"/><Relationship Id="rId9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ezdroje.cuni.cz/index.php?lang=cs" TargetMode="External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44.png"/><Relationship Id="rId9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9.jpe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45.png"/><Relationship Id="rId7" Type="http://schemas.openxmlformats.org/officeDocument/2006/relationships/image" Target="../media/image6.png"/><Relationship Id="rId2" Type="http://schemas.openxmlformats.org/officeDocument/2006/relationships/hyperlink" Target="https://edit.natur.cuni.cz/fakulta/oddeleni-pro-vedu/EIZ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hyperlink" Target="https://www.webofscience.com/wos/woscc/basic-search" TargetMode="External"/><Relationship Id="rId7" Type="http://schemas.openxmlformats.org/officeDocument/2006/relationships/image" Target="../media/image4.png"/><Relationship Id="rId2" Type="http://schemas.openxmlformats.org/officeDocument/2006/relationships/hyperlink" Target="https://clarivate.com/about-us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7.png"/><Relationship Id="rId10" Type="http://schemas.openxmlformats.org/officeDocument/2006/relationships/image" Target="../media/image7.jpeg"/><Relationship Id="rId4" Type="http://schemas.openxmlformats.org/officeDocument/2006/relationships/image" Target="../media/image46.png"/><Relationship Id="rId9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8.png"/><Relationship Id="rId7" Type="http://schemas.openxmlformats.org/officeDocument/2006/relationships/image" Target="../media/image5.jpeg"/><Relationship Id="rId2" Type="http://schemas.openxmlformats.org/officeDocument/2006/relationships/hyperlink" Target="https://www.scopus.com/search/form.uri?display=basic&amp;zone=header&amp;origin=#basic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49.png"/><Relationship Id="rId9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0.png"/><Relationship Id="rId7" Type="http://schemas.openxmlformats.org/officeDocument/2006/relationships/image" Target="../media/image3.png"/><Relationship Id="rId2" Type="http://schemas.openxmlformats.org/officeDocument/2006/relationships/hyperlink" Target="https://www.ncbi.nlm.nih.gov/pmc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7.jpeg"/><Relationship Id="rId5" Type="http://schemas.openxmlformats.org/officeDocument/2006/relationships/hyperlink" Target="https://pubmed.ncbi.nlm.nih.gov/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51.png"/><Relationship Id="rId9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53.png"/><Relationship Id="rId7" Type="http://schemas.openxmlformats.org/officeDocument/2006/relationships/image" Target="../media/image4.png"/><Relationship Id="rId2" Type="http://schemas.openxmlformats.org/officeDocument/2006/relationships/hyperlink" Target="https://www.medrxiv.org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4.png"/><Relationship Id="rId10" Type="http://schemas.openxmlformats.org/officeDocument/2006/relationships/image" Target="../media/image7.jpeg"/><Relationship Id="rId4" Type="http://schemas.openxmlformats.org/officeDocument/2006/relationships/hyperlink" Target="https://www.biorxiv.org/" TargetMode="Externa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5.jpeg"/><Relationship Id="rId7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6.png"/><Relationship Id="rId3" Type="http://schemas.openxmlformats.org/officeDocument/2006/relationships/hyperlink" Target="http://www.vesmir.cz/" TargetMode="External"/><Relationship Id="rId7" Type="http://schemas.openxmlformats.org/officeDocument/2006/relationships/hyperlink" Target="https://www.scientificamerican.com/" TargetMode="External"/><Relationship Id="rId12" Type="http://schemas.openxmlformats.org/officeDocument/2006/relationships/image" Target="../media/image5.jpeg"/><Relationship Id="rId2" Type="http://schemas.openxmlformats.org/officeDocument/2006/relationships/hyperlink" Target="http://www.scientificamerican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4.png"/><Relationship Id="rId5" Type="http://schemas.openxmlformats.org/officeDocument/2006/relationships/hyperlink" Target="https://vesmir.cz/cz/" TargetMode="External"/><Relationship Id="rId10" Type="http://schemas.openxmlformats.org/officeDocument/2006/relationships/image" Target="../media/image3.png"/><Relationship Id="rId4" Type="http://schemas.openxmlformats.org/officeDocument/2006/relationships/hyperlink" Target="https://ziva.avcr.cz/" TargetMode="External"/><Relationship Id="rId9" Type="http://schemas.openxmlformats.org/officeDocument/2006/relationships/image" Target="../media/image18.png"/><Relationship Id="rId1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9.jpeg"/><Relationship Id="rId7" Type="http://schemas.openxmlformats.org/officeDocument/2006/relationships/image" Target="../media/image5.jpeg"/><Relationship Id="rId2" Type="http://schemas.openxmlformats.org/officeDocument/2006/relationships/hyperlink" Target="http://etheses.nottingham.ac.uk/cgi/search/simple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0.jpeg"/><Relationship Id="rId9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1.png"/><Relationship Id="rId7" Type="http://schemas.openxmlformats.org/officeDocument/2006/relationships/image" Target="../media/image4.png"/><Relationship Id="rId2" Type="http://schemas.openxmlformats.org/officeDocument/2006/relationships/hyperlink" Target="https://www.nature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3.jpeg"/><Relationship Id="rId10" Type="http://schemas.openxmlformats.org/officeDocument/2006/relationships/image" Target="../media/image7.jpeg"/><Relationship Id="rId4" Type="http://schemas.openxmlformats.org/officeDocument/2006/relationships/image" Target="../media/image22.jpe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4.png"/><Relationship Id="rId7" Type="http://schemas.openxmlformats.org/officeDocument/2006/relationships/image" Target="../media/image5.jpeg"/><Relationship Id="rId2" Type="http://schemas.openxmlformats.org/officeDocument/2006/relationships/hyperlink" Target="https://www.science.org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5.jpeg"/><Relationship Id="rId9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délník 19"/>
          <p:cNvSpPr>
            <a:spLocks noChangeArrowheads="1"/>
          </p:cNvSpPr>
          <p:nvPr/>
        </p:nvSpPr>
        <p:spPr bwMode="auto">
          <a:xfrm>
            <a:off x="1127448" y="6236482"/>
            <a:ext cx="45365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Calibri" panose="020F0502020204030204" pitchFamily="34" charset="0"/>
              </a:rPr>
              <a:t>http://storify.com/rbastow/epso-fespb-plant-congres-2012</a:t>
            </a:r>
          </a:p>
        </p:txBody>
      </p:sp>
      <p:pic>
        <p:nvPicPr>
          <p:cNvPr id="34818" name="Picture 2" descr="http://pbs.twimg.com/media/AzCQj_mCIAAv1pJ.jpg:larg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4463" y="1915118"/>
            <a:ext cx="5279529" cy="4372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7032104" y="-26765"/>
            <a:ext cx="51598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Odborná </a:t>
            </a:r>
            <a:r>
              <a:rPr lang="pl-PL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literatura, její zdroje na internetu a </a:t>
            </a: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PřFUK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3633822" y="1052736"/>
            <a:ext cx="85247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ústní forma -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víceméně nezávazná forma sdělení formou semináře či přednášky na konferenci,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nezakládá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prioritu vědeckého objevu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2" name="Skupina 19"/>
          <p:cNvGrpSpPr>
            <a:grpSpLocks/>
          </p:cNvGrpSpPr>
          <p:nvPr/>
        </p:nvGrpSpPr>
        <p:grpSpPr bwMode="auto">
          <a:xfrm>
            <a:off x="188546" y="1043656"/>
            <a:ext cx="3442643" cy="830997"/>
            <a:chOff x="-83316" y="1635277"/>
            <a:chExt cx="3442467" cy="831382"/>
          </a:xfrm>
        </p:grpSpPr>
        <p:sp>
          <p:nvSpPr>
            <p:cNvPr id="33" name="Text Box 7"/>
            <p:cNvSpPr txBox="1">
              <a:spLocks noChangeArrowheads="1"/>
            </p:cNvSpPr>
            <p:nvPr/>
          </p:nvSpPr>
          <p:spPr bwMode="auto">
            <a:xfrm>
              <a:off x="-83316" y="1635277"/>
              <a:ext cx="2284511" cy="831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 b="1" dirty="0" smtClean="0">
                  <a:latin typeface="Calibri" panose="020F0502020204030204" pitchFamily="34" charset="0"/>
                </a:rPr>
                <a:t>Dvě hlavní formy sdělení</a:t>
              </a:r>
              <a:endParaRPr lang="en-GB" altLang="cs-CZ" sz="2400" b="1" dirty="0">
                <a:latin typeface="Calibri" panose="020F0502020204030204" pitchFamily="34" charset="0"/>
              </a:endParaRPr>
            </a:p>
          </p:txBody>
        </p:sp>
        <p:sp>
          <p:nvSpPr>
            <p:cNvPr id="34" name="Line 17"/>
            <p:cNvSpPr>
              <a:spLocks noChangeShapeType="1"/>
            </p:cNvSpPr>
            <p:nvPr/>
          </p:nvSpPr>
          <p:spPr bwMode="auto">
            <a:xfrm>
              <a:off x="2206626" y="1901181"/>
              <a:ext cx="1152525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29702" name="Picture 6" descr="Im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492"/>
          <a:stretch/>
        </p:blipFill>
        <p:spPr bwMode="auto">
          <a:xfrm>
            <a:off x="6744379" y="1920600"/>
            <a:ext cx="4464189" cy="43158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222433" y="6229292"/>
            <a:ext cx="59542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https://pbs.twimg.com/media/Dh0XPRrWsAEm6UN?format=jpg&amp;name=large</a:t>
            </a: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1190374" y="221830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3.1 Typy vědeckých sdělení a periodik </a:t>
            </a:r>
            <a:endParaRPr lang="cs-CZ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7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5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15" descr="logo-male UEB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2" descr="Znak UK - Univerzita Karlova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359926" y="1035232"/>
            <a:ext cx="26397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PNAS,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od 1915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457566" y="4162038"/>
            <a:ext cx="32874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GB" alt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GB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roceedings of the </a:t>
            </a:r>
            <a:r>
              <a:rPr lang="en-GB" alt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GB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ational </a:t>
            </a:r>
            <a:r>
              <a:rPr lang="en-GB" alt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cademy of </a:t>
            </a:r>
            <a:r>
              <a:rPr lang="en-GB" alt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GB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ciences of the </a:t>
            </a:r>
            <a:r>
              <a:rPr lang="en-GB" alt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GB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nited </a:t>
            </a:r>
            <a:r>
              <a:rPr lang="en-GB" alt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GB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tates of </a:t>
            </a:r>
            <a:r>
              <a:rPr lang="en-GB" alt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merica</a:t>
            </a:r>
            <a:endParaRPr lang="en-GB" alt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08" y="1536315"/>
            <a:ext cx="5904656" cy="4782197"/>
          </a:xfrm>
          <a:prstGeom prst="rect">
            <a:avLst/>
          </a:prstGeom>
        </p:spPr>
      </p:pic>
      <p:pic>
        <p:nvPicPr>
          <p:cNvPr id="31746" name="Picture 2" descr="Proceedings of the National Academy of Sciences (PNAS) Logo Download - AI -  All Vector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887" y="1868627"/>
            <a:ext cx="4118719" cy="223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7032104" y="-26765"/>
            <a:ext cx="51598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Odborná </a:t>
            </a:r>
            <a:r>
              <a:rPr lang="pl-PL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literatura, její zdroje na internetu a </a:t>
            </a: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PřFUK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9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3.1 Typy vědeckých sdělení a periodik </a:t>
            </a:r>
            <a:endParaRPr lang="cs-CZ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2117731" y="1004606"/>
            <a:ext cx="79200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smtClean="0">
                <a:latin typeface="Calibri" panose="020F0502020204030204" pitchFamily="34" charset="0"/>
              </a:rPr>
              <a:t>Hlavní multioborové vědecké časopisy</a:t>
            </a:r>
            <a:endParaRPr lang="cs-CZ" altLang="cs-CZ" sz="2400" dirty="0">
              <a:latin typeface="Calibri" panose="020F050202020403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7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" descr="Znak UK - Univerzita Karlov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2117731" y="1004606"/>
            <a:ext cx="79200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smtClean="0">
                <a:latin typeface="Calibri" panose="020F0502020204030204" pitchFamily="34" charset="0"/>
              </a:rPr>
              <a:t>Hlavní časopisy v oblasti experimentální biologie</a:t>
            </a:r>
            <a:endParaRPr lang="en-GB" altLang="cs-CZ" sz="2400" dirty="0">
              <a:latin typeface="Calibri" panose="020F0502020204030204" pitchFamily="34" charset="0"/>
            </a:endParaRP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359926" y="1035232"/>
            <a:ext cx="26397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Cell,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od 1974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794" name="Picture 2" descr="Cell | Publ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003" y="283311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416" y="1562454"/>
            <a:ext cx="8672581" cy="4927919"/>
          </a:xfrm>
          <a:prstGeom prst="rect">
            <a:avLst/>
          </a:prstGeom>
        </p:spPr>
      </p:pic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7032104" y="-26765"/>
            <a:ext cx="51598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Odborná </a:t>
            </a:r>
            <a:r>
              <a:rPr lang="pl-PL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literatura, její zdroje na internetu a </a:t>
            </a: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PřFUK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9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3.1 Typy vědeckých sdělení a periodik </a:t>
            </a:r>
            <a:endParaRPr lang="cs-CZ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0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" descr="Znak UK - Univerzita Karlov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7"/>
          <p:cNvSpPr txBox="1">
            <a:spLocks noChangeArrowheads="1"/>
          </p:cNvSpPr>
          <p:nvPr/>
        </p:nvSpPr>
        <p:spPr bwMode="auto">
          <a:xfrm>
            <a:off x="263352" y="1456738"/>
            <a:ext cx="86409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BioMed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Central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od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2000,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nyní součástí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Springer Nature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67" name="Text Box 12"/>
          <p:cNvSpPr txBox="1">
            <a:spLocks noChangeArrowheads="1"/>
          </p:cNvSpPr>
          <p:nvPr/>
        </p:nvSpPr>
        <p:spPr bwMode="auto">
          <a:xfrm>
            <a:off x="1340770" y="980873"/>
            <a:ext cx="95104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</a:rPr>
              <a:t>Online </a:t>
            </a:r>
            <a:r>
              <a:rPr lang="cs-CZ" altLang="cs-CZ" sz="2400" dirty="0" smtClean="0">
                <a:latin typeface="Calibri" panose="020F0502020204030204" pitchFamily="34" charset="0"/>
              </a:rPr>
              <a:t>časopisy</a:t>
            </a:r>
            <a:r>
              <a:rPr lang="en-GB" altLang="cs-CZ" sz="2400" dirty="0" smtClean="0">
                <a:latin typeface="Calibri" panose="020F0502020204030204" pitchFamily="34" charset="0"/>
              </a:rPr>
              <a:t> </a:t>
            </a:r>
            <a:r>
              <a:rPr lang="cs-CZ" altLang="cs-CZ" sz="2400" dirty="0" smtClean="0">
                <a:latin typeface="Calibri" panose="020F0502020204030204" pitchFamily="34" charset="0"/>
              </a:rPr>
              <a:t>-</a:t>
            </a:r>
            <a:r>
              <a:rPr lang="en-GB" altLang="cs-CZ" sz="2400" dirty="0" smtClean="0">
                <a:latin typeface="Calibri" panose="020F0502020204030204" pitchFamily="34" charset="0"/>
              </a:rPr>
              <a:t> </a:t>
            </a:r>
            <a:r>
              <a:rPr lang="cs-CZ" altLang="cs-CZ" sz="2400" dirty="0" smtClean="0">
                <a:latin typeface="Calibri" panose="020F0502020204030204" pitchFamily="34" charset="0"/>
              </a:rPr>
              <a:t>vydavatelé publikující v tzv. „</a:t>
            </a:r>
            <a:r>
              <a:rPr lang="en-GB" altLang="cs-CZ" sz="2400" dirty="0" smtClean="0">
                <a:latin typeface="Calibri" panose="020F0502020204030204" pitchFamily="34" charset="0"/>
              </a:rPr>
              <a:t>open access</a:t>
            </a:r>
            <a:r>
              <a:rPr lang="cs-CZ" altLang="cs-CZ" sz="2400" dirty="0" smtClean="0">
                <a:latin typeface="Calibri" panose="020F0502020204030204" pitchFamily="34" charset="0"/>
              </a:rPr>
              <a:t>“</a:t>
            </a:r>
            <a:r>
              <a:rPr lang="en-GB" altLang="cs-CZ" sz="2400" dirty="0" smtClean="0">
                <a:latin typeface="Calibri" panose="020F0502020204030204" pitchFamily="34" charset="0"/>
              </a:rPr>
              <a:t> </a:t>
            </a:r>
            <a:r>
              <a:rPr lang="cs-CZ" altLang="cs-CZ" sz="2400" dirty="0" smtClean="0">
                <a:latin typeface="Calibri" panose="020F0502020204030204" pitchFamily="34" charset="0"/>
              </a:rPr>
              <a:t>režimu</a:t>
            </a:r>
            <a:endParaRPr lang="en-GB" altLang="cs-CZ" sz="2400" dirty="0">
              <a:latin typeface="Calibri" panose="020F0502020204030204" pitchFamily="34" charset="0"/>
            </a:endParaRPr>
          </a:p>
        </p:txBody>
      </p:sp>
      <p:sp>
        <p:nvSpPr>
          <p:cNvPr id="23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08" y="1994093"/>
            <a:ext cx="5425769" cy="4478819"/>
          </a:xfrm>
          <a:prstGeom prst="rect">
            <a:avLst/>
          </a:prstGeom>
        </p:spPr>
      </p:pic>
      <p:pic>
        <p:nvPicPr>
          <p:cNvPr id="34818" name="Picture 2" descr="Springer Nature - iG Publish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921" y="4108951"/>
            <a:ext cx="4903062" cy="245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BioMed Central Logo Vector (.SVG + .PNG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344" y="1932603"/>
            <a:ext cx="3912863" cy="260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7032104" y="-26765"/>
            <a:ext cx="51598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Odborná </a:t>
            </a:r>
            <a:r>
              <a:rPr lang="pl-PL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literatura, její zdroje na internetu a </a:t>
            </a: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PřFUK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3.1 Typy vědeckých sdělení a periodik </a:t>
            </a:r>
            <a:endParaRPr lang="cs-CZ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8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5" descr="logo-male UEB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" descr="Znak UK - Univerzita Karlova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17"/>
          <p:cNvSpPr txBox="1">
            <a:spLocks noChangeArrowheads="1"/>
          </p:cNvSpPr>
          <p:nvPr/>
        </p:nvSpPr>
        <p:spPr bwMode="auto">
          <a:xfrm>
            <a:off x="359927" y="1361534"/>
            <a:ext cx="59520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Frontiers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- od 2007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45" y="2081793"/>
            <a:ext cx="8620591" cy="4167540"/>
          </a:xfrm>
          <a:prstGeom prst="rect">
            <a:avLst/>
          </a:prstGeom>
        </p:spPr>
      </p:pic>
      <p:pic>
        <p:nvPicPr>
          <p:cNvPr id="35846" name="Picture 6" descr="Dr. Vipin Srivastava invited to Edit a Special Issue of one of the  Frontiers Journals |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805" y="2126724"/>
            <a:ext cx="2419952" cy="134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7032104" y="-26765"/>
            <a:ext cx="51598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Odborná </a:t>
            </a:r>
            <a:r>
              <a:rPr lang="pl-PL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literatura, její zdroje na internetu a </a:t>
            </a: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PřFUK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3.1 Typy vědeckých sdělení a periodik </a:t>
            </a:r>
            <a:endParaRPr lang="cs-CZ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 Box 12"/>
          <p:cNvSpPr txBox="1">
            <a:spLocks noChangeArrowheads="1"/>
          </p:cNvSpPr>
          <p:nvPr/>
        </p:nvSpPr>
        <p:spPr bwMode="auto">
          <a:xfrm>
            <a:off x="1340770" y="980873"/>
            <a:ext cx="95104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</a:rPr>
              <a:t>Online </a:t>
            </a:r>
            <a:r>
              <a:rPr lang="cs-CZ" altLang="cs-CZ" sz="2400" dirty="0" smtClean="0">
                <a:latin typeface="Calibri" panose="020F0502020204030204" pitchFamily="34" charset="0"/>
              </a:rPr>
              <a:t>časopisy</a:t>
            </a:r>
            <a:r>
              <a:rPr lang="en-GB" altLang="cs-CZ" sz="2400" dirty="0" smtClean="0">
                <a:latin typeface="Calibri" panose="020F0502020204030204" pitchFamily="34" charset="0"/>
              </a:rPr>
              <a:t> </a:t>
            </a:r>
            <a:r>
              <a:rPr lang="cs-CZ" altLang="cs-CZ" sz="2400" dirty="0" smtClean="0">
                <a:latin typeface="Calibri" panose="020F0502020204030204" pitchFamily="34" charset="0"/>
              </a:rPr>
              <a:t>-</a:t>
            </a:r>
            <a:r>
              <a:rPr lang="en-GB" altLang="cs-CZ" sz="2400" dirty="0" smtClean="0">
                <a:latin typeface="Calibri" panose="020F0502020204030204" pitchFamily="34" charset="0"/>
              </a:rPr>
              <a:t> </a:t>
            </a:r>
            <a:r>
              <a:rPr lang="cs-CZ" altLang="cs-CZ" sz="2400" dirty="0" smtClean="0">
                <a:latin typeface="Calibri" panose="020F0502020204030204" pitchFamily="34" charset="0"/>
              </a:rPr>
              <a:t>vydavatelé publikující v tzv. „</a:t>
            </a:r>
            <a:r>
              <a:rPr lang="en-GB" altLang="cs-CZ" sz="2400" dirty="0" smtClean="0">
                <a:latin typeface="Calibri" panose="020F0502020204030204" pitchFamily="34" charset="0"/>
              </a:rPr>
              <a:t>open access</a:t>
            </a:r>
            <a:r>
              <a:rPr lang="cs-CZ" altLang="cs-CZ" sz="2400" dirty="0" smtClean="0">
                <a:latin typeface="Calibri" panose="020F0502020204030204" pitchFamily="34" charset="0"/>
              </a:rPr>
              <a:t>“</a:t>
            </a:r>
            <a:r>
              <a:rPr lang="en-GB" altLang="cs-CZ" sz="2400" dirty="0" smtClean="0">
                <a:latin typeface="Calibri" panose="020F0502020204030204" pitchFamily="34" charset="0"/>
              </a:rPr>
              <a:t> </a:t>
            </a:r>
            <a:r>
              <a:rPr lang="cs-CZ" altLang="cs-CZ" sz="2400" dirty="0" smtClean="0">
                <a:latin typeface="Calibri" panose="020F0502020204030204" pitchFamily="34" charset="0"/>
              </a:rPr>
              <a:t>režimu</a:t>
            </a:r>
            <a:endParaRPr lang="en-GB" altLang="cs-CZ" sz="2400" dirty="0">
              <a:latin typeface="Calibri" panose="020F050202020403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6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15" descr="logo-male UEB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" descr="Znak UK - Univerzita Karlova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37890" name="Picture 2" descr="A new look for MDPI papers – MDPI Blo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803" y="1787773"/>
            <a:ext cx="1822105" cy="182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5057" y="1812485"/>
            <a:ext cx="6241157" cy="4558541"/>
          </a:xfrm>
          <a:prstGeom prst="rect">
            <a:avLst/>
          </a:prstGeom>
        </p:spPr>
      </p:pic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359927" y="1403817"/>
            <a:ext cx="76591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MDPI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od 1996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8989221" y="3996548"/>
            <a:ext cx="229213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MDPI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cs-CZ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ultidisciplinary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igital </a:t>
            </a:r>
            <a:r>
              <a:rPr lang="cs-CZ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ublishing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nstitute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7032104" y="-26765"/>
            <a:ext cx="51598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Odborná </a:t>
            </a:r>
            <a:r>
              <a:rPr lang="pl-PL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literatura, její zdroje na internetu a </a:t>
            </a: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PřFUK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0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3.1 Typy vědeckých sdělení a periodik </a:t>
            </a:r>
            <a:endParaRPr lang="cs-CZ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 Box 12"/>
          <p:cNvSpPr txBox="1">
            <a:spLocks noChangeArrowheads="1"/>
          </p:cNvSpPr>
          <p:nvPr/>
        </p:nvSpPr>
        <p:spPr bwMode="auto">
          <a:xfrm>
            <a:off x="1340770" y="980873"/>
            <a:ext cx="95104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</a:rPr>
              <a:t>Online </a:t>
            </a:r>
            <a:r>
              <a:rPr lang="cs-CZ" altLang="cs-CZ" sz="2400" dirty="0" smtClean="0">
                <a:latin typeface="Calibri" panose="020F0502020204030204" pitchFamily="34" charset="0"/>
              </a:rPr>
              <a:t>časopisy</a:t>
            </a:r>
            <a:r>
              <a:rPr lang="en-GB" altLang="cs-CZ" sz="2400" dirty="0" smtClean="0">
                <a:latin typeface="Calibri" panose="020F0502020204030204" pitchFamily="34" charset="0"/>
              </a:rPr>
              <a:t> </a:t>
            </a:r>
            <a:r>
              <a:rPr lang="cs-CZ" altLang="cs-CZ" sz="2400" dirty="0" smtClean="0">
                <a:latin typeface="Calibri" panose="020F0502020204030204" pitchFamily="34" charset="0"/>
              </a:rPr>
              <a:t>-</a:t>
            </a:r>
            <a:r>
              <a:rPr lang="en-GB" altLang="cs-CZ" sz="2400" dirty="0" smtClean="0">
                <a:latin typeface="Calibri" panose="020F0502020204030204" pitchFamily="34" charset="0"/>
              </a:rPr>
              <a:t> </a:t>
            </a:r>
            <a:r>
              <a:rPr lang="cs-CZ" altLang="cs-CZ" sz="2400" dirty="0" smtClean="0">
                <a:latin typeface="Calibri" panose="020F0502020204030204" pitchFamily="34" charset="0"/>
              </a:rPr>
              <a:t>vydavatelé publikující v tzv. „</a:t>
            </a:r>
            <a:r>
              <a:rPr lang="en-GB" altLang="cs-CZ" sz="2400" dirty="0" smtClean="0">
                <a:latin typeface="Calibri" panose="020F0502020204030204" pitchFamily="34" charset="0"/>
              </a:rPr>
              <a:t>open access</a:t>
            </a:r>
            <a:r>
              <a:rPr lang="cs-CZ" altLang="cs-CZ" sz="2400" dirty="0" smtClean="0">
                <a:latin typeface="Calibri" panose="020F0502020204030204" pitchFamily="34" charset="0"/>
              </a:rPr>
              <a:t>“</a:t>
            </a:r>
            <a:r>
              <a:rPr lang="en-GB" altLang="cs-CZ" sz="2400" dirty="0" smtClean="0">
                <a:latin typeface="Calibri" panose="020F0502020204030204" pitchFamily="34" charset="0"/>
              </a:rPr>
              <a:t> </a:t>
            </a:r>
            <a:r>
              <a:rPr lang="cs-CZ" altLang="cs-CZ" sz="2400" dirty="0" smtClean="0">
                <a:latin typeface="Calibri" panose="020F0502020204030204" pitchFamily="34" charset="0"/>
              </a:rPr>
              <a:t>režimu</a:t>
            </a:r>
            <a:endParaRPr lang="en-GB" altLang="cs-CZ" sz="2400" dirty="0">
              <a:latin typeface="Calibri" panose="020F050202020403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8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5" descr="logo-male UEB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2" descr="Znak UK - Univerzita Karlova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4800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paolocrosetto.files.wordpress.com/2021/04/mdpi_special_issues_2013-21_april202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890" y="1729935"/>
            <a:ext cx="5684822" cy="442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https://paolocrosetto.files.wordpress.com/2021/04/overall_articles_si_waff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21" y="1744445"/>
            <a:ext cx="4211286" cy="453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73652" y="6098890"/>
            <a:ext cx="82081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hlinkClick r:id="rId4"/>
              </a:rPr>
              <a:t>Is MDPI a predatory publisher? – Paolo </a:t>
            </a:r>
            <a:r>
              <a:rPr lang="en-GB" dirty="0" err="1">
                <a:hlinkClick r:id="rId4"/>
              </a:rPr>
              <a:t>Crosetto</a:t>
            </a:r>
            <a:r>
              <a:rPr lang="en-GB" dirty="0">
                <a:hlinkClick r:id="rId4"/>
              </a:rPr>
              <a:t> (wordpress.com)</a:t>
            </a:r>
            <a:endParaRPr lang="en-GB" dirty="0"/>
          </a:p>
        </p:txBody>
      </p:sp>
      <p:sp>
        <p:nvSpPr>
          <p:cNvPr id="16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191345" y="975995"/>
            <a:ext cx="117373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</a:rPr>
              <a:t>Online </a:t>
            </a:r>
            <a:r>
              <a:rPr lang="cs-CZ" altLang="cs-CZ" sz="2400" b="1" dirty="0" smtClean="0">
                <a:latin typeface="Calibri" panose="020F0502020204030204" pitchFamily="34" charset="0"/>
              </a:rPr>
              <a:t>časopisy</a:t>
            </a:r>
            <a:r>
              <a:rPr lang="en-GB" altLang="cs-CZ" sz="2400" b="1" dirty="0" smtClean="0">
                <a:latin typeface="Calibri" panose="020F0502020204030204" pitchFamily="34" charset="0"/>
              </a:rPr>
              <a:t> </a:t>
            </a:r>
            <a:r>
              <a:rPr lang="cs-CZ" altLang="cs-CZ" sz="2400" b="1" dirty="0" smtClean="0">
                <a:latin typeface="Calibri" panose="020F0502020204030204" pitchFamily="34" charset="0"/>
              </a:rPr>
              <a:t>-</a:t>
            </a:r>
            <a:r>
              <a:rPr lang="en-GB" altLang="cs-CZ" sz="2400" dirty="0" smtClean="0">
                <a:latin typeface="Calibri" panose="020F0502020204030204" pitchFamily="34" charset="0"/>
              </a:rPr>
              <a:t> </a:t>
            </a:r>
            <a:r>
              <a:rPr lang="cs-CZ" altLang="cs-CZ" sz="2400" dirty="0" smtClean="0">
                <a:latin typeface="Calibri" panose="020F0502020204030204" pitchFamily="34" charset="0"/>
              </a:rPr>
              <a:t>prudce vzrůstá počet tzv. „</a:t>
            </a:r>
            <a:r>
              <a:rPr lang="en-GB" altLang="cs-CZ" sz="2400" dirty="0" smtClean="0">
                <a:latin typeface="Calibri" panose="020F0502020204030204" pitchFamily="34" charset="0"/>
              </a:rPr>
              <a:t>special issues</a:t>
            </a:r>
            <a:r>
              <a:rPr lang="cs-CZ" altLang="cs-CZ" sz="2400" dirty="0" smtClean="0">
                <a:latin typeface="Calibri" panose="020F0502020204030204" pitchFamily="34" charset="0"/>
              </a:rPr>
              <a:t>“ tj. zvláštních čísel zaměřených na určitou problematiku</a:t>
            </a:r>
            <a:endParaRPr lang="en-GB" altLang="cs-CZ" sz="2400" dirty="0">
              <a:latin typeface="Calibri" panose="020F0502020204030204" pitchFamily="34" charset="0"/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7032103" y="-91990"/>
            <a:ext cx="51598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Odborná </a:t>
            </a:r>
            <a:r>
              <a:rPr lang="pl-PL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literatura, její zdroje na internetu a </a:t>
            </a: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PřFUK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3.1 Typy vědeckých sdělení a periodik </a:t>
            </a:r>
            <a:endParaRPr lang="cs-CZ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9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" descr="Znak UK - Univerzita Karlov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5201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3.2 Internetové informační zdroje</a:t>
            </a:r>
            <a:endParaRPr lang="cs-CZ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38914" name="Picture 2" descr="Google logo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506" y="5091361"/>
            <a:ext cx="3314700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4333498" y="1030545"/>
            <a:ext cx="34885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</a:rPr>
              <a:t>Web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ové</a:t>
            </a:r>
            <a:r>
              <a:rPr lang="cs-CZ" altLang="cs-CZ" sz="2400" dirty="0" smtClean="0">
                <a:latin typeface="Calibri" panose="020F0502020204030204" pitchFamily="34" charset="0"/>
              </a:rPr>
              <a:t> prohledávače</a:t>
            </a:r>
            <a:endParaRPr lang="en-GB" altLang="cs-CZ" sz="2400" dirty="0">
              <a:latin typeface="Calibri" panose="020F0502020204030204" pitchFamily="34" charset="0"/>
            </a:endParaRPr>
          </a:p>
        </p:txBody>
      </p:sp>
      <p:pic>
        <p:nvPicPr>
          <p:cNvPr id="25" name="Picture 12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7" t="20142" r="27064" b="15596"/>
          <a:stretch/>
        </p:blipFill>
        <p:spPr bwMode="auto">
          <a:xfrm>
            <a:off x="6960096" y="1592843"/>
            <a:ext cx="5144500" cy="4248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2495600" y="6186737"/>
            <a:ext cx="25125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smtClean="0">
                <a:latin typeface="Calibri" panose="020F0502020204030204" pitchFamily="34" charset="0"/>
              </a:rPr>
              <a:t>Od 1996</a:t>
            </a:r>
            <a:endParaRPr lang="en-GB" altLang="cs-CZ" sz="2400" dirty="0">
              <a:latin typeface="Calibri" panose="020F0502020204030204" pitchFamily="34" charset="0"/>
            </a:endParaRPr>
          </a:p>
        </p:txBody>
      </p:sp>
      <p:pic>
        <p:nvPicPr>
          <p:cNvPr id="3" name="Picture 2">
            <a:hlinkClick r:id="rId6"/>
          </p:cNvPr>
          <p:cNvPicPr>
            <a:picLocks noChangeAspect="1"/>
          </p:cNvPicPr>
          <p:nvPr/>
        </p:nvPicPr>
        <p:blipFill rotWithShape="1">
          <a:blip r:embed="rId7"/>
          <a:srcRect l="3445" t="7368" r="6831" b="7369"/>
          <a:stretch/>
        </p:blipFill>
        <p:spPr>
          <a:xfrm>
            <a:off x="263352" y="1512955"/>
            <a:ext cx="6816080" cy="3343738"/>
          </a:xfrm>
          <a:prstGeom prst="rect">
            <a:avLst/>
          </a:prstGeom>
        </p:spPr>
      </p:pic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7032103" y="-91990"/>
            <a:ext cx="51598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Odborná </a:t>
            </a:r>
            <a:r>
              <a:rPr lang="pl-PL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literatura, její zdroje na internetu a </a:t>
            </a: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PřFUK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8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0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5" descr="logo-male UEB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" descr="Znak UK - Univerzita Karlova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4"/>
          <p:cNvSpPr txBox="1">
            <a:spLocks noChangeArrowheads="1"/>
          </p:cNvSpPr>
          <p:nvPr/>
        </p:nvSpPr>
        <p:spPr bwMode="auto">
          <a:xfrm>
            <a:off x="191344" y="1679333"/>
            <a:ext cx="4464496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Google </a:t>
            </a:r>
            <a:r>
              <a:rPr lang="en-GB" altLang="cs-CZ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cs-CZ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cholar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forma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oblíbeného vyhledávače zaměřená na vědecky relevantní odkazy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volný přístup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má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ambici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stát se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nadstavbovým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vyhledávačem v bibliografických a plnotextových databázích</a:t>
            </a:r>
            <a:endParaRPr lang="cs-CZ" alt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How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to use Google scholar: the ultimate guide -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Paperpile</a:t>
            </a:r>
            <a:endParaRPr lang="en-US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380" t="7604" r="4636" b="6576"/>
          <a:stretch/>
        </p:blipFill>
        <p:spPr>
          <a:xfrm>
            <a:off x="4655840" y="2995610"/>
            <a:ext cx="7571858" cy="3372920"/>
          </a:xfrm>
          <a:prstGeom prst="rect">
            <a:avLst/>
          </a:prstGeom>
        </p:spPr>
      </p:pic>
      <p:pic>
        <p:nvPicPr>
          <p:cNvPr id="29698" name="Picture 2" descr="File:Google Scholar logo.svg - Wikimedia Comm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464" y="1460232"/>
            <a:ext cx="1855396" cy="185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3.2 Internetové informační zdroje</a:t>
            </a:r>
            <a:endParaRPr lang="cs-CZ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7032103" y="-91990"/>
            <a:ext cx="51598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Odborná </a:t>
            </a:r>
            <a:r>
              <a:rPr lang="pl-PL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literatura, její zdroje na internetu a </a:t>
            </a: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PřFUK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3648327" y="1022729"/>
            <a:ext cx="48588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smtClean="0">
                <a:latin typeface="Calibri" panose="020F0502020204030204" pitchFamily="34" charset="0"/>
              </a:rPr>
              <a:t>Specializované w</a:t>
            </a:r>
            <a:r>
              <a:rPr lang="en-GB" altLang="cs-CZ" sz="2400" dirty="0" err="1" smtClean="0">
                <a:latin typeface="Calibri" panose="020F0502020204030204" pitchFamily="34" charset="0"/>
              </a:rPr>
              <a:t>eb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ové</a:t>
            </a:r>
            <a:r>
              <a:rPr lang="cs-CZ" altLang="cs-CZ" sz="2400" dirty="0" smtClean="0">
                <a:latin typeface="Calibri" panose="020F0502020204030204" pitchFamily="34" charset="0"/>
              </a:rPr>
              <a:t> prohledávače</a:t>
            </a:r>
            <a:endParaRPr lang="en-GB" altLang="cs-CZ" sz="2400" dirty="0">
              <a:latin typeface="Calibri" panose="020F050202020403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8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" descr="Znak UK - Univerzita Karlov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1679686" y="990735"/>
            <a:ext cx="892899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3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Typ</a:t>
            </a:r>
            <a:r>
              <a:rPr lang="cs-CZ" altLang="cs-CZ" sz="3400" dirty="0" smtClean="0">
                <a:latin typeface="Calibri" panose="020F0502020204030204" pitchFamily="34" charset="0"/>
                <a:cs typeface="Calibri" panose="020F0502020204030204" pitchFamily="34" charset="0"/>
              </a:rPr>
              <a:t>y databází s informacemi o vědecké literatuře</a:t>
            </a:r>
            <a:endParaRPr lang="en-US" altLang="cs-CZ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660174" y="2237666"/>
            <a:ext cx="1062040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Bibliografické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obsahují pouze záznam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o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článku, knize či konferenčním abstraktu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atd.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660174" y="3501008"/>
            <a:ext cx="109680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Plnotextové 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(fulltextové) -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vedle bibliografického záznamu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obsahují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též plné texty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článků a knih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660173" y="4796189"/>
            <a:ext cx="112149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Osobní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tvořit je lze dle libosti průběžně na plnotextovém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základě. Protože umožňují generovat soupisy citací, slouží jako ideální společník při psaní vědeckých textů.</a:t>
            </a:r>
            <a:endParaRPr lang="en-US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3.2 Internetové informační zdroje</a:t>
            </a:r>
            <a:endParaRPr lang="cs-CZ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7032103" y="-91990"/>
            <a:ext cx="51598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Odborná </a:t>
            </a:r>
            <a:r>
              <a:rPr lang="pl-PL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literatura, její zdroje na internetu a </a:t>
            </a: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PřFUK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30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3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2"/>
          <p:cNvSpPr txBox="1">
            <a:spLocks noChangeArrowheads="1"/>
          </p:cNvSpPr>
          <p:nvPr/>
        </p:nvSpPr>
        <p:spPr bwMode="auto">
          <a:xfrm>
            <a:off x="995039" y="973815"/>
            <a:ext cx="102019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Ele</a:t>
            </a:r>
            <a:r>
              <a:rPr lang="cs-CZ" altLang="cs-CZ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ktronické</a:t>
            </a:r>
            <a:r>
              <a:rPr lang="cs-CZ" alt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informační zdroje na UK</a:t>
            </a:r>
            <a:endParaRPr lang="en-GB" altLang="cs-CZ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191344" y="2276872"/>
            <a:ext cx="3469313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E-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zdroje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jsou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uvedeny pro každou fakultu</a:t>
            </a:r>
            <a:endParaRPr lang="en-GB" alt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Nástroj 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UKAŽ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vyhledává tištěné, digitalizované i čistě elektronické zdroje na UK</a:t>
            </a:r>
            <a:endParaRPr lang="en-GB" alt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repozitáře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bakalářských, diplomových a disertačních prací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3.2 Internetové informační zdroje</a:t>
            </a:r>
            <a:endParaRPr lang="cs-CZ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7032103" y="-91990"/>
            <a:ext cx="51598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Odborná </a:t>
            </a:r>
            <a:r>
              <a:rPr lang="pl-PL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literatura, její zdroje na internetu a </a:t>
            </a: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PřFUK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3810" y="1700808"/>
            <a:ext cx="7887537" cy="4608512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0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1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2" descr="Znak UK - Univerzita Karlov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675" y="2492896"/>
            <a:ext cx="3239640" cy="4221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10"/>
          <p:cNvSpPr txBox="1">
            <a:spLocks noChangeArrowheads="1"/>
          </p:cNvSpPr>
          <p:nvPr/>
        </p:nvSpPr>
        <p:spPr bwMode="auto">
          <a:xfrm>
            <a:off x="3633822" y="1052736"/>
            <a:ext cx="85247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ústní forma -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víceméně nezávazná forma sdělení formou semináře či přednášky na konferenci, nezakládá prioritu vědeckého objevu</a:t>
            </a:r>
          </a:p>
        </p:txBody>
      </p:sp>
      <p:sp>
        <p:nvSpPr>
          <p:cNvPr id="71694" name="Text Box 14"/>
          <p:cNvSpPr txBox="1">
            <a:spLocks noChangeArrowheads="1"/>
          </p:cNvSpPr>
          <p:nvPr/>
        </p:nvSpPr>
        <p:spPr bwMode="auto">
          <a:xfrm>
            <a:off x="191344" y="4221088"/>
            <a:ext cx="569128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1) Abstrakt ústního či plakátového sdělení:</a:t>
            </a:r>
            <a:endParaRPr lang="cs-CZ" alt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publikován samostatně v knize abstrakt či ve speciálním čísle časopisu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obvykle nepodléhá recenznímu řízení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nezakládá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prioritu vědeckého objevu</a:t>
            </a:r>
          </a:p>
        </p:txBody>
      </p:sp>
      <p:grpSp>
        <p:nvGrpSpPr>
          <p:cNvPr id="4103" name="Skupina 19"/>
          <p:cNvGrpSpPr>
            <a:grpSpLocks/>
          </p:cNvGrpSpPr>
          <p:nvPr/>
        </p:nvGrpSpPr>
        <p:grpSpPr bwMode="auto">
          <a:xfrm>
            <a:off x="1703512" y="1309439"/>
            <a:ext cx="1927678" cy="807239"/>
            <a:chOff x="1431572" y="1901181"/>
            <a:chExt cx="1927579" cy="807612"/>
          </a:xfrm>
        </p:grpSpPr>
        <p:sp>
          <p:nvSpPr>
            <p:cNvPr id="4116" name="Line 17"/>
            <p:cNvSpPr>
              <a:spLocks noChangeShapeType="1"/>
            </p:cNvSpPr>
            <p:nvPr/>
          </p:nvSpPr>
          <p:spPr bwMode="auto">
            <a:xfrm>
              <a:off x="2206626" y="1901181"/>
              <a:ext cx="1152525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117" name="Line 18"/>
            <p:cNvSpPr>
              <a:spLocks noChangeShapeType="1"/>
            </p:cNvSpPr>
            <p:nvPr/>
          </p:nvSpPr>
          <p:spPr bwMode="auto">
            <a:xfrm flipH="1">
              <a:off x="1431572" y="1901181"/>
              <a:ext cx="762174" cy="807612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104" name="Text Box 19"/>
          <p:cNvSpPr txBox="1">
            <a:spLocks noChangeArrowheads="1"/>
          </p:cNvSpPr>
          <p:nvPr/>
        </p:nvSpPr>
        <p:spPr bwMode="auto">
          <a:xfrm>
            <a:off x="375061" y="2078084"/>
            <a:ext cx="112962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</a:rPr>
              <a:t>písemná forma </a:t>
            </a:r>
            <a:r>
              <a:rPr lang="cs-CZ" altLang="cs-CZ" sz="2400" dirty="0">
                <a:latin typeface="Calibri" panose="020F0502020204030204" pitchFamily="34" charset="0"/>
              </a:rPr>
              <a:t>- závazná forma sdělení, míra závaznosti a vědecký význam jsou úměrné kvalitě a míře recenzování příspěvku</a:t>
            </a:r>
          </a:p>
        </p:txBody>
      </p:sp>
      <p:pic>
        <p:nvPicPr>
          <p:cNvPr id="20" name="Picture 2" descr="http://imgv2-4.scribdassets.com/img/word_document/104320198/255x300/9e5da0a5f5/134626978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2430" y="2872032"/>
            <a:ext cx="3199874" cy="3764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7032104" y="-26765"/>
            <a:ext cx="51598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Odborná </a:t>
            </a:r>
            <a:r>
              <a:rPr lang="pl-PL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literatura, její zdroje na internetu a </a:t>
            </a: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PřFUK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188546" y="1043656"/>
            <a:ext cx="22846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>
                <a:latin typeface="Calibri" panose="020F0502020204030204" pitchFamily="34" charset="0"/>
              </a:rPr>
              <a:t>Dvě hlavní formy sdělení</a:t>
            </a:r>
            <a:endParaRPr lang="en-GB" altLang="cs-CZ" sz="2400" b="1" dirty="0">
              <a:latin typeface="Calibri" panose="020F0502020204030204" pitchFamily="34" charset="0"/>
            </a:endParaRPr>
          </a:p>
        </p:txBody>
      </p:sp>
      <p:sp>
        <p:nvSpPr>
          <p:cNvPr id="30" name="Text Box 13"/>
          <p:cNvSpPr txBox="1">
            <a:spLocks noChangeArrowheads="1"/>
          </p:cNvSpPr>
          <p:nvPr/>
        </p:nvSpPr>
        <p:spPr bwMode="auto">
          <a:xfrm>
            <a:off x="160517" y="3212976"/>
            <a:ext cx="43513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Typy písemných sdělení:</a:t>
            </a:r>
            <a:endParaRPr lang="cs-CZ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 Box 11"/>
          <p:cNvSpPr txBox="1">
            <a:spLocks noChangeArrowheads="1"/>
          </p:cNvSpPr>
          <p:nvPr/>
        </p:nvSpPr>
        <p:spPr bwMode="auto">
          <a:xfrm>
            <a:off x="1190374" y="221830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3.1 Typy vědeckých sdělení a periodik </a:t>
            </a:r>
            <a:endParaRPr lang="cs-CZ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8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767409" y="974466"/>
            <a:ext cx="10801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Ele</a:t>
            </a:r>
            <a:r>
              <a:rPr lang="cs-CZ" altLang="cs-CZ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ktronické</a:t>
            </a:r>
            <a:r>
              <a:rPr lang="cs-CZ" alt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informační zdroje na </a:t>
            </a:r>
            <a:r>
              <a:rPr lang="cs-CZ" altLang="cs-CZ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PřF</a:t>
            </a:r>
            <a:r>
              <a:rPr lang="cs-CZ" alt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UK</a:t>
            </a:r>
            <a:endParaRPr lang="en-GB" altLang="cs-CZ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191344" y="1864718"/>
            <a:ext cx="3707787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Seznam online zdrojů: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Předplácené bibliografické databáze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ISI WOS, Scopus, etc.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Předplácené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plnotextové 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databáze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EBSCO, JSTOR, Kluwer, Springer, Wiley, etc.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Volně dostupné databáze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P</a:t>
            </a:r>
            <a:r>
              <a:rPr lang="en-GB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ubmed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Pubmed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Central, High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Wire press,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atd.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3.2 Internetové informační zdroje</a:t>
            </a:r>
            <a:endParaRPr lang="cs-CZ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7032103" y="-91990"/>
            <a:ext cx="51598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Odborná </a:t>
            </a:r>
            <a:r>
              <a:rPr lang="pl-PL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literatura, její zdroje na internetu a </a:t>
            </a: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PřFUK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3152" r="6443"/>
          <a:stretch/>
        </p:blipFill>
        <p:spPr>
          <a:xfrm>
            <a:off x="4454624" y="1828176"/>
            <a:ext cx="7488832" cy="4109493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9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3"/>
          <p:cNvSpPr txBox="1">
            <a:spLocks noChangeArrowheads="1"/>
          </p:cNvSpPr>
          <p:nvPr/>
        </p:nvSpPr>
        <p:spPr bwMode="auto">
          <a:xfrm>
            <a:off x="119336" y="1340768"/>
            <a:ext cx="4104456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ISI Web of Knowledge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komerční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bibliogra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fická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databáze vědecké literatury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založena společností T</a:t>
            </a:r>
            <a:r>
              <a:rPr lang="en-GB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homson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Reuters a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nyní udržována společností </a:t>
            </a:r>
            <a:r>
              <a:rPr lang="en-GB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Clarivate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 Analytics</a:t>
            </a:r>
            <a:endParaRPr lang="en-GB" alt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je obvykle předplácena danou institucí</a:t>
            </a:r>
            <a:endParaRPr lang="en-GB" altLang="cs-CZ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uživatelé se mohou registrovat a získat tak širší nabídku služeb</a:t>
            </a:r>
            <a:endParaRPr lang="en-GB" alt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obsahuje odkazy na plné texty článků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nové rozhraní od roku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b="14807"/>
          <a:stretch/>
        </p:blipFill>
        <p:spPr>
          <a:xfrm>
            <a:off x="4349022" y="1556792"/>
            <a:ext cx="7507618" cy="3663696"/>
          </a:xfrm>
          <a:prstGeom prst="rect">
            <a:avLst/>
          </a:prstGeom>
        </p:spPr>
      </p:pic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3.2 Internetové informační zdroje</a:t>
            </a:r>
            <a:endParaRPr lang="cs-CZ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7032103" y="-91990"/>
            <a:ext cx="51598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Odborná </a:t>
            </a:r>
            <a:r>
              <a:rPr lang="pl-PL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literatura, její zdroje na internetu a </a:t>
            </a: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PřFUK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551384" y="974466"/>
            <a:ext cx="10801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Bibliografické databáze na </a:t>
            </a:r>
            <a:r>
              <a:rPr lang="cs-CZ" altLang="cs-CZ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PřF</a:t>
            </a:r>
            <a:r>
              <a:rPr lang="cs-CZ" alt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UK</a:t>
            </a:r>
            <a:endParaRPr lang="en-GB" altLang="cs-CZ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9668" y="5254140"/>
            <a:ext cx="2638793" cy="134321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9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15" descr="logo-male UEB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" descr="Znak UK - Univerzita Karlova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191344" y="1556792"/>
            <a:ext cx="3816424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Scopus</a:t>
            </a:r>
            <a:endParaRPr lang="cs-CZ" altLang="cs-CZ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komerční</a:t>
            </a: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bibliogra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fická</a:t>
            </a: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databáze vědecké literatury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udržována společností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Elsevier</a:t>
            </a:r>
            <a:endParaRPr lang="cs-CZ" alt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je obvykle předplácena danou institucí</a:t>
            </a:r>
            <a:endParaRPr lang="en-GB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uživatelé se mohou registrovat a získat tak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širší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nabídku služeb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obsahuje odkazy na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plné texty článků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7728" y="1700808"/>
            <a:ext cx="8429254" cy="2736304"/>
          </a:xfrm>
          <a:prstGeom prst="rect">
            <a:avLst/>
          </a:prstGeom>
        </p:spPr>
      </p:pic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3.2 Internetové informační zdroje</a:t>
            </a:r>
            <a:endParaRPr lang="cs-CZ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7032103" y="-91990"/>
            <a:ext cx="51598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Odborná </a:t>
            </a:r>
            <a:r>
              <a:rPr lang="pl-PL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literatura, její zdroje na internetu a </a:t>
            </a: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PřFUK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9" name="Text Box 11"/>
          <p:cNvSpPr txBox="1">
            <a:spLocks noChangeArrowheads="1"/>
          </p:cNvSpPr>
          <p:nvPr/>
        </p:nvSpPr>
        <p:spPr bwMode="auto">
          <a:xfrm>
            <a:off x="551384" y="974466"/>
            <a:ext cx="10801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Bibliografické databáze na </a:t>
            </a:r>
            <a:r>
              <a:rPr lang="cs-CZ" altLang="cs-CZ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PřF</a:t>
            </a:r>
            <a:r>
              <a:rPr lang="cs-CZ" alt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UK</a:t>
            </a:r>
            <a:endParaRPr lang="en-GB" altLang="cs-CZ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papers indexed in Scopus | ESANN 202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" t="23177" r="4676" b="30115"/>
          <a:stretch/>
        </p:blipFill>
        <p:spPr bwMode="auto">
          <a:xfrm>
            <a:off x="5681961" y="4690890"/>
            <a:ext cx="4547814" cy="166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0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" descr="Znak UK - Univerzita Karlov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1"/>
          <p:cNvSpPr txBox="1">
            <a:spLocks noChangeArrowheads="1"/>
          </p:cNvSpPr>
          <p:nvPr/>
        </p:nvSpPr>
        <p:spPr bwMode="auto">
          <a:xfrm>
            <a:off x="202608" y="1487610"/>
            <a:ext cx="5173312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NCBI </a:t>
            </a:r>
            <a:r>
              <a:rPr lang="en-GB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Pubmed</a:t>
            </a:r>
            <a:endParaRPr lang="cs-CZ" altLang="cs-CZ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volně přístupná databáze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přednostně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z biomedicíny, ale pokrývá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velmi dobře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i ostatní oblasti vědy</a:t>
            </a:r>
            <a:endParaRPr lang="cs-CZ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udržována státní organizací 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NCBI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(National </a:t>
            </a:r>
            <a:r>
              <a:rPr lang="en-GB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Center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for Biotechnology Information)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velmi recentní data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včetně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online early a pre-print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článků</a:t>
            </a:r>
            <a:endParaRPr lang="en-GB" alt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kombinace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bibliogra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fické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GB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Pubmed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) a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plnotextové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Pubmed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Central, 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PMC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GB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datab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áze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362" y="4286039"/>
            <a:ext cx="6410286" cy="2287443"/>
          </a:xfrm>
          <a:prstGeom prst="rect">
            <a:avLst/>
          </a:prstGeom>
        </p:spPr>
      </p:pic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5501967" y="1530841"/>
            <a:ext cx="6380586" cy="2619403"/>
            <a:chOff x="4079776" y="981536"/>
            <a:chExt cx="9564435" cy="402253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t="67288" b="11582"/>
            <a:stretch/>
          </p:blipFill>
          <p:spPr>
            <a:xfrm>
              <a:off x="4079776" y="3419897"/>
              <a:ext cx="9564435" cy="1584176"/>
            </a:xfrm>
            <a:prstGeom prst="rect">
              <a:avLst/>
            </a:prstGeom>
          </p:spPr>
        </p:pic>
        <p:pic>
          <p:nvPicPr>
            <p:cNvPr id="27" name="Picture 26">
              <a:hlinkClick r:id="rId5"/>
            </p:cNvPr>
            <p:cNvPicPr>
              <a:picLocks noChangeAspect="1"/>
            </p:cNvPicPr>
            <p:nvPr/>
          </p:nvPicPr>
          <p:blipFill rotWithShape="1">
            <a:blip r:embed="rId4"/>
            <a:srcRect t="16384" b="49050"/>
            <a:stretch/>
          </p:blipFill>
          <p:spPr>
            <a:xfrm>
              <a:off x="4079776" y="981536"/>
              <a:ext cx="9564435" cy="2591480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0041" y="1528075"/>
            <a:ext cx="1584176" cy="735510"/>
          </a:xfrm>
          <a:prstGeom prst="rect">
            <a:avLst/>
          </a:prstGeom>
        </p:spPr>
      </p:pic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3.2 Internetové informační zdroje</a:t>
            </a:r>
            <a:endParaRPr lang="cs-CZ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7032103" y="-91990"/>
            <a:ext cx="51598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Odborná </a:t>
            </a:r>
            <a:r>
              <a:rPr lang="pl-PL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literatura, její zdroje na internetu a </a:t>
            </a: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PřFUK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9" name="Text Box 11"/>
          <p:cNvSpPr txBox="1">
            <a:spLocks noChangeArrowheads="1"/>
          </p:cNvSpPr>
          <p:nvPr/>
        </p:nvSpPr>
        <p:spPr bwMode="auto">
          <a:xfrm>
            <a:off x="551384" y="974466"/>
            <a:ext cx="10801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Bibliografické databáze na </a:t>
            </a:r>
            <a:r>
              <a:rPr lang="cs-CZ" altLang="cs-CZ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PřF</a:t>
            </a:r>
            <a:r>
              <a:rPr lang="cs-CZ" alt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UK</a:t>
            </a:r>
            <a:endParaRPr lang="en-GB" altLang="cs-CZ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0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5" descr="logo-male UEB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" descr="Znak UK - Univerzita Karlova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1"/>
          <p:cNvSpPr txBox="1">
            <a:spLocks noChangeArrowheads="1"/>
          </p:cNvSpPr>
          <p:nvPr/>
        </p:nvSpPr>
        <p:spPr bwMode="auto">
          <a:xfrm>
            <a:off x="191344" y="1712440"/>
            <a:ext cx="4752528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Preprint servers</a:t>
            </a:r>
            <a:endParaRPr lang="cs-CZ" altLang="cs-CZ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Volně dostupné o</a:t>
            </a:r>
            <a:r>
              <a:rPr lang="en-GB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nline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arch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ívy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ještě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nepublikovaných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původních sdělení</a:t>
            </a:r>
            <a:endParaRPr lang="en-GB" alt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provozovány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Cold Spring </a:t>
            </a:r>
            <a:r>
              <a:rPr lang="en-GB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Harbor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Laboratory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auto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ři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obdrží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zpětnou vazbu v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rámci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vědecké komunity ještě předtím, než článek projde recenzním řízením ve vědeckém časopisu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bioRxiv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medRxiv</a:t>
            </a:r>
            <a:endParaRPr lang="en-GB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695400" y="1008002"/>
            <a:ext cx="10801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„Předtiskové“ servery</a:t>
            </a:r>
            <a:r>
              <a:rPr lang="en-GB" alt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cs-CZ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999" y="4005064"/>
            <a:ext cx="6377216" cy="2528441"/>
          </a:xfrm>
          <a:prstGeom prst="rect">
            <a:avLst/>
          </a:prstGeom>
        </p:spPr>
      </p:pic>
      <p:pic>
        <p:nvPicPr>
          <p:cNvPr id="8" name="Picture 7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0275" y="1700808"/>
            <a:ext cx="6332776" cy="2281662"/>
          </a:xfrm>
          <a:prstGeom prst="rect">
            <a:avLst/>
          </a:prstGeom>
        </p:spPr>
      </p:pic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3.2 Internetové informační zdroje</a:t>
            </a:r>
            <a:endParaRPr lang="cs-CZ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7032103" y="-91990"/>
            <a:ext cx="51598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Odborná </a:t>
            </a:r>
            <a:r>
              <a:rPr lang="pl-PL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literatura, její zdroje na internetu a </a:t>
            </a: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PřFUK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9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15" descr="logo-male UEB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" descr="Znak UK - Univerzita Karlova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0521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304" y="2852936"/>
            <a:ext cx="3096194" cy="3798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056" y="2808275"/>
            <a:ext cx="3005130" cy="378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191344" y="4221088"/>
            <a:ext cx="530862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2)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Původní sdělení, tzv. článek</a:t>
            </a:r>
            <a:endParaRPr lang="en-GB" alt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 smtClean="0">
                <a:latin typeface="Calibri" panose="020F0502020204030204" pitchFamily="34" charset="0"/>
              </a:rPr>
              <a:t>- univerzální </a:t>
            </a:r>
            <a:r>
              <a:rPr lang="cs-CZ" altLang="cs-CZ" sz="2400" dirty="0">
                <a:latin typeface="Calibri" panose="020F0502020204030204" pitchFamily="34" charset="0"/>
              </a:rPr>
              <a:t>komunikační </a:t>
            </a:r>
            <a:r>
              <a:rPr lang="cs-CZ" altLang="cs-CZ" sz="2400" dirty="0" smtClean="0">
                <a:latin typeface="Calibri" panose="020F0502020204030204" pitchFamily="34" charset="0"/>
              </a:rPr>
              <a:t>nástroj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 smtClean="0">
                <a:latin typeface="Calibri" panose="020F0502020204030204" pitchFamily="34" charset="0"/>
              </a:rPr>
              <a:t>- může </a:t>
            </a:r>
            <a:r>
              <a:rPr lang="cs-CZ" altLang="cs-CZ" sz="2400" dirty="0">
                <a:latin typeface="Calibri" panose="020F0502020204030204" pitchFamily="34" charset="0"/>
              </a:rPr>
              <a:t>mít více </a:t>
            </a:r>
            <a:r>
              <a:rPr lang="cs-CZ" altLang="cs-CZ" sz="2400" dirty="0" smtClean="0">
                <a:latin typeface="Calibri" panose="020F0502020204030204" pitchFamily="34" charset="0"/>
              </a:rPr>
              <a:t>forem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 smtClean="0">
                <a:latin typeface="Calibri" panose="020F0502020204030204" pitchFamily="34" charset="0"/>
              </a:rPr>
              <a:t>- snaha </a:t>
            </a:r>
            <a:r>
              <a:rPr lang="cs-CZ" altLang="cs-CZ" sz="2400" dirty="0">
                <a:latin typeface="Calibri" panose="020F0502020204030204" pitchFamily="34" charset="0"/>
              </a:rPr>
              <a:t>o standardizaci stylu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je vždy recenzován</a:t>
            </a:r>
            <a:endParaRPr lang="en-GB" alt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zakládá prioritu vědeckého objevu</a:t>
            </a:r>
          </a:p>
        </p:txBody>
      </p:sp>
      <p:sp>
        <p:nvSpPr>
          <p:cNvPr id="42" name="Rectangle 4"/>
          <p:cNvSpPr>
            <a:spLocks noChangeArrowheads="1"/>
          </p:cNvSpPr>
          <p:nvPr/>
        </p:nvSpPr>
        <p:spPr bwMode="auto">
          <a:xfrm>
            <a:off x="7032104" y="-26765"/>
            <a:ext cx="51598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Odborná </a:t>
            </a:r>
            <a:r>
              <a:rPr lang="pl-PL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literatura, její zdroje na internetu a </a:t>
            </a: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PřFUK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3" name="Text Box 10"/>
          <p:cNvSpPr txBox="1">
            <a:spLocks noChangeArrowheads="1"/>
          </p:cNvSpPr>
          <p:nvPr/>
        </p:nvSpPr>
        <p:spPr bwMode="auto">
          <a:xfrm>
            <a:off x="3633822" y="1052736"/>
            <a:ext cx="85247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ústní forma -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víceméně nezávazná forma sdělení formou semináře či přednášky na konferenci, nezakládá prioritu vědeckého objevu</a:t>
            </a:r>
          </a:p>
        </p:txBody>
      </p:sp>
      <p:grpSp>
        <p:nvGrpSpPr>
          <p:cNvPr id="44" name="Skupina 19"/>
          <p:cNvGrpSpPr>
            <a:grpSpLocks/>
          </p:cNvGrpSpPr>
          <p:nvPr/>
        </p:nvGrpSpPr>
        <p:grpSpPr bwMode="auto">
          <a:xfrm>
            <a:off x="1703512" y="1309439"/>
            <a:ext cx="1927678" cy="807239"/>
            <a:chOff x="1431572" y="1901181"/>
            <a:chExt cx="1927579" cy="807612"/>
          </a:xfrm>
        </p:grpSpPr>
        <p:sp>
          <p:nvSpPr>
            <p:cNvPr id="45" name="Line 17"/>
            <p:cNvSpPr>
              <a:spLocks noChangeShapeType="1"/>
            </p:cNvSpPr>
            <p:nvPr/>
          </p:nvSpPr>
          <p:spPr bwMode="auto">
            <a:xfrm>
              <a:off x="2206626" y="1901181"/>
              <a:ext cx="1152525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Line 18"/>
            <p:cNvSpPr>
              <a:spLocks noChangeShapeType="1"/>
            </p:cNvSpPr>
            <p:nvPr/>
          </p:nvSpPr>
          <p:spPr bwMode="auto">
            <a:xfrm flipH="1">
              <a:off x="1431572" y="1901181"/>
              <a:ext cx="762174" cy="807612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375061" y="2078084"/>
            <a:ext cx="112962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</a:rPr>
              <a:t>písemná forma </a:t>
            </a:r>
            <a:r>
              <a:rPr lang="cs-CZ" altLang="cs-CZ" sz="2400" dirty="0">
                <a:latin typeface="Calibri" panose="020F0502020204030204" pitchFamily="34" charset="0"/>
              </a:rPr>
              <a:t>- závazná forma sdělení, míra závaznosti a vědecký význam jsou úměrné kvalitě a míře recenzování příspěvku</a:t>
            </a:r>
          </a:p>
        </p:txBody>
      </p:sp>
      <p:sp>
        <p:nvSpPr>
          <p:cNvPr id="48" name="Text Box 7"/>
          <p:cNvSpPr txBox="1">
            <a:spLocks noChangeArrowheads="1"/>
          </p:cNvSpPr>
          <p:nvPr/>
        </p:nvSpPr>
        <p:spPr bwMode="auto">
          <a:xfrm>
            <a:off x="188546" y="1043656"/>
            <a:ext cx="22846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>
                <a:latin typeface="Calibri" panose="020F0502020204030204" pitchFamily="34" charset="0"/>
              </a:rPr>
              <a:t>Dvě hlavní formy sdělení</a:t>
            </a:r>
            <a:endParaRPr lang="en-GB" altLang="cs-CZ" sz="2400" b="1" dirty="0">
              <a:latin typeface="Calibri" panose="020F0502020204030204" pitchFamily="34" charset="0"/>
            </a:endParaRPr>
          </a:p>
        </p:txBody>
      </p:sp>
      <p:sp>
        <p:nvSpPr>
          <p:cNvPr id="49" name="Text Box 13"/>
          <p:cNvSpPr txBox="1">
            <a:spLocks noChangeArrowheads="1"/>
          </p:cNvSpPr>
          <p:nvPr/>
        </p:nvSpPr>
        <p:spPr bwMode="auto">
          <a:xfrm>
            <a:off x="160517" y="3212976"/>
            <a:ext cx="43513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Typy písemných sdělení:</a:t>
            </a:r>
            <a:endParaRPr lang="cs-CZ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 Box 11"/>
          <p:cNvSpPr txBox="1">
            <a:spLocks noChangeArrowheads="1"/>
          </p:cNvSpPr>
          <p:nvPr/>
        </p:nvSpPr>
        <p:spPr bwMode="auto">
          <a:xfrm>
            <a:off x="1190374" y="221830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3.1 Typy vědeckých sdělení a periodik </a:t>
            </a:r>
            <a:endParaRPr lang="cs-CZ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7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0" y="2163180"/>
            <a:ext cx="3587011" cy="427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412" y="2817321"/>
            <a:ext cx="2951708" cy="383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 Box 14"/>
          <p:cNvSpPr txBox="1">
            <a:spLocks noChangeArrowheads="1"/>
          </p:cNvSpPr>
          <p:nvPr/>
        </p:nvSpPr>
        <p:spPr bwMode="auto">
          <a:xfrm>
            <a:off x="191344" y="4221088"/>
            <a:ext cx="530862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3)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Přehledný článek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400" dirty="0">
                <a:latin typeface="Calibri" panose="020F0502020204030204" pitchFamily="34" charset="0"/>
              </a:rPr>
              <a:t>shrnutí již publikovaných </a:t>
            </a:r>
            <a:r>
              <a:rPr lang="cs-CZ" altLang="cs-CZ" sz="2400" dirty="0" smtClean="0">
                <a:latin typeface="Calibri" panose="020F0502020204030204" pitchFamily="34" charset="0"/>
              </a:rPr>
              <a:t>skutečností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 smtClean="0">
                <a:latin typeface="Calibri" panose="020F0502020204030204" pitchFamily="34" charset="0"/>
              </a:rPr>
              <a:t>- přináší nové interpretace</a:t>
            </a:r>
            <a:endParaRPr lang="cs-CZ" altLang="cs-CZ" sz="2400" b="1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několik forem dle povahy a délky textu</a:t>
            </a:r>
            <a:endParaRPr lang="en-GB" alt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vyžaduje kritické uvažování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je vždy recenzován</a:t>
            </a:r>
            <a:endParaRPr lang="en-GB" altLang="cs-CZ" sz="2400" dirty="0">
              <a:latin typeface="Calibri" panose="020F0502020204030204" pitchFamily="34" charset="0"/>
            </a:endParaRPr>
          </a:p>
        </p:txBody>
      </p:sp>
      <p:sp>
        <p:nvSpPr>
          <p:cNvPr id="42" name="Rectangle 4"/>
          <p:cNvSpPr>
            <a:spLocks noChangeArrowheads="1"/>
          </p:cNvSpPr>
          <p:nvPr/>
        </p:nvSpPr>
        <p:spPr bwMode="auto">
          <a:xfrm>
            <a:off x="7032104" y="-26765"/>
            <a:ext cx="51598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Odborná </a:t>
            </a:r>
            <a:r>
              <a:rPr lang="pl-PL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literatura, její zdroje na internetu a </a:t>
            </a: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PřFUK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3" name="Text Box 10"/>
          <p:cNvSpPr txBox="1">
            <a:spLocks noChangeArrowheads="1"/>
          </p:cNvSpPr>
          <p:nvPr/>
        </p:nvSpPr>
        <p:spPr bwMode="auto">
          <a:xfrm>
            <a:off x="3633822" y="1052736"/>
            <a:ext cx="85247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ústní forma -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víceméně nezávazná forma sdělení formou semináře či přednášky na konferenci, nezakládá prioritu vědeckého objevu</a:t>
            </a:r>
          </a:p>
        </p:txBody>
      </p:sp>
      <p:grpSp>
        <p:nvGrpSpPr>
          <p:cNvPr id="44" name="Skupina 19"/>
          <p:cNvGrpSpPr>
            <a:grpSpLocks/>
          </p:cNvGrpSpPr>
          <p:nvPr/>
        </p:nvGrpSpPr>
        <p:grpSpPr bwMode="auto">
          <a:xfrm>
            <a:off x="1703512" y="1309439"/>
            <a:ext cx="1927678" cy="807239"/>
            <a:chOff x="1431572" y="1901181"/>
            <a:chExt cx="1927579" cy="807612"/>
          </a:xfrm>
        </p:grpSpPr>
        <p:sp>
          <p:nvSpPr>
            <p:cNvPr id="45" name="Line 17"/>
            <p:cNvSpPr>
              <a:spLocks noChangeShapeType="1"/>
            </p:cNvSpPr>
            <p:nvPr/>
          </p:nvSpPr>
          <p:spPr bwMode="auto">
            <a:xfrm>
              <a:off x="2206626" y="1901181"/>
              <a:ext cx="1152525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Line 18"/>
            <p:cNvSpPr>
              <a:spLocks noChangeShapeType="1"/>
            </p:cNvSpPr>
            <p:nvPr/>
          </p:nvSpPr>
          <p:spPr bwMode="auto">
            <a:xfrm flipH="1">
              <a:off x="1431572" y="1901181"/>
              <a:ext cx="762174" cy="807612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375061" y="2078084"/>
            <a:ext cx="112962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</a:rPr>
              <a:t>písemná forma </a:t>
            </a:r>
            <a:r>
              <a:rPr lang="cs-CZ" altLang="cs-CZ" sz="2400" dirty="0">
                <a:latin typeface="Calibri" panose="020F0502020204030204" pitchFamily="34" charset="0"/>
              </a:rPr>
              <a:t>- závazná forma sdělení, míra závaznosti a vědecký význam jsou úměrné kvalitě a míře recenzování příspěvku</a:t>
            </a:r>
          </a:p>
        </p:txBody>
      </p:sp>
      <p:sp>
        <p:nvSpPr>
          <p:cNvPr id="48" name="Text Box 7"/>
          <p:cNvSpPr txBox="1">
            <a:spLocks noChangeArrowheads="1"/>
          </p:cNvSpPr>
          <p:nvPr/>
        </p:nvSpPr>
        <p:spPr bwMode="auto">
          <a:xfrm>
            <a:off x="188546" y="1043656"/>
            <a:ext cx="22846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>
                <a:latin typeface="Calibri" panose="020F0502020204030204" pitchFamily="34" charset="0"/>
              </a:rPr>
              <a:t>Dvě hlavní formy sdělení</a:t>
            </a:r>
            <a:endParaRPr lang="en-GB" altLang="cs-CZ" sz="2400" b="1" dirty="0">
              <a:latin typeface="Calibri" panose="020F0502020204030204" pitchFamily="34" charset="0"/>
            </a:endParaRPr>
          </a:p>
        </p:txBody>
      </p:sp>
      <p:sp>
        <p:nvSpPr>
          <p:cNvPr id="49" name="Text Box 13"/>
          <p:cNvSpPr txBox="1">
            <a:spLocks noChangeArrowheads="1"/>
          </p:cNvSpPr>
          <p:nvPr/>
        </p:nvSpPr>
        <p:spPr bwMode="auto">
          <a:xfrm>
            <a:off x="160517" y="3212976"/>
            <a:ext cx="43513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Typy písemných sdělení:</a:t>
            </a:r>
            <a:endParaRPr lang="cs-CZ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 Box 11"/>
          <p:cNvSpPr txBox="1">
            <a:spLocks noChangeArrowheads="1"/>
          </p:cNvSpPr>
          <p:nvPr/>
        </p:nvSpPr>
        <p:spPr bwMode="auto">
          <a:xfrm>
            <a:off x="1190374" y="221830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3.1 Typy vědeckých sdělení a periodik </a:t>
            </a:r>
            <a:endParaRPr lang="cs-CZ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grpSp>
        <p:nvGrpSpPr>
          <p:cNvPr id="23" name="Group 2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4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40" name="Text Box 14"/>
          <p:cNvSpPr txBox="1">
            <a:spLocks noChangeArrowheads="1"/>
          </p:cNvSpPr>
          <p:nvPr/>
        </p:nvSpPr>
        <p:spPr bwMode="auto">
          <a:xfrm>
            <a:off x="191344" y="4221088"/>
            <a:ext cx="576064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Monogra</a:t>
            </a:r>
            <a:r>
              <a:rPr lang="cs-CZ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fie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kniha</a:t>
            </a:r>
            <a:endParaRPr lang="cs-CZ" alt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kolekce</a:t>
            </a:r>
            <a:r>
              <a:rPr lang="cs-CZ" altLang="cs-CZ" sz="2400" dirty="0" smtClean="0">
                <a:latin typeface="Calibri" panose="020F0502020204030204" pitchFamily="34" charset="0"/>
              </a:rPr>
              <a:t> výsledků, metod </a:t>
            </a:r>
            <a:r>
              <a:rPr lang="cs-CZ" altLang="cs-CZ" sz="2400" dirty="0">
                <a:latin typeface="Calibri" panose="020F0502020204030204" pitchFamily="34" charset="0"/>
              </a:rPr>
              <a:t>a </a:t>
            </a:r>
            <a:r>
              <a:rPr lang="cs-CZ" altLang="cs-CZ" sz="2400" dirty="0" smtClean="0">
                <a:latin typeface="Calibri" panose="020F0502020204030204" pitchFamily="34" charset="0"/>
              </a:rPr>
              <a:t>zkušeností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 smtClean="0">
                <a:latin typeface="Calibri" panose="020F0502020204030204" pitchFamily="34" charset="0"/>
              </a:rPr>
              <a:t>- má delší </a:t>
            </a:r>
            <a:r>
              <a:rPr lang="cs-CZ" altLang="cs-CZ" sz="2400" dirty="0">
                <a:latin typeface="Calibri" panose="020F0502020204030204" pitchFamily="34" charset="0"/>
              </a:rPr>
              <a:t>časovou </a:t>
            </a:r>
            <a:r>
              <a:rPr lang="cs-CZ" altLang="cs-CZ" sz="2400" dirty="0" smtClean="0">
                <a:latin typeface="Calibri" panose="020F0502020204030204" pitchFamily="34" charset="0"/>
              </a:rPr>
              <a:t>platnost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 smtClean="0">
                <a:latin typeface="Calibri" panose="020F0502020204030204" pitchFamily="34" charset="0"/>
              </a:rPr>
              <a:t>- neobsahuje </a:t>
            </a:r>
            <a:r>
              <a:rPr lang="cs-CZ" altLang="cs-CZ" sz="2400" dirty="0">
                <a:latin typeface="Calibri" panose="020F0502020204030204" pitchFamily="34" charset="0"/>
              </a:rPr>
              <a:t>původní </a:t>
            </a:r>
            <a:r>
              <a:rPr lang="cs-CZ" altLang="cs-CZ" sz="2400" dirty="0" smtClean="0">
                <a:latin typeface="Calibri" panose="020F0502020204030204" pitchFamily="34" charset="0"/>
              </a:rPr>
              <a:t>výsledky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je vždy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recenzován</a:t>
            </a:r>
            <a:r>
              <a:rPr lang="cs-CZ" altLang="cs-CZ" sz="2400" dirty="0" smtClean="0">
                <a:latin typeface="Calibri" panose="020F0502020204030204" pitchFamily="34" charset="0"/>
              </a:rPr>
              <a:t>a</a:t>
            </a:r>
            <a:endParaRPr lang="cs-CZ" alt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nezakládá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prioritu vědeckého objevu</a:t>
            </a:r>
            <a:endParaRPr lang="en-GB" altLang="cs-CZ" sz="2400" dirty="0">
              <a:latin typeface="Calibri" panose="020F0502020204030204" pitchFamily="34" charset="0"/>
            </a:endParaRPr>
          </a:p>
        </p:txBody>
      </p:sp>
      <p:pic>
        <p:nvPicPr>
          <p:cNvPr id="41" name="Picture 4" descr="http://rd.springer.com/protocol/10.1007%2F978-1-61779-008-9_14/lookinside/0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" t="6215" b="5209"/>
          <a:stretch>
            <a:fillRect/>
          </a:stretch>
        </p:blipFill>
        <p:spPr bwMode="auto">
          <a:xfrm>
            <a:off x="8398218" y="2586625"/>
            <a:ext cx="2976243" cy="3966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861" y="2909081"/>
            <a:ext cx="2315379" cy="356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angle 4"/>
          <p:cNvSpPr>
            <a:spLocks noChangeArrowheads="1"/>
          </p:cNvSpPr>
          <p:nvPr/>
        </p:nvSpPr>
        <p:spPr bwMode="auto">
          <a:xfrm>
            <a:off x="7032104" y="-26765"/>
            <a:ext cx="51598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Odborná </a:t>
            </a:r>
            <a:r>
              <a:rPr lang="pl-PL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literatura, její zdroje na internetu a </a:t>
            </a: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PřFUK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5" name="Text Box 10"/>
          <p:cNvSpPr txBox="1">
            <a:spLocks noChangeArrowheads="1"/>
          </p:cNvSpPr>
          <p:nvPr/>
        </p:nvSpPr>
        <p:spPr bwMode="auto">
          <a:xfrm>
            <a:off x="3633822" y="1052736"/>
            <a:ext cx="85247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ústní forma -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víceméně nezávazná forma sdělení formou semináře či přednášky na konferenci, nezakládá prioritu vědeckého objevu</a:t>
            </a:r>
          </a:p>
        </p:txBody>
      </p:sp>
      <p:grpSp>
        <p:nvGrpSpPr>
          <p:cNvPr id="46" name="Skupina 19"/>
          <p:cNvGrpSpPr>
            <a:grpSpLocks/>
          </p:cNvGrpSpPr>
          <p:nvPr/>
        </p:nvGrpSpPr>
        <p:grpSpPr bwMode="auto">
          <a:xfrm>
            <a:off x="1703512" y="1309439"/>
            <a:ext cx="1927678" cy="807239"/>
            <a:chOff x="1431572" y="1901181"/>
            <a:chExt cx="1927579" cy="807612"/>
          </a:xfrm>
        </p:grpSpPr>
        <p:sp>
          <p:nvSpPr>
            <p:cNvPr id="47" name="Line 17"/>
            <p:cNvSpPr>
              <a:spLocks noChangeShapeType="1"/>
            </p:cNvSpPr>
            <p:nvPr/>
          </p:nvSpPr>
          <p:spPr bwMode="auto">
            <a:xfrm>
              <a:off x="2206626" y="1901181"/>
              <a:ext cx="1152525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Line 18"/>
            <p:cNvSpPr>
              <a:spLocks noChangeShapeType="1"/>
            </p:cNvSpPr>
            <p:nvPr/>
          </p:nvSpPr>
          <p:spPr bwMode="auto">
            <a:xfrm flipH="1">
              <a:off x="1431572" y="1901181"/>
              <a:ext cx="762174" cy="807612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9" name="Text Box 19"/>
          <p:cNvSpPr txBox="1">
            <a:spLocks noChangeArrowheads="1"/>
          </p:cNvSpPr>
          <p:nvPr/>
        </p:nvSpPr>
        <p:spPr bwMode="auto">
          <a:xfrm>
            <a:off x="375061" y="2078084"/>
            <a:ext cx="112962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</a:rPr>
              <a:t>písemná forma </a:t>
            </a:r>
            <a:r>
              <a:rPr lang="cs-CZ" altLang="cs-CZ" sz="2400" dirty="0">
                <a:latin typeface="Calibri" panose="020F0502020204030204" pitchFamily="34" charset="0"/>
              </a:rPr>
              <a:t>- závazná forma sdělení, míra závaznosti a vědecký význam jsou úměrné kvalitě a míře recenzování příspěvku</a:t>
            </a:r>
          </a:p>
        </p:txBody>
      </p:sp>
      <p:sp>
        <p:nvSpPr>
          <p:cNvPr id="50" name="Text Box 7"/>
          <p:cNvSpPr txBox="1">
            <a:spLocks noChangeArrowheads="1"/>
          </p:cNvSpPr>
          <p:nvPr/>
        </p:nvSpPr>
        <p:spPr bwMode="auto">
          <a:xfrm>
            <a:off x="188546" y="1043656"/>
            <a:ext cx="22846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>
                <a:latin typeface="Calibri" panose="020F0502020204030204" pitchFamily="34" charset="0"/>
              </a:rPr>
              <a:t>Dvě hlavní formy sdělení</a:t>
            </a:r>
            <a:endParaRPr lang="en-GB" altLang="cs-CZ" sz="2400" b="1" dirty="0">
              <a:latin typeface="Calibri" panose="020F0502020204030204" pitchFamily="34" charset="0"/>
            </a:endParaRPr>
          </a:p>
        </p:txBody>
      </p:sp>
      <p:sp>
        <p:nvSpPr>
          <p:cNvPr id="51" name="Text Box 13"/>
          <p:cNvSpPr txBox="1">
            <a:spLocks noChangeArrowheads="1"/>
          </p:cNvSpPr>
          <p:nvPr/>
        </p:nvSpPr>
        <p:spPr bwMode="auto">
          <a:xfrm>
            <a:off x="160517" y="3212976"/>
            <a:ext cx="43513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Typy písemných sdělení:</a:t>
            </a:r>
            <a:endParaRPr lang="cs-CZ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 Box 11"/>
          <p:cNvSpPr txBox="1">
            <a:spLocks noChangeArrowheads="1"/>
          </p:cNvSpPr>
          <p:nvPr/>
        </p:nvSpPr>
        <p:spPr bwMode="auto">
          <a:xfrm>
            <a:off x="1190374" y="221830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3.1 Typy vědeckých sdělení a periodik </a:t>
            </a:r>
            <a:endParaRPr lang="cs-CZ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33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5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6758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160517" y="3212976"/>
            <a:ext cx="43513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Typy písemných sdělení:</a:t>
            </a:r>
            <a:endParaRPr lang="cs-CZ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 Box 14"/>
          <p:cNvSpPr txBox="1">
            <a:spLocks noChangeArrowheads="1"/>
          </p:cNvSpPr>
          <p:nvPr/>
        </p:nvSpPr>
        <p:spPr bwMode="auto">
          <a:xfrm>
            <a:off x="191344" y="3933056"/>
            <a:ext cx="5616624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5) Popularizační článek či kniha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text musí být přístupný široké čtenářské komunitě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texty by měly být recenzovány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příkladem je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Scientific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American</a:t>
            </a:r>
            <a:endParaRPr lang="cs-CZ" alt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Vesmír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(od 1871) či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Živa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(od 1853)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text nezakládá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prioritu vědeckého objevu </a:t>
            </a:r>
            <a:endParaRPr lang="cs-CZ" altLang="cs-CZ" sz="2400" dirty="0">
              <a:latin typeface="Calibri" panose="020F0502020204030204" pitchFamily="34" charset="0"/>
            </a:endParaRPr>
          </a:p>
        </p:txBody>
      </p:sp>
      <p:sp>
        <p:nvSpPr>
          <p:cNvPr id="42" name="Rectangle 4"/>
          <p:cNvSpPr>
            <a:spLocks noChangeArrowheads="1"/>
          </p:cNvSpPr>
          <p:nvPr/>
        </p:nvSpPr>
        <p:spPr bwMode="auto">
          <a:xfrm>
            <a:off x="7032104" y="-26765"/>
            <a:ext cx="51598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Odborná </a:t>
            </a:r>
            <a:r>
              <a:rPr lang="pl-PL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literatura, její zdroje na internetu a </a:t>
            </a: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PřFUK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5" name="Text Box 10"/>
          <p:cNvSpPr txBox="1">
            <a:spLocks noChangeArrowheads="1"/>
          </p:cNvSpPr>
          <p:nvPr/>
        </p:nvSpPr>
        <p:spPr bwMode="auto">
          <a:xfrm>
            <a:off x="3633822" y="1052736"/>
            <a:ext cx="85247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ústní forma -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víceméně nezávazná forma sdělení formou semináře či přednášky na konferenci, nezakládá prioritu vědeckého objevu</a:t>
            </a:r>
          </a:p>
        </p:txBody>
      </p:sp>
      <p:grpSp>
        <p:nvGrpSpPr>
          <p:cNvPr id="46" name="Skupina 19"/>
          <p:cNvGrpSpPr>
            <a:grpSpLocks/>
          </p:cNvGrpSpPr>
          <p:nvPr/>
        </p:nvGrpSpPr>
        <p:grpSpPr bwMode="auto">
          <a:xfrm>
            <a:off x="1703512" y="1309439"/>
            <a:ext cx="1927678" cy="807239"/>
            <a:chOff x="1431572" y="1901181"/>
            <a:chExt cx="1927579" cy="807612"/>
          </a:xfrm>
        </p:grpSpPr>
        <p:sp>
          <p:nvSpPr>
            <p:cNvPr id="47" name="Line 17"/>
            <p:cNvSpPr>
              <a:spLocks noChangeShapeType="1"/>
            </p:cNvSpPr>
            <p:nvPr/>
          </p:nvSpPr>
          <p:spPr bwMode="auto">
            <a:xfrm>
              <a:off x="2206626" y="1901181"/>
              <a:ext cx="1152525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Line 18"/>
            <p:cNvSpPr>
              <a:spLocks noChangeShapeType="1"/>
            </p:cNvSpPr>
            <p:nvPr/>
          </p:nvSpPr>
          <p:spPr bwMode="auto">
            <a:xfrm flipH="1">
              <a:off x="1431572" y="1901181"/>
              <a:ext cx="762174" cy="807612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9" name="Text Box 19"/>
          <p:cNvSpPr txBox="1">
            <a:spLocks noChangeArrowheads="1"/>
          </p:cNvSpPr>
          <p:nvPr/>
        </p:nvSpPr>
        <p:spPr bwMode="auto">
          <a:xfrm>
            <a:off x="375061" y="2078084"/>
            <a:ext cx="112962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</a:rPr>
              <a:t>písemná forma </a:t>
            </a:r>
            <a:r>
              <a:rPr lang="cs-CZ" altLang="cs-CZ" sz="2400" dirty="0">
                <a:latin typeface="Calibri" panose="020F0502020204030204" pitchFamily="34" charset="0"/>
              </a:rPr>
              <a:t>- závazná forma sdělení, míra závaznosti a vědecký význam jsou úměrné kvalitě a míře recenzování příspěvku</a:t>
            </a:r>
          </a:p>
        </p:txBody>
      </p:sp>
      <p:sp>
        <p:nvSpPr>
          <p:cNvPr id="50" name="Text Box 7"/>
          <p:cNvSpPr txBox="1">
            <a:spLocks noChangeArrowheads="1"/>
          </p:cNvSpPr>
          <p:nvPr/>
        </p:nvSpPr>
        <p:spPr bwMode="auto">
          <a:xfrm>
            <a:off x="188546" y="1043656"/>
            <a:ext cx="22846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>
                <a:latin typeface="Calibri" panose="020F0502020204030204" pitchFamily="34" charset="0"/>
              </a:rPr>
              <a:t>Dvě hlavní formy sdělení</a:t>
            </a:r>
            <a:endParaRPr lang="en-GB" altLang="cs-CZ" sz="2400" b="1" dirty="0">
              <a:latin typeface="Calibri" panose="020F0502020204030204" pitchFamily="34" charset="0"/>
            </a:endParaRPr>
          </a:p>
        </p:txBody>
      </p:sp>
      <p:pic>
        <p:nvPicPr>
          <p:cNvPr id="2" name="Picture 1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9936" y="4442694"/>
            <a:ext cx="6534123" cy="2130788"/>
          </a:xfrm>
          <a:prstGeom prst="rect">
            <a:avLst/>
          </a:prstGeom>
        </p:spPr>
      </p:pic>
      <p:pic>
        <p:nvPicPr>
          <p:cNvPr id="3" name="Picture 2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7928" y="2593902"/>
            <a:ext cx="3820696" cy="1883849"/>
          </a:xfrm>
          <a:prstGeom prst="rect">
            <a:avLst/>
          </a:prstGeom>
        </p:spPr>
      </p:pic>
      <p:pic>
        <p:nvPicPr>
          <p:cNvPr id="4" name="Picture 3">
            <a:hlinkClick r:id="rId4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64352" y="2532271"/>
            <a:ext cx="2702432" cy="1945480"/>
          </a:xfrm>
          <a:prstGeom prst="rect">
            <a:avLst/>
          </a:prstGeom>
        </p:spPr>
      </p:pic>
      <p:sp>
        <p:nvSpPr>
          <p:cNvPr id="51" name="Text Box 11"/>
          <p:cNvSpPr txBox="1">
            <a:spLocks noChangeArrowheads="1"/>
          </p:cNvSpPr>
          <p:nvPr/>
        </p:nvSpPr>
        <p:spPr bwMode="auto">
          <a:xfrm>
            <a:off x="1190374" y="221830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3.1 Typy vědeckých sdělení a periodik </a:t>
            </a:r>
            <a:endParaRPr lang="cs-CZ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33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5" name="Picture 8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15" descr="logo-male UEB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2" descr="Znak UK - Univerzita Karlova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6112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40" name="Text Box 14"/>
          <p:cNvSpPr txBox="1">
            <a:spLocks noChangeArrowheads="1"/>
          </p:cNvSpPr>
          <p:nvPr/>
        </p:nvSpPr>
        <p:spPr bwMode="auto">
          <a:xfrm>
            <a:off x="191343" y="4077072"/>
            <a:ext cx="799288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Bakalářská, diplomová, 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disertační a habilitační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práce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podléhá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přísnému recenznímu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řízení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může obsahovat výsledky, které jsou paralelně publikovány jako původní sdělení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zakládá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prioritu vědeckého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objevu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E-thesis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- elektronická forma dostupná online</a:t>
            </a:r>
            <a:endParaRPr lang="cs-CZ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2" name="Picture 4" descr="http://www.copygeneral.cz/sites/default/files/styles/img_300/public/di_0010_90dp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393" y="4483864"/>
            <a:ext cx="2851717" cy="1901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 descr="http://www.protisk-hk.cz/data/Image/Diplomky/diplomky%20kopi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601" y="2652377"/>
            <a:ext cx="2448272" cy="185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11"/>
          <p:cNvSpPr txBox="1">
            <a:spLocks noChangeArrowheads="1"/>
          </p:cNvSpPr>
          <p:nvPr/>
        </p:nvSpPr>
        <p:spPr bwMode="auto">
          <a:xfrm>
            <a:off x="1190374" y="221830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3.1 Typy vědeckých sdělení a periodik </a:t>
            </a:r>
            <a:endParaRPr lang="cs-CZ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Rectangle 4"/>
          <p:cNvSpPr>
            <a:spLocks noChangeArrowheads="1"/>
          </p:cNvSpPr>
          <p:nvPr/>
        </p:nvSpPr>
        <p:spPr bwMode="auto">
          <a:xfrm>
            <a:off x="7032104" y="-26765"/>
            <a:ext cx="51598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Odborná </a:t>
            </a:r>
            <a:r>
              <a:rPr lang="pl-PL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literatura, její zdroje na internetu a </a:t>
            </a: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PřFUK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5" name="Text Box 10"/>
          <p:cNvSpPr txBox="1">
            <a:spLocks noChangeArrowheads="1"/>
          </p:cNvSpPr>
          <p:nvPr/>
        </p:nvSpPr>
        <p:spPr bwMode="auto">
          <a:xfrm>
            <a:off x="3633822" y="1052736"/>
            <a:ext cx="85247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ústní forma -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víceméně nezávazná forma sdělení formou semináře či přednášky na konferenci, nezakládá prioritu vědeckého objevu</a:t>
            </a:r>
          </a:p>
        </p:txBody>
      </p:sp>
      <p:grpSp>
        <p:nvGrpSpPr>
          <p:cNvPr id="46" name="Skupina 19"/>
          <p:cNvGrpSpPr>
            <a:grpSpLocks/>
          </p:cNvGrpSpPr>
          <p:nvPr/>
        </p:nvGrpSpPr>
        <p:grpSpPr bwMode="auto">
          <a:xfrm>
            <a:off x="1703512" y="1309439"/>
            <a:ext cx="1927678" cy="807239"/>
            <a:chOff x="1431572" y="1901181"/>
            <a:chExt cx="1927579" cy="807612"/>
          </a:xfrm>
        </p:grpSpPr>
        <p:sp>
          <p:nvSpPr>
            <p:cNvPr id="47" name="Line 17"/>
            <p:cNvSpPr>
              <a:spLocks noChangeShapeType="1"/>
            </p:cNvSpPr>
            <p:nvPr/>
          </p:nvSpPr>
          <p:spPr bwMode="auto">
            <a:xfrm>
              <a:off x="2206626" y="1901181"/>
              <a:ext cx="1152525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Line 18"/>
            <p:cNvSpPr>
              <a:spLocks noChangeShapeType="1"/>
            </p:cNvSpPr>
            <p:nvPr/>
          </p:nvSpPr>
          <p:spPr bwMode="auto">
            <a:xfrm flipH="1">
              <a:off x="1431572" y="1901181"/>
              <a:ext cx="762174" cy="807612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9" name="Text Box 19"/>
          <p:cNvSpPr txBox="1">
            <a:spLocks noChangeArrowheads="1"/>
          </p:cNvSpPr>
          <p:nvPr/>
        </p:nvSpPr>
        <p:spPr bwMode="auto">
          <a:xfrm>
            <a:off x="375061" y="2078084"/>
            <a:ext cx="112962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</a:rPr>
              <a:t>písemná forma </a:t>
            </a:r>
            <a:r>
              <a:rPr lang="cs-CZ" altLang="cs-CZ" sz="2400" dirty="0">
                <a:latin typeface="Calibri" panose="020F0502020204030204" pitchFamily="34" charset="0"/>
              </a:rPr>
              <a:t>- závazná forma sdělení, míra závaznosti a vědecký význam jsou úměrné kvalitě a míře recenzování příspěvku</a:t>
            </a:r>
          </a:p>
        </p:txBody>
      </p:sp>
      <p:sp>
        <p:nvSpPr>
          <p:cNvPr id="50" name="Text Box 7"/>
          <p:cNvSpPr txBox="1">
            <a:spLocks noChangeArrowheads="1"/>
          </p:cNvSpPr>
          <p:nvPr/>
        </p:nvSpPr>
        <p:spPr bwMode="auto">
          <a:xfrm>
            <a:off x="188546" y="1043656"/>
            <a:ext cx="22846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>
                <a:latin typeface="Calibri" panose="020F0502020204030204" pitchFamily="34" charset="0"/>
              </a:rPr>
              <a:t>Dvě hlavní formy sdělení</a:t>
            </a:r>
            <a:endParaRPr lang="en-GB" altLang="cs-CZ" sz="2400" b="1" dirty="0">
              <a:latin typeface="Calibri" panose="020F0502020204030204" pitchFamily="34" charset="0"/>
            </a:endParaRPr>
          </a:p>
        </p:txBody>
      </p:sp>
      <p:sp>
        <p:nvSpPr>
          <p:cNvPr id="51" name="Text Box 13"/>
          <p:cNvSpPr txBox="1">
            <a:spLocks noChangeArrowheads="1"/>
          </p:cNvSpPr>
          <p:nvPr/>
        </p:nvSpPr>
        <p:spPr bwMode="auto">
          <a:xfrm>
            <a:off x="160517" y="3212976"/>
            <a:ext cx="43513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Typy písemných sdělení:</a:t>
            </a:r>
            <a:endParaRPr lang="cs-CZ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33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5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2" descr="Znak UK - Univerzita Karlov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0123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7" name="Text Box 12"/>
          <p:cNvSpPr txBox="1">
            <a:spLocks noChangeArrowheads="1"/>
          </p:cNvSpPr>
          <p:nvPr/>
        </p:nvSpPr>
        <p:spPr bwMode="auto">
          <a:xfrm>
            <a:off x="2117731" y="1004606"/>
            <a:ext cx="79200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smtClean="0">
                <a:latin typeface="Calibri" panose="020F0502020204030204" pitchFamily="34" charset="0"/>
              </a:rPr>
              <a:t>Hlavní multioborové vědecké časopisy</a:t>
            </a:r>
            <a:endParaRPr lang="cs-CZ" altLang="cs-CZ" sz="2400" dirty="0">
              <a:latin typeface="Calibri" panose="020F0502020204030204" pitchFamily="34" charset="0"/>
            </a:endParaRPr>
          </a:p>
        </p:txBody>
      </p:sp>
      <p:sp>
        <p:nvSpPr>
          <p:cNvPr id="23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927" y="1623707"/>
            <a:ext cx="6986055" cy="4901637"/>
          </a:xfrm>
          <a:prstGeom prst="rect">
            <a:avLst/>
          </a:prstGeom>
        </p:spPr>
      </p:pic>
      <p:pic>
        <p:nvPicPr>
          <p:cNvPr id="30724" name="Picture 4" descr="The design decisions behind Nature&amp;#39;s new lo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1658434"/>
            <a:ext cx="4529827" cy="231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The design decisions behind Nature&amp;#39;s new loo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579" y="3995327"/>
            <a:ext cx="4105504" cy="253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359926" y="1035232"/>
            <a:ext cx="27837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Nature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od 1869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3.1 Typy vědeckých sdělení a periodik </a:t>
            </a:r>
            <a:endParaRPr lang="cs-CZ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7032104" y="-26765"/>
            <a:ext cx="51598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Odborná </a:t>
            </a:r>
            <a:r>
              <a:rPr lang="pl-PL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literatura, její zdroje na internetu a </a:t>
            </a: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PřFUK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9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15" descr="logo-male UEB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" descr="Znak UK - Univerzita Karlova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627" y="1381940"/>
            <a:ext cx="7526660" cy="5183964"/>
          </a:xfrm>
          <a:prstGeom prst="rect">
            <a:avLst/>
          </a:prstGeom>
        </p:spPr>
      </p:pic>
      <p:sp>
        <p:nvSpPr>
          <p:cNvPr id="8194" name="Text Box 11"/>
          <p:cNvSpPr txBox="1">
            <a:spLocks noChangeArrowheads="1"/>
          </p:cNvSpPr>
          <p:nvPr/>
        </p:nvSpPr>
        <p:spPr bwMode="auto">
          <a:xfrm>
            <a:off x="359926" y="1078192"/>
            <a:ext cx="25677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od 1880</a:t>
            </a:r>
            <a:endParaRPr lang="cs-CZ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32772" name="Picture 4" descr="TV, radio and news - Forestry and Wood Sciences CULS Prag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620" y="3212976"/>
            <a:ext cx="2695575" cy="130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186243" y="4578543"/>
            <a:ext cx="2495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dirty="0"/>
          </a:p>
          <a:p>
            <a:pPr algn="ctr"/>
            <a:r>
              <a:rPr lang="en-GB" b="1" dirty="0" smtClean="0"/>
              <a:t>A</a:t>
            </a:r>
            <a:r>
              <a:rPr lang="en-GB" dirty="0" smtClean="0"/>
              <a:t>merican </a:t>
            </a:r>
            <a:r>
              <a:rPr lang="en-GB" b="1" dirty="0"/>
              <a:t>A</a:t>
            </a:r>
            <a:r>
              <a:rPr lang="en-GB" dirty="0"/>
              <a:t>ssociation for the </a:t>
            </a:r>
            <a:r>
              <a:rPr lang="en-GB" b="1" dirty="0"/>
              <a:t>A</a:t>
            </a:r>
            <a:r>
              <a:rPr lang="en-GB" dirty="0"/>
              <a:t>dvancement of </a:t>
            </a:r>
            <a:r>
              <a:rPr lang="en-GB" b="1" dirty="0"/>
              <a:t>S</a:t>
            </a:r>
            <a:r>
              <a:rPr lang="en-GB" dirty="0"/>
              <a:t>cience</a:t>
            </a: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7032104" y="-26765"/>
            <a:ext cx="51598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Odborná </a:t>
            </a:r>
            <a:r>
              <a:rPr lang="pl-PL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literatura, její zdroje na internetu a </a:t>
            </a: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PřFUK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8" name="Text Box 12"/>
          <p:cNvSpPr txBox="1">
            <a:spLocks noChangeArrowheads="1"/>
          </p:cNvSpPr>
          <p:nvPr/>
        </p:nvSpPr>
        <p:spPr bwMode="auto">
          <a:xfrm>
            <a:off x="2117731" y="1004606"/>
            <a:ext cx="79200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smtClean="0">
                <a:latin typeface="Calibri" panose="020F0502020204030204" pitchFamily="34" charset="0"/>
              </a:rPr>
              <a:t>Hlavní multioborové vědecké časopisy</a:t>
            </a:r>
            <a:endParaRPr lang="cs-CZ" altLang="cs-CZ" sz="2400" dirty="0">
              <a:latin typeface="Calibri" panose="020F0502020204030204" pitchFamily="34" charset="0"/>
            </a:endParaRPr>
          </a:p>
        </p:txBody>
      </p:sp>
      <p:sp>
        <p:nvSpPr>
          <p:cNvPr id="29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3.1 Typy vědeckých sdělení a periodik </a:t>
            </a:r>
            <a:endParaRPr lang="cs-CZ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6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" descr="Znak UK - Univerzita Karlov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8457</TotalTime>
  <Words>1940</Words>
  <Application>Microsoft Office PowerPoint</Application>
  <PresentationFormat>Widescreen</PresentationFormat>
  <Paragraphs>208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Výchozí návrh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mbox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mbox</dc:creator>
  <cp:lastModifiedBy>Petrášek Jan UEB</cp:lastModifiedBy>
  <cp:revision>298</cp:revision>
  <dcterms:created xsi:type="dcterms:W3CDTF">2006-10-17T20:07:31Z</dcterms:created>
  <dcterms:modified xsi:type="dcterms:W3CDTF">2021-12-01T00:23:20Z</dcterms:modified>
</cp:coreProperties>
</file>