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0" r:id="rId2"/>
    <p:sldId id="282" r:id="rId3"/>
    <p:sldId id="257" r:id="rId4"/>
    <p:sldId id="283" r:id="rId5"/>
    <p:sldId id="285" r:id="rId6"/>
    <p:sldId id="284" r:id="rId7"/>
    <p:sldId id="286" r:id="rId8"/>
    <p:sldId id="271" r:id="rId9"/>
    <p:sldId id="272" r:id="rId10"/>
    <p:sldId id="308" r:id="rId11"/>
    <p:sldId id="314" r:id="rId12"/>
    <p:sldId id="287" r:id="rId13"/>
    <p:sldId id="290" r:id="rId14"/>
    <p:sldId id="316" r:id="rId15"/>
    <p:sldId id="315" r:id="rId16"/>
    <p:sldId id="310" r:id="rId17"/>
    <p:sldId id="312" r:id="rId18"/>
    <p:sldId id="311" r:id="rId19"/>
    <p:sldId id="309" r:id="rId20"/>
    <p:sldId id="289" r:id="rId21"/>
    <p:sldId id="313" r:id="rId22"/>
    <p:sldId id="261" r:id="rId23"/>
    <p:sldId id="292" r:id="rId24"/>
    <p:sldId id="297" r:id="rId25"/>
    <p:sldId id="298" r:id="rId26"/>
    <p:sldId id="299" r:id="rId27"/>
    <p:sldId id="301" r:id="rId28"/>
    <p:sldId id="302" r:id="rId29"/>
    <p:sldId id="303" r:id="rId30"/>
    <p:sldId id="304" r:id="rId31"/>
    <p:sldId id="275" r:id="rId32"/>
    <p:sldId id="294" r:id="rId33"/>
    <p:sldId id="295" r:id="rId34"/>
    <p:sldId id="296" r:id="rId35"/>
    <p:sldId id="307" r:id="rId36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3" autoAdjust="0"/>
    <p:restoredTop sz="94660"/>
  </p:normalViewPr>
  <p:slideViewPr>
    <p:cSldViewPr>
      <p:cViewPr varScale="1">
        <p:scale>
          <a:sx n="81" d="100"/>
          <a:sy n="81" d="100"/>
        </p:scale>
        <p:origin x="780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994995-55EF-43AC-A9E4-1E61FD5D07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3DF97-D96C-46B4-B525-2728C74869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49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08AF8-08FB-41F2-B91B-F47F01DF56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234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73D05-72A8-4253-9CB2-44FAD15A26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123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ED2E5-65D9-4A94-985D-588C5CCB08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268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8F857-B537-484B-9ACA-608A903C27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900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26AB9-AF7D-4464-9132-529EB34B43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146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663E7-7956-463A-8851-4E350DFDB8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047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61DEF-91DA-4C9F-99B8-048DB9C957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574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F9FFF-CF92-4A43-8CAC-F467DDED25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820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44750-60C9-4E1C-86DC-941DB45CC5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881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F2809-9018-4A81-8C4B-22A44C1C1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312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D8A1A54-589A-4312-936C-47F23A0F23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5.jpeg"/><Relationship Id="rId2" Type="http://schemas.openxmlformats.org/officeDocument/2006/relationships/hyperlink" Target="https://www.analytica-world.com/en/products/54805/sigmaplot-14-data-analysis-softwar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igmaplot.com/products/sigmaplot/sigmaplot-details.php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0" Type="http://schemas.openxmlformats.org/officeDocument/2006/relationships/image" Target="../media/image3.jpe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neious.com/web/geneious/geneious-pro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://www.invitrogen.com/site/us/en/home/LINNEA-Online-Guides/LINNEA-Communities/Vector-NTI-Community/vector-nti-software.html" TargetMode="External"/><Relationship Id="rId7" Type="http://schemas.openxmlformats.org/officeDocument/2006/relationships/hyperlink" Target="https://www.geneious.com/prime/#overview" TargetMode="External"/><Relationship Id="rId12" Type="http://schemas.openxmlformats.org/officeDocument/2006/relationships/image" Target="../media/image1.png"/><Relationship Id="rId2" Type="http://schemas.openxmlformats.org/officeDocument/2006/relationships/hyperlink" Target="https://www.snapgene.com/" TargetMode="Externa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hyperlink" Target="https://www.natur.cuni.cz/biologie/servisni-laboratore/laborator-sekvenace-dna" TargetMode="External"/><Relationship Id="rId5" Type="http://schemas.openxmlformats.org/officeDocument/2006/relationships/hyperlink" Target="http://www.natur.cuni.cz/biologie/servisni-laboratore/laborator-sekvenace-dna" TargetMode="External"/><Relationship Id="rId1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jpeg"/><Relationship Id="rId1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hyperlink" Target="https://molstar.org/" TargetMode="External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hyperlink" Target="https://molstar.org/viewer/?snapshot-url=https%3A%2F%2Fmolstar.org%2Fdemos%2Fstates%2Fgain-md.molx&amp;snapshot-url-type=molx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image" Target="../media/image3.jpeg"/><Relationship Id="rId9" Type="http://schemas.openxmlformats.org/officeDocument/2006/relationships/hyperlink" Target="https://molstar.org/viewer/?snapshot-url=https%3A%2F%2Fmolstar.org%2Fdemos%2Fstates%2Fbtub.molx&amp;snapshot-url-type=molx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hyperlink" Target="https://www.quantitative-plan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2.png"/><Relationship Id="rId7" Type="http://schemas.openxmlformats.org/officeDocument/2006/relationships/image" Target="../media/image4.png"/><Relationship Id="rId2" Type="http://schemas.openxmlformats.org/officeDocument/2006/relationships/hyperlink" Target="https://cif.unil.ch/cif-wiki/several-image-processing-workflow-exampl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3.gif"/><Relationship Id="rId7" Type="http://schemas.openxmlformats.org/officeDocument/2006/relationships/image" Target="../media/image1.png"/><Relationship Id="rId12" Type="http://schemas.openxmlformats.org/officeDocument/2006/relationships/hyperlink" Target="https://imagej.net/imaging/" TargetMode="External"/><Relationship Id="rId2" Type="http://schemas.openxmlformats.org/officeDocument/2006/relationships/hyperlink" Target="http://rsb.info.nih.gov/ij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.jpeg"/><Relationship Id="rId5" Type="http://schemas.openxmlformats.org/officeDocument/2006/relationships/image" Target="../media/image44.png"/><Relationship Id="rId10" Type="http://schemas.openxmlformats.org/officeDocument/2006/relationships/image" Target="../media/image4.png"/><Relationship Id="rId4" Type="http://schemas.openxmlformats.org/officeDocument/2006/relationships/hyperlink" Target="http://fiji.sc/" TargetMode="External"/><Relationship Id="rId9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m.cz/files/File/NIS-Elements/Docs/Prospekt_NIS-Elements.pdf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8.wmf"/><Relationship Id="rId7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://www.lim.cz/files/File/NIS-Elements/Docs/Prospekt_NIS-Elements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.cuni.cz/biologie/servisni-laboratore/laborator-konfokalni-a-fluorescencni-mikroskopie" TargetMode="External"/><Relationship Id="rId13" Type="http://schemas.openxmlformats.org/officeDocument/2006/relationships/image" Target="../media/image5.jpeg"/><Relationship Id="rId3" Type="http://schemas.openxmlformats.org/officeDocument/2006/relationships/hyperlink" Target="http://www.nikoninstruments.com/en_CZ" TargetMode="External"/><Relationship Id="rId7" Type="http://schemas.openxmlformats.org/officeDocument/2006/relationships/image" Target="../media/image53.jpeg"/><Relationship Id="rId12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3.jpeg"/><Relationship Id="rId5" Type="http://schemas.openxmlformats.org/officeDocument/2006/relationships/image" Target="../media/image51.jpeg"/><Relationship Id="rId10" Type="http://schemas.openxmlformats.org/officeDocument/2006/relationships/image" Target="../media/image2.png"/><Relationship Id="rId4" Type="http://schemas.openxmlformats.org/officeDocument/2006/relationships/image" Target="../media/image50.png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5.png"/><Relationship Id="rId7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7.png"/><Relationship Id="rId7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11" Type="http://schemas.openxmlformats.org/officeDocument/2006/relationships/image" Target="../media/image59.emf"/><Relationship Id="rId5" Type="http://schemas.openxmlformats.org/officeDocument/2006/relationships/image" Target="../media/image1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58.emf"/><Relationship Id="rId9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2.png"/><Relationship Id="rId7" Type="http://schemas.openxmlformats.org/officeDocument/2006/relationships/image" Target="../media/image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3.png"/><Relationship Id="rId9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6.png"/><Relationship Id="rId7" Type="http://schemas.openxmlformats.org/officeDocument/2006/relationships/image" Target="../media/image2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8.png"/><Relationship Id="rId10" Type="http://schemas.openxmlformats.org/officeDocument/2006/relationships/image" Target="../media/image5.jpeg"/><Relationship Id="rId4" Type="http://schemas.openxmlformats.org/officeDocument/2006/relationships/image" Target="../media/image67.png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fanview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hyperlink" Target="http://www.irfanview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70.png"/><Relationship Id="rId4" Type="http://schemas.openxmlformats.org/officeDocument/2006/relationships/image" Target="../media/image2.png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dobe.com/in/products/photoshop.html?mv=affiliate&amp;mv2=re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73.png"/><Relationship Id="rId4" Type="http://schemas.openxmlformats.org/officeDocument/2006/relationships/image" Target="../media/image3.jpeg"/><Relationship Id="rId9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77.png"/><Relationship Id="rId4" Type="http://schemas.openxmlformats.org/officeDocument/2006/relationships/image" Target="../media/image3.jpeg"/><Relationship Id="rId9" Type="http://schemas.openxmlformats.org/officeDocument/2006/relationships/hyperlink" Target="https://www.adobe.com/in/products/illustrator.html?mv=affiliate&amp;mv2=red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8.png"/><Relationship Id="rId7" Type="http://schemas.openxmlformats.org/officeDocument/2006/relationships/image" Target="../media/image4.png"/><Relationship Id="rId2" Type="http://schemas.openxmlformats.org/officeDocument/2006/relationships/hyperlink" Target="https://www.gim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79.png"/><Relationship Id="rId4" Type="http://schemas.openxmlformats.org/officeDocument/2006/relationships/image" Target="../media/image1.png"/><Relationship Id="rId9" Type="http://schemas.openxmlformats.org/officeDocument/2006/relationships/hyperlink" Target="https://inkscape.org/?switchlang=e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report070420.pdf" TargetMode="External"/><Relationship Id="rId10" Type="http://schemas.openxmlformats.org/officeDocument/2006/relationships/image" Target="../media/image5.jpeg"/><Relationship Id="rId4" Type="http://schemas.openxmlformats.org/officeDocument/2006/relationships/hyperlink" Target="070420.doc" TargetMode="Externa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ghisler.com/" TargetMode="External"/><Relationship Id="rId7" Type="http://schemas.openxmlformats.org/officeDocument/2006/relationships/image" Target="../media/image3.jpeg"/><Relationship Id="rId2" Type="http://schemas.openxmlformats.org/officeDocument/2006/relationships/hyperlink" Target="https://www.ghisl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1.gif"/><Relationship Id="rId4" Type="http://schemas.openxmlformats.org/officeDocument/2006/relationships/image" Target="../media/image10.png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tgraphics.com/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://www.statlets.com/" TargetMode="External"/><Relationship Id="rId7" Type="http://schemas.openxmlformats.org/officeDocument/2006/relationships/image" Target="../media/image13.jpeg"/><Relationship Id="rId12" Type="http://schemas.openxmlformats.org/officeDocument/2006/relationships/image" Target="../media/image1.png"/><Relationship Id="rId2" Type="http://schemas.openxmlformats.org/officeDocument/2006/relationships/image" Target="../media/image12.pn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-project.org/" TargetMode="External"/><Relationship Id="rId11" Type="http://schemas.openxmlformats.org/officeDocument/2006/relationships/image" Target="../media/image16.jpeg"/><Relationship Id="rId5" Type="http://schemas.openxmlformats.org/officeDocument/2006/relationships/hyperlink" Target="http://www.mathworks.com/products/matlab/" TargetMode="External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hyperlink" Target="http://www.ncss.com/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5" Type="http://schemas.openxmlformats.org/officeDocument/2006/relationships/image" Target="../media/image20.png"/><Relationship Id="rId10" Type="http://schemas.openxmlformats.org/officeDocument/2006/relationships/image" Target="../media/image3.jpe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76800" y="1287612"/>
            <a:ext cx="9867689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Nezbytnost průběžného zpracovávání experimentálních dat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2297912" y="213187"/>
            <a:ext cx="755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2.1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Základní organizace práce, typy dat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895062" y="1844636"/>
            <a:ext cx="961413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vyvarovat se přístupu „letos experimentuji a příští rok vyhodnocuji“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895062" y="2366227"/>
            <a:ext cx="8668049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nutnost zvládnutí určitého spektra počítačových programů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281100" y="3072165"/>
            <a:ext cx="154401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Typy dat: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166377" y="3475781"/>
            <a:ext cx="106571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číselná data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-  surová či do číselné podoby převedená,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získat je lze s využitím určité pomůcky (např. pravítko) či přístroje (např. spektrofotometr)</a:t>
            </a: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1164790" y="4412578"/>
            <a:ext cx="105867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obrazová data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- dnes tvoří velmi významnou část výsledků, nutnost jejich kvantifikace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(např. mikroskop, lupa)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1164790" y="5420467"/>
            <a:ext cx="1040147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strukturní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- analytický typ dat, typické jsou např. výstupy ze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sekvenačních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přístrojů či hmotnostních spektrometrů</a:t>
            </a:r>
          </a:p>
        </p:txBody>
      </p:sp>
      <p:sp>
        <p:nvSpPr>
          <p:cNvPr id="3083" name="Rectangle 4"/>
          <p:cNvSpPr>
            <a:spLocks noChangeArrowheads="1"/>
          </p:cNvSpPr>
          <p:nvPr/>
        </p:nvSpPr>
        <p:spPr bwMode="auto">
          <a:xfrm>
            <a:off x="7142052" y="-27384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  <p:bldP spid="49168" grpId="0"/>
      <p:bldP spid="49169" grpId="0"/>
      <p:bldP spid="49170" grpId="0"/>
      <p:bldP spid="49171" grpId="0"/>
      <p:bldP spid="49172" grpId="0"/>
      <p:bldP spid="491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47" y="1431214"/>
            <a:ext cx="10991403" cy="484125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150249" y="6248977"/>
            <a:ext cx="11977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sz="1600" dirty="0"/>
              <a:t>Spitzer M, </a:t>
            </a:r>
            <a:r>
              <a:rPr lang="en-GB" sz="1600" dirty="0" err="1"/>
              <a:t>Wildenhain</a:t>
            </a:r>
            <a:r>
              <a:rPr lang="en-GB" sz="1600" dirty="0"/>
              <a:t> J, </a:t>
            </a:r>
            <a:r>
              <a:rPr lang="en-GB" sz="1600" dirty="0" err="1"/>
              <a:t>Rappsilber</a:t>
            </a:r>
            <a:r>
              <a:rPr lang="en-GB" sz="1600" dirty="0"/>
              <a:t> J, </a:t>
            </a:r>
            <a:r>
              <a:rPr lang="en-GB" sz="1600" dirty="0" err="1"/>
              <a:t>Tyers</a:t>
            </a:r>
            <a:r>
              <a:rPr lang="en-GB" sz="1600" dirty="0"/>
              <a:t> M (2014) </a:t>
            </a:r>
            <a:r>
              <a:rPr lang="en-GB" sz="1600" dirty="0" err="1"/>
              <a:t>BoxPlotR</a:t>
            </a:r>
            <a:r>
              <a:rPr lang="en-GB" sz="1600" dirty="0"/>
              <a:t>: a web tool for generation of box </a:t>
            </a:r>
            <a:r>
              <a:rPr lang="en-GB" sz="1600" dirty="0" smtClean="0"/>
              <a:t>plots</a:t>
            </a:r>
            <a:r>
              <a:rPr lang="cs-CZ" sz="1600" dirty="0" smtClean="0"/>
              <a:t>. </a:t>
            </a:r>
            <a:r>
              <a:rPr lang="en-GB" sz="1600" dirty="0" smtClean="0"/>
              <a:t>Nat </a:t>
            </a:r>
            <a:r>
              <a:rPr lang="en-GB" sz="1600" dirty="0"/>
              <a:t>Methods </a:t>
            </a:r>
            <a:r>
              <a:rPr lang="en-GB" sz="1600" dirty="0" smtClean="0"/>
              <a:t>11:121–122</a:t>
            </a:r>
            <a:r>
              <a:rPr lang="cs-CZ" sz="1600" dirty="0" smtClean="0"/>
              <a:t>.</a:t>
            </a:r>
            <a:endParaRPr lang="en-GB" sz="1600" dirty="0">
              <a:effectLst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407368" y="262389"/>
            <a:ext cx="11435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Tabulkové procesory, statistické programy, editory grafů</a:t>
            </a:r>
          </a:p>
        </p:txBody>
      </p:sp>
      <p:sp>
        <p:nvSpPr>
          <p:cNvPr id="18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668848" y="931003"/>
            <a:ext cx="8699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Bar plot versus box plot aneb proč je box plot lepší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8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25" y="2996952"/>
            <a:ext cx="3290505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458" y="1500748"/>
            <a:ext cx="3852055" cy="2874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704" y="3319401"/>
            <a:ext cx="4176464" cy="3258206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503601" y="982237"/>
            <a:ext cx="93073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Vytváření grafů - nejčastěji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sloupcové,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spojnicové, box ploty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 histogramy</a:t>
            </a:r>
          </a:p>
        </p:txBody>
      </p:sp>
      <p:pic>
        <p:nvPicPr>
          <p:cNvPr id="9" name="Picture 16" descr="http://t1.gstatic.com/images?q=tbn:ANd9GcRIJqnuat_iSGRq4vUM8gBkTzksgQfq93gZ34EgPCJinldFj0X-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21" y="1988840"/>
            <a:ext cx="2678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407368" y="262389"/>
            <a:ext cx="11435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Tabulkové procesory, statistické programy, editory grafů</a:t>
            </a:r>
          </a:p>
        </p:txBody>
      </p:sp>
      <p:sp>
        <p:nvSpPr>
          <p:cNvPr id="11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3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384990" y="954036"/>
            <a:ext cx="11422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Notepad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stále neocenitelný pomocník, digitální zápisník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07368" y="262389"/>
            <a:ext cx="11435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Zpracování strukturních a sekvenčních dat</a:t>
            </a:r>
          </a:p>
        </p:txBody>
      </p:sp>
      <p:sp>
        <p:nvSpPr>
          <p:cNvPr id="24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06169" y="1365175"/>
            <a:ext cx="115796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 zápis nukleotidové či aminokyselinové sekvence je důležité nepoužívat formátování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Nejběžnější je tzv.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FASTA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formát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492" y="2206621"/>
            <a:ext cx="9151028" cy="4256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239650" y="1387874"/>
            <a:ext cx="1368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SnapGene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6" name="Picture 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16917" r="27551" b="6755"/>
          <a:stretch>
            <a:fillRect/>
          </a:stretch>
        </p:blipFill>
        <p:spPr bwMode="auto">
          <a:xfrm>
            <a:off x="6456040" y="981076"/>
            <a:ext cx="5317175" cy="55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5" descr="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57" y="5097664"/>
            <a:ext cx="21590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ovéPole 12"/>
          <p:cNvSpPr txBox="1">
            <a:spLocks noChangeArrowheads="1"/>
          </p:cNvSpPr>
          <p:nvPr/>
        </p:nvSpPr>
        <p:spPr bwMode="auto">
          <a:xfrm>
            <a:off x="222026" y="3737283"/>
            <a:ext cx="151140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Geneious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25" name="Picture 19" descr="http://t2.gstatic.com/images?q=tbn:ANd9GcSqI9SSq7nGawBKhnbppbS07G75jAFcCKgJRv12HJnO4yJmyEZa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889" y="3638054"/>
            <a:ext cx="3220575" cy="132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9014" y="1179526"/>
            <a:ext cx="4218610" cy="2168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026" y="5199609"/>
            <a:ext cx="1877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11"/>
              </a:rPr>
              <a:t>Laborato</a:t>
            </a:r>
            <a:r>
              <a:rPr lang="cs-CZ" dirty="0" smtClean="0">
                <a:hlinkClick r:id="rId11"/>
              </a:rPr>
              <a:t>ř </a:t>
            </a:r>
            <a:r>
              <a:rPr lang="cs-CZ" dirty="0" err="1" smtClean="0">
                <a:hlinkClick r:id="rId11"/>
              </a:rPr>
              <a:t>sekvenace</a:t>
            </a:r>
            <a:r>
              <a:rPr lang="cs-CZ" dirty="0" smtClean="0">
                <a:hlinkClick r:id="rId11"/>
              </a:rPr>
              <a:t> DNA </a:t>
            </a:r>
            <a:r>
              <a:rPr lang="cs-CZ" dirty="0" err="1" smtClean="0">
                <a:hlinkClick r:id="rId11"/>
              </a:rPr>
              <a:t>PřFUK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407368" y="262389"/>
            <a:ext cx="11435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Zpracování strukturních a sekvenčních dat</a:t>
            </a:r>
          </a:p>
        </p:txBody>
      </p:sp>
      <p:sp>
        <p:nvSpPr>
          <p:cNvPr id="28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407368" y="262389"/>
            <a:ext cx="11435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Zpracování strukturních a sekvenčních dat</a:t>
            </a:r>
          </a:p>
        </p:txBody>
      </p:sp>
      <p:sp>
        <p:nvSpPr>
          <p:cNvPr id="28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295421" y="1038668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3D struktury makromolekul –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Molstar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90" y="2512228"/>
            <a:ext cx="4851249" cy="2514879"/>
          </a:xfrm>
          <a:prstGeom prst="rect">
            <a:avLst/>
          </a:prstGeom>
        </p:spPr>
      </p:pic>
      <p:pic>
        <p:nvPicPr>
          <p:cNvPr id="42008" name="Picture 24" descr="BtuB molecules in a lipid bilayer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841" y="1931471"/>
            <a:ext cx="3874806" cy="38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0" name="Picture 26" descr="GAIN domain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r="13033"/>
          <a:stretch/>
        </p:blipFill>
        <p:spPr bwMode="auto">
          <a:xfrm>
            <a:off x="4897304" y="1690314"/>
            <a:ext cx="2952329" cy="427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260" y="62340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/>
            <a:r>
              <a:rPr lang="en-GB" dirty="0" err="1"/>
              <a:t>Sehnal</a:t>
            </a:r>
            <a:r>
              <a:rPr lang="en-GB" dirty="0"/>
              <a:t> </a:t>
            </a:r>
            <a:r>
              <a:rPr lang="cs-CZ" dirty="0" smtClean="0"/>
              <a:t> et al., </a:t>
            </a:r>
            <a:r>
              <a:rPr lang="en-GB" dirty="0" smtClean="0"/>
              <a:t>Nucleic </a:t>
            </a:r>
            <a:r>
              <a:rPr lang="en-GB" dirty="0"/>
              <a:t>Acids Res </a:t>
            </a:r>
            <a:r>
              <a:rPr lang="en-GB" dirty="0" smtClean="0"/>
              <a:t>49:W431–W437</a:t>
            </a:r>
            <a:r>
              <a:rPr lang="cs-CZ" dirty="0" smtClean="0"/>
              <a:t>, 2021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66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ars.els-cdn.com/content/image/1-s2.0-S0168165617315444-gr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775625"/>
            <a:ext cx="5725549" cy="43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15680" y="62280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/>
            <a:r>
              <a:rPr lang="en-GB" dirty="0" err="1"/>
              <a:t>Wollmann</a:t>
            </a:r>
            <a:r>
              <a:rPr lang="en-GB" dirty="0"/>
              <a:t> </a:t>
            </a:r>
            <a:r>
              <a:rPr lang="en-GB" dirty="0" smtClean="0"/>
              <a:t>T et al., J </a:t>
            </a:r>
            <a:r>
              <a:rPr lang="en-GB" dirty="0" err="1"/>
              <a:t>Biotechnol</a:t>
            </a:r>
            <a:r>
              <a:rPr lang="en-GB" dirty="0"/>
              <a:t> </a:t>
            </a:r>
            <a:r>
              <a:rPr lang="en-GB" dirty="0" smtClean="0"/>
              <a:t>261:70</a:t>
            </a:r>
            <a:r>
              <a:rPr lang="cs-CZ" dirty="0" smtClean="0"/>
              <a:t>-</a:t>
            </a:r>
            <a:r>
              <a:rPr lang="en-GB" dirty="0" smtClean="0"/>
              <a:t>75, 2017</a:t>
            </a:r>
            <a:endParaRPr lang="en-GB" dirty="0">
              <a:effectLst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pic>
        <p:nvPicPr>
          <p:cNvPr id="17" name="Picture 2" descr="https://ars.els-cdn.com/content/image/1-s2.0-S0168165617315444-gr2_lr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7"/>
          <a:stretch/>
        </p:blipFill>
        <p:spPr bwMode="auto">
          <a:xfrm>
            <a:off x="5807968" y="2055404"/>
            <a:ext cx="6336704" cy="38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5421" y="1003204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Úkolem obrazové analýzy je vyhodnotit znaky, které často nejsou na první pohled patrné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5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ars.els-cdn.com/content/image/1-s2.0-S0010482521003176-gr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56" y="1434879"/>
            <a:ext cx="8272127" cy="476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615048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 algn="ctr"/>
            <a:r>
              <a:rPr lang="en-GB" dirty="0"/>
              <a:t>Liu </a:t>
            </a:r>
            <a:r>
              <a:rPr lang="en-GB" dirty="0" smtClean="0"/>
              <a:t>et al., </a:t>
            </a:r>
            <a:r>
              <a:rPr lang="en-GB" dirty="0" err="1" smtClean="0"/>
              <a:t>Comput</a:t>
            </a:r>
            <a:r>
              <a:rPr lang="en-GB" dirty="0" smtClean="0"/>
              <a:t> </a:t>
            </a:r>
            <a:r>
              <a:rPr lang="en-GB" dirty="0" err="1"/>
              <a:t>Biol</a:t>
            </a:r>
            <a:r>
              <a:rPr lang="en-GB" dirty="0"/>
              <a:t> Med </a:t>
            </a:r>
            <a:r>
              <a:rPr lang="en-GB" dirty="0" smtClean="0"/>
              <a:t>134:104523, 2021</a:t>
            </a:r>
            <a:endParaRPr lang="en-GB" dirty="0">
              <a:effectLst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Umělá inteligence v obrazové analýze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386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4846" r="3886" b="2688"/>
          <a:stretch/>
        </p:blipFill>
        <p:spPr>
          <a:xfrm>
            <a:off x="2596767" y="1455167"/>
            <a:ext cx="6915106" cy="5017746"/>
          </a:xfrm>
          <a:prstGeom prst="rect">
            <a:avLst/>
          </a:prstGeom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Souhrn nástrojů obrazové analýzy u rostlin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0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79" y="1409750"/>
            <a:ext cx="9599762" cy="5095169"/>
          </a:xfrm>
          <a:prstGeom prst="rect">
            <a:avLst/>
          </a:prstGeom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Souhrn nástrojů obrazové analýzy u rostlin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65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cif.unil.ch/wordpress/wp-content/uploads/2020/02/ip_workflow_general-1024x671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1092" r="315"/>
          <a:stretch/>
        </p:blipFill>
        <p:spPr bwMode="auto">
          <a:xfrm>
            <a:off x="767408" y="942219"/>
            <a:ext cx="8640960" cy="572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99856" y="622202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https</a:t>
            </a:r>
            <a:r>
              <a:rPr lang="en-GB" dirty="0"/>
              <a:t>://cif.unil.ch/cif-wiki/several-image-processing-workflow-examples/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ImageJ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volně dostupný software pro analýzu obrazu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1920875" y="1360488"/>
            <a:ext cx="6407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429532" y="1602546"/>
            <a:ext cx="1124954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Programové vybavení v dnešní experimentální laboratoři: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551384" y="2146252"/>
            <a:ext cx="110058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programy řídící přístroje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- často jsou velmi komplexní a nabízejí více než je potřeba (PCR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cycler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), důležitá je forma výstupu (nejčastěji v podobě tabulkové či textové)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551384" y="3092698"/>
            <a:ext cx="1115380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specializované programy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- zejména v oblasti zpracovávání strukturních a sekvenčních dat a v oblasti analýzy obrazu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523267" y="3955208"/>
            <a:ext cx="11351816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obecné programy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- textové a tabulkové editory, grafické programy,  prezentační programy, typicky kancelářské balíky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551384" y="4797425"/>
            <a:ext cx="1115380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programy s otevřeným zdrojem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- tzv. Open source, dobrý nástroj v  oblasti specializovaných programů, často problematická kompatibilita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486903" y="5630863"/>
            <a:ext cx="112277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online programy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- hlavně v oblasti bioinformatiky a strukturní analýzy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7142052" y="-27384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297912" y="213187"/>
            <a:ext cx="755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2.1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Základní organizace práce, typy dat</a:t>
            </a:r>
          </a:p>
        </p:txBody>
      </p:sp>
      <p:sp>
        <p:nvSpPr>
          <p:cNvPr id="32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7" grpId="0"/>
      <p:bldP spid="51218" grpId="0"/>
      <p:bldP spid="51219" grpId="0"/>
      <p:bldP spid="51220" grpId="0"/>
      <p:bldP spid="51221" grpId="0"/>
      <p:bldP spid="512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340123" y="1193501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ImageJ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(NIH)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5" name="Picture 15" descr="[ImageJ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1" y="2087120"/>
            <a:ext cx="3891754" cy="78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ovéPole 14"/>
          <p:cNvSpPr txBox="1">
            <a:spLocks noChangeArrowheads="1"/>
          </p:cNvSpPr>
          <p:nvPr/>
        </p:nvSpPr>
        <p:spPr bwMode="auto">
          <a:xfrm>
            <a:off x="321681" y="3235963"/>
            <a:ext cx="53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Fiji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7" name="Picture 17" descr="[ImageJ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30" y="932876"/>
            <a:ext cx="6144294" cy="527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Obdélník 15"/>
          <p:cNvSpPr>
            <a:spLocks noChangeArrowheads="1"/>
          </p:cNvSpPr>
          <p:nvPr/>
        </p:nvSpPr>
        <p:spPr bwMode="auto">
          <a:xfrm>
            <a:off x="6023992" y="6207009"/>
            <a:ext cx="453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http://rsb.info.nih.gov/ij/docs/concepts.html</a:t>
            </a:r>
          </a:p>
        </p:txBody>
      </p:sp>
      <p:pic>
        <p:nvPicPr>
          <p:cNvPr id="14349" name="Picture 19" descr="http://t2.gstatic.com/images?q=tbn:ANd9GcRwJWQP0dckYgDS-s3UlzcRToJuCpQlUSmz7nnQLRdDmhrhOwfr1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3" y="3831539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366021" y="3365805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Imaging</a:t>
            </a:r>
            <a:r>
              <a:rPr lang="cs-CZ" dirty="0" smtClean="0"/>
              <a:t> </a:t>
            </a:r>
            <a:r>
              <a:rPr lang="cs-CZ" dirty="0" err="1" smtClean="0"/>
              <a:t>tutorials</a:t>
            </a:r>
            <a:endParaRPr lang="cs-CZ" dirty="0" smtClean="0"/>
          </a:p>
          <a:p>
            <a:r>
              <a:rPr lang="en-GB" dirty="0">
                <a:hlinkClick r:id="rId12"/>
              </a:rPr>
              <a:t>Scientific Imaging Tutorials (imagej.net)</a:t>
            </a:r>
            <a:endParaRPr lang="en-GB" dirty="0"/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67" y="1335825"/>
            <a:ext cx="9721080" cy="52200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034485" y="938576"/>
            <a:ext cx="10051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NIS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Elements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příklad komplexního komerčního nástroje pro obrazovou analýzu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7" y="1484314"/>
            <a:ext cx="6335713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84" y="1407814"/>
            <a:ext cx="3748087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1034485" y="938576"/>
            <a:ext cx="10051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NIS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Elements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příklad komplexního komerčního nástroje pro obrazovou analýzu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76190" y="1054022"/>
            <a:ext cx="3420679" cy="160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Grafické programy umožňující získání obrazu z mikroskopu a jeho zpracování</a:t>
            </a:r>
          </a:p>
        </p:txBody>
      </p:sp>
      <p:pic>
        <p:nvPicPr>
          <p:cNvPr id="16393" name="Picture 15" descr="http://www.hci.iao.fraunhofer.de/Images/Zeiss_GUI_voll_tcm323-30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015836"/>
            <a:ext cx="8312491" cy="519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4"/>
          <p:cNvSpPr>
            <a:spLocks noChangeArrowheads="1"/>
          </p:cNvSpPr>
          <p:nvPr/>
        </p:nvSpPr>
        <p:spPr bwMode="auto">
          <a:xfrm>
            <a:off x="149409" y="2693597"/>
            <a:ext cx="17287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Zeiss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Nikon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Olympus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95" name="Picture 17" descr="http://www.nikoninstruments.com/images/nikon-logo_2x.png">
            <a:hlinkClick r:id="rId3" tooltip="Microscopes to Metrology | Confocal to Video Measuring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882953"/>
            <a:ext cx="1191118" cy="98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9" descr="http://t0.gstatic.com/images?q=tbn:ANd9GcQtj6A48Gl-V0PxgxAic5JG2uoeLlaswwl7gjyIiczj0MsB0jg1a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724587"/>
            <a:ext cx="1096701" cy="109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1" descr="http://t2.gstatic.com/images?q=tbn:ANd9GcSpUmpnWGAMs06RAwND_LJRU4iFUAcfPJnwb5E-idIWTP3AD5g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40" y="2605746"/>
            <a:ext cx="1537316" cy="93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3" descr="http://t3.gstatic.com/images?q=tbn:ANd9GcRUGRhIGIhvW3uukaAd_8MCaWrNWSFWlKcREjo6JLmEAU_N3Ek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17" y="5927523"/>
            <a:ext cx="2198242" cy="5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7515" y="6214754"/>
            <a:ext cx="6086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Laboratoř </a:t>
            </a:r>
            <a:r>
              <a:rPr lang="en-GB" dirty="0" err="1">
                <a:hlinkClick r:id="rId8"/>
              </a:rPr>
              <a:t>konfokální</a:t>
            </a:r>
            <a:r>
              <a:rPr lang="en-GB" dirty="0">
                <a:hlinkClick r:id="rId8"/>
              </a:rPr>
              <a:t> a </a:t>
            </a:r>
            <a:r>
              <a:rPr lang="en-GB" dirty="0" err="1">
                <a:hlinkClick r:id="rId8"/>
              </a:rPr>
              <a:t>fluorescenční</a:t>
            </a:r>
            <a:r>
              <a:rPr lang="en-GB" dirty="0">
                <a:hlinkClick r:id="rId8"/>
              </a:rPr>
              <a:t> </a:t>
            </a:r>
            <a:r>
              <a:rPr lang="en-GB" dirty="0" err="1" smtClean="0">
                <a:hlinkClick r:id="rId8"/>
              </a:rPr>
              <a:t>mikroskopi</a:t>
            </a:r>
            <a:r>
              <a:rPr lang="cs-CZ" dirty="0" smtClean="0">
                <a:hlinkClick r:id="rId8"/>
              </a:rPr>
              <a:t>e </a:t>
            </a:r>
            <a:r>
              <a:rPr lang="cs-CZ" dirty="0" err="1" smtClean="0">
                <a:hlinkClick r:id="rId8"/>
              </a:rPr>
              <a:t>PřF</a:t>
            </a:r>
            <a:r>
              <a:rPr lang="cs-CZ" dirty="0" smtClean="0">
                <a:hlinkClick r:id="rId8"/>
              </a:rPr>
              <a:t> UK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646" y="1071563"/>
            <a:ext cx="2990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3"/>
          <p:cNvSpPr txBox="1">
            <a:spLocks noChangeArrowheads="1"/>
          </p:cNvSpPr>
          <p:nvPr/>
        </p:nvSpPr>
        <p:spPr bwMode="auto">
          <a:xfrm>
            <a:off x="7429025" y="6204150"/>
            <a:ext cx="4446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Kleine-Vehn et al, </a:t>
            </a:r>
            <a:r>
              <a:rPr lang="en-US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Mol</a:t>
            </a: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Syst</a:t>
            </a: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Biol</a:t>
            </a: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7:540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 2011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975" y="1143001"/>
            <a:ext cx="8096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ovéPole 6"/>
          <p:cNvSpPr txBox="1">
            <a:spLocks noChangeArrowheads="1"/>
          </p:cNvSpPr>
          <p:nvPr/>
        </p:nvSpPr>
        <p:spPr bwMode="auto">
          <a:xfrm>
            <a:off x="479376" y="2007963"/>
            <a:ext cx="3887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8 bit – 256 stupňů šedi (2</a:t>
            </a:r>
            <a:r>
              <a:rPr lang="cs-CZ" altLang="cs-CZ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4" name="TextovéPole 7"/>
          <p:cNvSpPr txBox="1">
            <a:spLocks noChangeArrowheads="1"/>
          </p:cNvSpPr>
          <p:nvPr/>
        </p:nvSpPr>
        <p:spPr bwMode="auto">
          <a:xfrm>
            <a:off x="439437" y="2698526"/>
            <a:ext cx="4143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12 bit – 4096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5" name="TextovéPole 8"/>
          <p:cNvSpPr txBox="1">
            <a:spLocks noChangeArrowheads="1"/>
          </p:cNvSpPr>
          <p:nvPr/>
        </p:nvSpPr>
        <p:spPr bwMode="auto">
          <a:xfrm>
            <a:off x="439437" y="3417663"/>
            <a:ext cx="4703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16 bit – 65 536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24 bit – 16 777 216 stupňů šedi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97625" y="1033572"/>
            <a:ext cx="6678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Barevná hloubka v biologickém zobrazování</a:t>
            </a:r>
            <a:endParaRPr lang="cs-CZ" altLang="cs-CZ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439437" y="5066269"/>
            <a:ext cx="58792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Vhodná LUT, tj.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Look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Up Table, je klíčem k podání obrazu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6" y="1532176"/>
            <a:ext cx="5142169" cy="387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3339" r="8638" b="13211"/>
          <a:stretch>
            <a:fillRect/>
          </a:stretch>
        </p:blipFill>
        <p:spPr bwMode="auto">
          <a:xfrm>
            <a:off x="6006121" y="1532176"/>
            <a:ext cx="5108574" cy="48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5"/>
          <p:cNvSpPr txBox="1">
            <a:spLocks noChangeArrowheads="1"/>
          </p:cNvSpPr>
          <p:nvPr/>
        </p:nvSpPr>
        <p:spPr bwMode="auto">
          <a:xfrm>
            <a:off x="6096000" y="1559329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</a:rPr>
              <a:t>PIN3::PIN3:YFP</a:t>
            </a:r>
            <a:br>
              <a:rPr lang="cs-CZ" altLang="cs-CZ" sz="1800" dirty="0">
                <a:solidFill>
                  <a:schemeClr val="bg1"/>
                </a:solidFill>
              </a:rPr>
            </a:br>
            <a:r>
              <a:rPr lang="cs-CZ" altLang="cs-CZ" sz="1800" dirty="0">
                <a:solidFill>
                  <a:schemeClr val="bg1"/>
                </a:solidFill>
              </a:rPr>
              <a:t>Maximální projekce</a:t>
            </a:r>
          </a:p>
        </p:txBody>
      </p:sp>
      <p:sp>
        <p:nvSpPr>
          <p:cNvPr id="18438" name="TextovéPole 5"/>
          <p:cNvSpPr txBox="1">
            <a:spLocks noChangeArrowheads="1"/>
          </p:cNvSpPr>
          <p:nvPr/>
        </p:nvSpPr>
        <p:spPr bwMode="auto">
          <a:xfrm>
            <a:off x="5028962" y="6293746"/>
            <a:ext cx="568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Žádníková et al.,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137, 607-617, 2009</a:t>
            </a:r>
            <a:endParaRPr lang="en-US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Z obrazové sekvence k maximální projekci</a:t>
            </a:r>
          </a:p>
        </p:txBody>
      </p:sp>
      <p:sp>
        <p:nvSpPr>
          <p:cNvPr id="23" name="TextovéPole 5"/>
          <p:cNvSpPr txBox="1">
            <a:spLocks noChangeArrowheads="1"/>
          </p:cNvSpPr>
          <p:nvPr/>
        </p:nvSpPr>
        <p:spPr bwMode="auto">
          <a:xfrm>
            <a:off x="839416" y="1585029"/>
            <a:ext cx="27363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</a:rPr>
              <a:t>PIN3::PIN3:YFP</a:t>
            </a:r>
            <a:br>
              <a:rPr lang="cs-CZ" altLang="cs-CZ" sz="1800" dirty="0">
                <a:solidFill>
                  <a:schemeClr val="bg1"/>
                </a:solidFill>
              </a:rPr>
            </a:br>
            <a:r>
              <a:rPr lang="cs-CZ" altLang="cs-CZ" sz="1800" dirty="0" smtClean="0">
                <a:solidFill>
                  <a:schemeClr val="bg1"/>
                </a:solidFill>
              </a:rPr>
              <a:t>Galerie optických řezů</a:t>
            </a:r>
            <a:endParaRPr lang="cs-CZ" altLang="cs-CZ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637042"/>
              </p:ext>
            </p:extLst>
          </p:nvPr>
        </p:nvGraphicFramePr>
        <p:xfrm>
          <a:off x="232412" y="1682579"/>
          <a:ext cx="6007604" cy="443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5" name="CorelDRAW" r:id="rId3" imgW="2692080" imgH="1984320" progId="">
                  <p:embed/>
                </p:oleObj>
              </mc:Choice>
              <mc:Fallback>
                <p:oleObj name="CorelDRAW" r:id="rId3" imgW="2692080" imgH="19843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2" y="1682579"/>
                        <a:ext cx="6007604" cy="443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ovéPole 6"/>
          <p:cNvSpPr txBox="1">
            <a:spLocks noChangeArrowheads="1"/>
          </p:cNvSpPr>
          <p:nvPr/>
        </p:nvSpPr>
        <p:spPr bwMode="auto">
          <a:xfrm>
            <a:off x="733309" y="1034507"/>
            <a:ext cx="500581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Analýza </a:t>
            </a:r>
            <a:r>
              <a:rPr lang="cs-CZ" altLang="cs-CZ" sz="2800" b="1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kolokalizací</a:t>
            </a:r>
            <a:r>
              <a:rPr lang="cs-CZ" altLang="cs-CZ" sz="28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proteinů </a:t>
            </a:r>
          </a:p>
        </p:txBody>
      </p:sp>
      <p:sp>
        <p:nvSpPr>
          <p:cNvPr id="19462" name="TextovéPole 5"/>
          <p:cNvSpPr txBox="1">
            <a:spLocks noChangeArrowheads="1"/>
          </p:cNvSpPr>
          <p:nvPr/>
        </p:nvSpPr>
        <p:spPr bwMode="auto">
          <a:xfrm>
            <a:off x="5880101" y="6237289"/>
            <a:ext cx="486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27" name="Obdélník 3"/>
          <p:cNvSpPr/>
          <p:nvPr/>
        </p:nvSpPr>
        <p:spPr>
          <a:xfrm>
            <a:off x="6681346" y="1007692"/>
            <a:ext cx="4572000" cy="5214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953051"/>
              </p:ext>
            </p:extLst>
          </p:nvPr>
        </p:nvGraphicFramePr>
        <p:xfrm>
          <a:off x="6746433" y="1074367"/>
          <a:ext cx="4441825" cy="503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6" name="CorelDRAW" r:id="rId10" imgW="3612600" imgH="4098960" progId="">
                  <p:embed/>
                </p:oleObj>
              </mc:Choice>
              <mc:Fallback>
                <p:oleObj name="CorelDRAW" r:id="rId10" imgW="3612600" imgH="4098960" progId="">
                  <p:embed/>
                  <p:pic>
                    <p:nvPicPr>
                      <p:cNvPr id="2048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433" y="1074367"/>
                        <a:ext cx="4441825" cy="503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65288"/>
            <a:ext cx="6834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ovéPole 8"/>
          <p:cNvSpPr txBox="1">
            <a:spLocks noChangeArrowheads="1"/>
          </p:cNvSpPr>
          <p:nvPr/>
        </p:nvSpPr>
        <p:spPr bwMode="auto">
          <a:xfrm>
            <a:off x="3181350" y="6217374"/>
            <a:ext cx="6357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137, 597-606</a:t>
            </a:r>
            <a:endParaRPr lang="en-US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1992313" y="1094117"/>
            <a:ext cx="8208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Analýza dynamiky pohybu proteinů v buňkách</a:t>
            </a:r>
            <a:endParaRPr lang="en-US" altLang="cs-CZ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/>
          <a:stretch>
            <a:fillRect/>
          </a:stretch>
        </p:blipFill>
        <p:spPr bwMode="auto">
          <a:xfrm>
            <a:off x="3791744" y="1252215"/>
            <a:ext cx="67897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17544" y="3700913"/>
            <a:ext cx="5598367" cy="2608407"/>
            <a:chOff x="3810001" y="3429001"/>
            <a:chExt cx="6715125" cy="2886075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" r="4012"/>
            <a:stretch>
              <a:fillRect/>
            </a:stretch>
          </p:blipFill>
          <p:spPr bwMode="auto">
            <a:xfrm>
              <a:off x="3810001" y="3429001"/>
              <a:ext cx="6715125" cy="288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aoblený obdélník 4"/>
            <p:cNvSpPr/>
            <p:nvPr/>
          </p:nvSpPr>
          <p:spPr>
            <a:xfrm>
              <a:off x="6135689" y="4049713"/>
              <a:ext cx="390525" cy="13001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6" name="Zaoblený obdélník 5"/>
            <p:cNvSpPr/>
            <p:nvPr/>
          </p:nvSpPr>
          <p:spPr>
            <a:xfrm>
              <a:off x="9382126" y="4049713"/>
              <a:ext cx="390525" cy="21463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7" name="Zaoblený obdélník 6"/>
            <p:cNvSpPr/>
            <p:nvPr/>
          </p:nvSpPr>
          <p:spPr>
            <a:xfrm>
              <a:off x="4252914" y="3514725"/>
              <a:ext cx="5843587" cy="20230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23559" name="TextovéPole 8"/>
          <p:cNvSpPr txBox="1">
            <a:spLocks noChangeArrowheads="1"/>
          </p:cNvSpPr>
          <p:nvPr/>
        </p:nvSpPr>
        <p:spPr bwMode="auto">
          <a:xfrm>
            <a:off x="6771412" y="6254301"/>
            <a:ext cx="542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137, 597-606</a:t>
            </a:r>
            <a:endParaRPr lang="en-US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44" y="1304762"/>
            <a:ext cx="1597865" cy="516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-24597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aoblený obdélník 11"/>
          <p:cNvSpPr/>
          <p:nvPr/>
        </p:nvSpPr>
        <p:spPr>
          <a:xfrm>
            <a:off x="43416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1847528" y="804941"/>
            <a:ext cx="8208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Analýza dynamiky pohybu proteinů v buňkách</a:t>
            </a:r>
            <a:endParaRPr lang="en-US" altLang="cs-CZ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452563"/>
            <a:ext cx="75977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5951538" y="5529264"/>
            <a:ext cx="3960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Spektrální detekce pomocí ZEISS META 510 detektoru, laser 477 nm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5016501" y="1458914"/>
            <a:ext cx="103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GFP peak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2495551" y="4059239"/>
            <a:ext cx="1039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RFP peak</a:t>
            </a:r>
          </a:p>
        </p:txBody>
      </p:sp>
      <p:sp>
        <p:nvSpPr>
          <p:cNvPr id="26630" name="Line 8"/>
          <p:cNvSpPr>
            <a:spLocks noChangeShapeType="1"/>
          </p:cNvSpPr>
          <p:nvPr/>
        </p:nvSpPr>
        <p:spPr bwMode="auto">
          <a:xfrm flipH="1">
            <a:off x="5265738" y="1727201"/>
            <a:ext cx="68262" cy="333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1" name="Line 9"/>
          <p:cNvSpPr>
            <a:spLocks noChangeShapeType="1"/>
          </p:cNvSpPr>
          <p:nvPr/>
        </p:nvSpPr>
        <p:spPr bwMode="auto">
          <a:xfrm flipH="1">
            <a:off x="2757488" y="4313239"/>
            <a:ext cx="138112" cy="2682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2" name="Text Box 21"/>
          <p:cNvSpPr txBox="1">
            <a:spLocks noChangeArrowheads="1"/>
          </p:cNvSpPr>
          <p:nvPr/>
        </p:nvSpPr>
        <p:spPr bwMode="auto">
          <a:xfrm>
            <a:off x="1487488" y="869951"/>
            <a:ext cx="92519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Průkaz interakce pomocí FRET mezi dvěma proteiny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-24597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aoblený obdélník 11"/>
          <p:cNvSpPr/>
          <p:nvPr/>
        </p:nvSpPr>
        <p:spPr>
          <a:xfrm>
            <a:off x="43416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2"/>
          <p:cNvSpPr txBox="1">
            <a:spLocks noChangeArrowheads="1"/>
          </p:cNvSpPr>
          <p:nvPr/>
        </p:nvSpPr>
        <p:spPr bwMode="auto">
          <a:xfrm>
            <a:off x="1192371" y="262389"/>
            <a:ext cx="10072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Průzkumníci souborů, správné ukládání dat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263352" y="1506935"/>
            <a:ext cx="11798989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Správa souborů pomocí průzkumníka souborů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operačního systému Windows (Windows Explorer) či dalších programů (Windows </a:t>
            </a: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Commander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263352" y="2420888"/>
            <a:ext cx="104448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Protokolování podle data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- složku vytvořit nejlépe ve formátu 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YYMMDD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,  tj. např.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150322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. Musí korespondovat s datem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 laboratorním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deníku. 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283586" y="3307135"/>
            <a:ext cx="11027031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Neměnit složku základních dat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pro účely zpracování dat je kopírovat do další složky obsahující protokol k experimentu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283586" y="4265220"/>
            <a:ext cx="1044486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Zálohování dat nutností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nejlépe jak na externí HDD či DVD tak na diskové prostory, které jsou k dispozici v rámci pracoviště, pozor na veřejné prostory pro ukládání dat.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Zálohování neodkládat</a:t>
            </a:r>
            <a:r>
              <a:rPr lang="en-US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283586" y="5446385"/>
            <a:ext cx="1146205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Sna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žit se 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dokončit experiment s perfektní dokumentací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pokud není, nepouštět se do dalších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5" grpId="0"/>
      <p:bldP spid="3096" grpId="0"/>
      <p:bldP spid="3097" grpId="0"/>
      <p:bldP spid="3098" grpId="0"/>
      <p:bldP spid="310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3331892" y="1364732"/>
            <a:ext cx="742328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Average fluorescence intensity measured over the emission spectrum in the following region of interests: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middle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growing ends of the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ROI4, ROI5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transversal and longitudinal plasma membranes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0472" y="3555606"/>
            <a:ext cx="9817553" cy="2985361"/>
            <a:chOff x="1631951" y="3357563"/>
            <a:chExt cx="10232058" cy="3181350"/>
          </a:xfrm>
        </p:grpSpPr>
        <p:pic>
          <p:nvPicPr>
            <p:cNvPr id="2765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951" y="3357563"/>
              <a:ext cx="4214813" cy="318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bright="12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4" y="3429000"/>
              <a:ext cx="2808287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Picture 5"/>
            <p:cNvPicPr>
              <a:picLocks noChangeAspect="1" noChangeArrowheads="1"/>
            </p:cNvPicPr>
            <p:nvPr/>
          </p:nvPicPr>
          <p:blipFill>
            <a:blip r:embed="rId4" cstate="print">
              <a:lum bright="12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4" y="4797425"/>
              <a:ext cx="2808287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6" name="Text Box 12"/>
            <p:cNvSpPr txBox="1">
              <a:spLocks noChangeArrowheads="1"/>
            </p:cNvSpPr>
            <p:nvPr/>
          </p:nvSpPr>
          <p:spPr bwMode="auto">
            <a:xfrm>
              <a:off x="6207125" y="3416300"/>
              <a:ext cx="19764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alibri" panose="020F0502020204030204" pitchFamily="34" charset="0"/>
                </a:rPr>
                <a:t>500-520 nm unmixed</a:t>
              </a:r>
            </a:p>
          </p:txBody>
        </p:sp>
        <p:sp>
          <p:nvSpPr>
            <p:cNvPr id="27657" name="Line 14"/>
            <p:cNvSpPr>
              <a:spLocks noChangeShapeType="1"/>
            </p:cNvSpPr>
            <p:nvPr/>
          </p:nvSpPr>
          <p:spPr bwMode="auto">
            <a:xfrm>
              <a:off x="2928939" y="4005263"/>
              <a:ext cx="32400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58" name="Line 15"/>
            <p:cNvSpPr>
              <a:spLocks noChangeShapeType="1"/>
            </p:cNvSpPr>
            <p:nvPr/>
          </p:nvSpPr>
          <p:spPr bwMode="auto">
            <a:xfrm>
              <a:off x="4440238" y="4724401"/>
              <a:ext cx="1655762" cy="720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659" name="Text Box 16"/>
            <p:cNvSpPr txBox="1">
              <a:spLocks noChangeArrowheads="1"/>
            </p:cNvSpPr>
            <p:nvPr/>
          </p:nvSpPr>
          <p:spPr bwMode="auto">
            <a:xfrm>
              <a:off x="6196014" y="4770438"/>
              <a:ext cx="20605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alibri" panose="020F0502020204030204" pitchFamily="34" charset="0"/>
                </a:rPr>
                <a:t>600-620 nm unmixed</a:t>
              </a:r>
            </a:p>
          </p:txBody>
        </p:sp>
        <p:sp>
          <p:nvSpPr>
            <p:cNvPr id="27660" name="Text Box 17"/>
            <p:cNvSpPr txBox="1">
              <a:spLocks noChangeArrowheads="1"/>
            </p:cNvSpPr>
            <p:nvPr/>
          </p:nvSpPr>
          <p:spPr bwMode="auto">
            <a:xfrm>
              <a:off x="9236078" y="4039885"/>
              <a:ext cx="2627931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ROI1</a:t>
              </a:r>
              <a:r>
                <a:rPr lang="en-GB" altLang="cs-CZ" sz="2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cs-CZ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cs-CZ" altLang="cs-CZ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low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FRET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ROI2, ROI3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cs-CZ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cs-CZ" altLang="cs-CZ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high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FRET</a:t>
              </a:r>
              <a:b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cs-CZ" altLang="cs-CZ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ROI4, ROI5 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 no FRET</a:t>
              </a:r>
            </a:p>
          </p:txBody>
        </p:sp>
      </p:grp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1754338" y="892025"/>
            <a:ext cx="932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Průkaz interakce pomocí FRET mezi dvěma proteiny </a:t>
            </a:r>
            <a:r>
              <a:rPr lang="cs-CZ" altLang="cs-CZ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altLang="cs-CZ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vivo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(PIN1, ADL1)</a:t>
            </a:r>
            <a:endParaRPr lang="cs-CZ" altLang="cs-CZ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1384" y="1268760"/>
            <a:ext cx="2705429" cy="2143403"/>
            <a:chOff x="1738314" y="620714"/>
            <a:chExt cx="3082925" cy="2555874"/>
          </a:xfrm>
        </p:grpSpPr>
        <p:pic>
          <p:nvPicPr>
            <p:cNvPr id="27651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4" t="3339" r="22939" b="6824"/>
            <a:stretch>
              <a:fillRect/>
            </a:stretch>
          </p:blipFill>
          <p:spPr bwMode="auto">
            <a:xfrm>
              <a:off x="1738314" y="692150"/>
              <a:ext cx="3082925" cy="248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2" name="TextovéPole 17"/>
            <p:cNvSpPr txBox="1">
              <a:spLocks noChangeArrowheads="1"/>
            </p:cNvSpPr>
            <p:nvPr/>
          </p:nvSpPr>
          <p:spPr bwMode="auto">
            <a:xfrm>
              <a:off x="2952750" y="183515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7663" name="TextovéPole 18"/>
            <p:cNvSpPr txBox="1">
              <a:spLocks noChangeArrowheads="1"/>
            </p:cNvSpPr>
            <p:nvPr/>
          </p:nvSpPr>
          <p:spPr bwMode="auto">
            <a:xfrm>
              <a:off x="3211514" y="1263650"/>
              <a:ext cx="312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FF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7664" name="TextovéPole 19"/>
            <p:cNvSpPr txBox="1">
              <a:spLocks noChangeArrowheads="1"/>
            </p:cNvSpPr>
            <p:nvPr/>
          </p:nvSpPr>
          <p:spPr bwMode="auto">
            <a:xfrm>
              <a:off x="3238500" y="2536825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00CC"/>
                  </a:solidFill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7665" name="TextovéPole 20"/>
            <p:cNvSpPr txBox="1">
              <a:spLocks noChangeArrowheads="1"/>
            </p:cNvSpPr>
            <p:nvPr/>
          </p:nvSpPr>
          <p:spPr bwMode="auto">
            <a:xfrm>
              <a:off x="4167189" y="835025"/>
              <a:ext cx="312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FF00"/>
                  </a:solidFill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7666" name="TextovéPole 21"/>
            <p:cNvSpPr txBox="1">
              <a:spLocks noChangeArrowheads="1"/>
            </p:cNvSpPr>
            <p:nvPr/>
          </p:nvSpPr>
          <p:spPr bwMode="auto">
            <a:xfrm>
              <a:off x="2640014" y="620714"/>
              <a:ext cx="3127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B0F0"/>
                  </a:solidFill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-24070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198158" y="1340768"/>
            <a:ext cx="7188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Irfan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View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ideální nástroj na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běžné prohlížení obrázků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994" y="2576962"/>
            <a:ext cx="6621423" cy="34968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6763" y="1124744"/>
            <a:ext cx="4474117" cy="5365659"/>
          </a:xfrm>
          <a:prstGeom prst="rect">
            <a:avLst/>
          </a:prstGeom>
        </p:spPr>
      </p:pic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-24597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aoblený obdélník 11"/>
          <p:cNvSpPr/>
          <p:nvPr/>
        </p:nvSpPr>
        <p:spPr>
          <a:xfrm>
            <a:off x="43416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661868" y="159196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Corel </a:t>
            </a:r>
            <a:r>
              <a:rPr lang="cs-CZ" altLang="cs-CZ" sz="1800" dirty="0" err="1"/>
              <a:t>Photo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Paint</a:t>
            </a:r>
            <a:endParaRPr lang="en-US" altLang="cs-CZ" sz="1800" dirty="0"/>
          </a:p>
        </p:txBody>
      </p:sp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634373" y="3729814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/>
              <a:t>Adobe Photoshop</a:t>
            </a:r>
            <a:endParaRPr lang="cs-CZ" altLang="cs-CZ" sz="1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-24597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aoblený obdélník 11"/>
          <p:cNvSpPr/>
          <p:nvPr/>
        </p:nvSpPr>
        <p:spPr>
          <a:xfrm>
            <a:off x="43416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136" y="2046739"/>
            <a:ext cx="1752600" cy="1504950"/>
          </a:xfrm>
          <a:prstGeom prst="rect">
            <a:avLst/>
          </a:prstGeom>
        </p:spPr>
      </p:pic>
      <p:pic>
        <p:nvPicPr>
          <p:cNvPr id="27650" name="Picture 2" descr="Adobe Photoshop - Wikipedia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6" y="4099305"/>
            <a:ext cx="1907977" cy="186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3632" y="1565428"/>
            <a:ext cx="9179764" cy="4920124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114330" y="961537"/>
            <a:ext cx="9880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Rastrová grafika a její úpravy pomocí softwarových editorů </a:t>
            </a:r>
            <a:endParaRPr lang="cs-CZ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984226" y="1014159"/>
            <a:ext cx="8496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Pozor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na nadbytečné úpravy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!!!!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6232376" y="1587421"/>
            <a:ext cx="5209150" cy="465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623392" y="1587420"/>
            <a:ext cx="5207170" cy="465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-24597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43416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3"/>
          <p:cNvSpPr>
            <a:spLocks noChangeArrowheads="1"/>
          </p:cNvSpPr>
          <p:nvPr/>
        </p:nvSpPr>
        <p:spPr bwMode="auto">
          <a:xfrm>
            <a:off x="154945" y="1556792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Corel </a:t>
            </a:r>
            <a:r>
              <a:rPr lang="en-US" altLang="cs-CZ" sz="1800" dirty="0"/>
              <a:t>Draw</a:t>
            </a:r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154947" y="4071452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/>
              <a:t>Adobe Illustrator</a:t>
            </a:r>
            <a:endParaRPr lang="cs-CZ" altLang="cs-CZ" sz="1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-24597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2.5 Analyzátory obrazu, grafické programy, prezentační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programy</a:t>
            </a:r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aoblený obdélník 11"/>
          <p:cNvSpPr/>
          <p:nvPr/>
        </p:nvSpPr>
        <p:spPr>
          <a:xfrm>
            <a:off x="43416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696" y="1416077"/>
            <a:ext cx="9589240" cy="5109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6664" r="16399" b="11013"/>
          <a:stretch/>
        </p:blipFill>
        <p:spPr>
          <a:xfrm>
            <a:off x="335722" y="1981068"/>
            <a:ext cx="1654573" cy="1936125"/>
          </a:xfrm>
          <a:prstGeom prst="rect">
            <a:avLst/>
          </a:prstGeom>
        </p:spPr>
      </p:pic>
      <p:pic>
        <p:nvPicPr>
          <p:cNvPr id="25602" name="Picture 2" descr="Adobe Illustrator – Wikipedi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73" y="4497689"/>
            <a:ext cx="2005792" cy="19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212773" y="942895"/>
            <a:ext cx="12254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Vektorov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á grafika v kombinaci s rastrovou – ideální pro tvorbu obrázků do vědeckých publikací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7942" r="62755" b="61181"/>
          <a:stretch/>
        </p:blipFill>
        <p:spPr bwMode="auto">
          <a:xfrm>
            <a:off x="1702668" y="1843770"/>
            <a:ext cx="7065067" cy="16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13"/>
          <p:cNvSpPr>
            <a:spLocks noChangeArrowheads="1"/>
          </p:cNvSpPr>
          <p:nvPr/>
        </p:nvSpPr>
        <p:spPr bwMode="auto">
          <a:xfrm>
            <a:off x="47328" y="1808067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GIMP</a:t>
            </a:r>
            <a:endParaRPr lang="en-US" altLang="cs-CZ" sz="1800" dirty="0"/>
          </a:p>
        </p:txBody>
      </p:sp>
      <p:sp>
        <p:nvSpPr>
          <p:cNvPr id="32779" name="Rectangle 13"/>
          <p:cNvSpPr>
            <a:spLocks noChangeArrowheads="1"/>
          </p:cNvSpPr>
          <p:nvPr/>
        </p:nvSpPr>
        <p:spPr bwMode="auto">
          <a:xfrm>
            <a:off x="212772" y="3572600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Inkscape</a:t>
            </a:r>
            <a:endParaRPr lang="en-US" altLang="cs-CZ" sz="1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-245974" y="2623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2.6 Open source grafické programy</a:t>
            </a:r>
          </a:p>
        </p:txBody>
      </p:sp>
      <p:sp>
        <p:nvSpPr>
          <p:cNvPr id="26" name="Zaoblený obdélník 11"/>
          <p:cNvSpPr/>
          <p:nvPr/>
        </p:nvSpPr>
        <p:spPr>
          <a:xfrm>
            <a:off x="43416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t="4485"/>
          <a:stretch/>
        </p:blipFill>
        <p:spPr>
          <a:xfrm>
            <a:off x="1702668" y="3616686"/>
            <a:ext cx="5617468" cy="2985535"/>
          </a:xfrm>
          <a:prstGeom prst="rect">
            <a:avLst/>
          </a:prstGeom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212772" y="942895"/>
            <a:ext cx="11458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Vektorov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ou i rastrovou grafiku lze editovat pomocí volně šířených programů, ale pro účely prezentace vědeckých výstupů jsou tyto nástroje spíše nevhodné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388515" y="998311"/>
            <a:ext cx="262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</a:p>
        </p:txBody>
      </p:sp>
      <p:pic>
        <p:nvPicPr>
          <p:cNvPr id="522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3" b="12968"/>
          <a:stretch>
            <a:fillRect/>
          </a:stretch>
        </p:blipFill>
        <p:spPr bwMode="auto">
          <a:xfrm>
            <a:off x="3940254" y="980728"/>
            <a:ext cx="6620242" cy="553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23392" y="1696468"/>
            <a:ext cx="8675687" cy="4537075"/>
            <a:chOff x="295" y="1207"/>
            <a:chExt cx="5465" cy="2858"/>
          </a:xfrm>
        </p:grpSpPr>
        <p:sp>
          <p:nvSpPr>
            <p:cNvPr id="6159" name="Rectangle 19"/>
            <p:cNvSpPr>
              <a:spLocks noChangeArrowheads="1"/>
            </p:cNvSpPr>
            <p:nvPr/>
          </p:nvSpPr>
          <p:spPr bwMode="auto">
            <a:xfrm>
              <a:off x="295" y="1207"/>
              <a:ext cx="5465" cy="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6160" name="Group 16"/>
            <p:cNvGrpSpPr>
              <a:grpSpLocks/>
            </p:cNvGrpSpPr>
            <p:nvPr/>
          </p:nvGrpSpPr>
          <p:grpSpPr bwMode="auto">
            <a:xfrm>
              <a:off x="295" y="1298"/>
              <a:ext cx="5465" cy="2521"/>
              <a:chOff x="657" y="1706"/>
              <a:chExt cx="5103" cy="2113"/>
            </a:xfrm>
          </p:grpSpPr>
          <p:graphicFrame>
            <p:nvGraphicFramePr>
              <p:cNvPr id="6161" name="Object 17"/>
              <p:cNvGraphicFramePr>
                <a:graphicFrameLocks noChangeAspect="1"/>
              </p:cNvGraphicFramePr>
              <p:nvPr/>
            </p:nvGraphicFramePr>
            <p:xfrm>
              <a:off x="657" y="1752"/>
              <a:ext cx="1270" cy="20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27" name="Rastrový obrázek" r:id="rId4" imgW="3315163" imgH="4505954" progId="Paint.Picture">
                      <p:embed/>
                    </p:oleObj>
                  </mc:Choice>
                  <mc:Fallback>
                    <p:oleObj name="Rastrový obrázek" r:id="rId4" imgW="3315163" imgH="4505954" progId="Paint.Picture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23961" r="39177" b="320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" y="1752"/>
                            <a:ext cx="1270" cy="20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162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86" t="10530" r="15781" b="59126"/>
              <a:stretch>
                <a:fillRect/>
              </a:stretch>
            </p:blipFill>
            <p:spPr bwMode="auto">
              <a:xfrm>
                <a:off x="1925" y="1706"/>
                <a:ext cx="3835" cy="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199456" y="262389"/>
            <a:ext cx="10072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Průzkumníci souborů, správné ukládání dat</a:t>
            </a:r>
          </a:p>
        </p:txBody>
      </p:sp>
      <p:sp>
        <p:nvSpPr>
          <p:cNvPr id="30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921" r="55911" b="48666"/>
          <a:stretch>
            <a:fillRect/>
          </a:stretch>
        </p:blipFill>
        <p:spPr bwMode="auto">
          <a:xfrm>
            <a:off x="1487488" y="1014523"/>
            <a:ext cx="4656709" cy="55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354" r="60039" b="66243"/>
          <a:stretch>
            <a:fillRect/>
          </a:stretch>
        </p:blipFill>
        <p:spPr bwMode="auto">
          <a:xfrm>
            <a:off x="3985057" y="1014523"/>
            <a:ext cx="6575564" cy="515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Rectangle 18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4078509" y="2276872"/>
            <a:ext cx="6410676" cy="51815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91" name="Rectangle 19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4078509" y="3054864"/>
            <a:ext cx="6410676" cy="51815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192371" y="262389"/>
            <a:ext cx="10072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Průzkumníci souborů, správné ukládání dat</a:t>
            </a:r>
          </a:p>
        </p:txBody>
      </p:sp>
      <p:sp>
        <p:nvSpPr>
          <p:cNvPr id="27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0" grpId="0" animBg="1"/>
      <p:bldP spid="542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335360" y="2996952"/>
            <a:ext cx="426530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Total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Commander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shareware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Existence dvou či i více oken stejné povahy dává velkou svobodu a flexibilitu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01" name="Picture 10" descr="Total Commande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24372"/>
            <a:ext cx="3993141" cy="103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0" name="Picture 2" descr="https://www.ghisler.com/screenshots/en/01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174869"/>
            <a:ext cx="7472003" cy="514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192371" y="262389"/>
            <a:ext cx="100720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Průzkumníci souborů, správné ukládání dat</a:t>
            </a:r>
          </a:p>
        </p:txBody>
      </p:sp>
      <p:sp>
        <p:nvSpPr>
          <p:cNvPr id="21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2032996" y="1142142"/>
            <a:ext cx="833212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Hromadné zpracování dat, jejich přepočty a vynášení do grafů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2237043" y="2364075"/>
            <a:ext cx="98100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Microsoft Excel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vyhovuje pro všechny základní úlohy zpracování dat, obsahuje jak základní statistiku tak možnost tvorby grafu</a:t>
            </a:r>
          </a:p>
        </p:txBody>
      </p:sp>
      <p:pic>
        <p:nvPicPr>
          <p:cNvPr id="11277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6" y="1812857"/>
            <a:ext cx="19431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428806" y="4055172"/>
            <a:ext cx="11763194" cy="2362200"/>
            <a:chOff x="395086" y="4164013"/>
            <a:chExt cx="8137355" cy="2362077"/>
          </a:xfrm>
        </p:grpSpPr>
        <p:sp>
          <p:nvSpPr>
            <p:cNvPr id="9228" name="Text Box 17"/>
            <p:cNvSpPr txBox="1">
              <a:spLocks noChangeArrowheads="1"/>
            </p:cNvSpPr>
            <p:nvPr/>
          </p:nvSpPr>
          <p:spPr bwMode="auto">
            <a:xfrm>
              <a:off x="395086" y="4164013"/>
              <a:ext cx="8137355" cy="830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Specializované matematické či statistické programy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- v případě potřeby hodnocení více statistických parametrů, např. </a:t>
              </a:r>
              <a:r>
                <a:rPr lang="cs-CZ" altLang="cs-CZ" sz="2400" dirty="0" err="1"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Statgraphics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NCSS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altLang="cs-CZ" sz="2400" dirty="0" err="1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Matlab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či 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freeware 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R</a:t>
              </a:r>
              <a:endParaRPr lang="cs-CZ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229" name="Picture 16" descr="http://www.ncss.com/borders/images/ncssboxblue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667" y="5437065"/>
              <a:ext cx="1081088" cy="108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2" name="Picture 18" descr="http://www.statlets.com/../centurion%20button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5334" y="5548969"/>
              <a:ext cx="2232248" cy="9684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231" name="Obrázek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990" y="5124282"/>
              <a:ext cx="1734409" cy="134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Obrázek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854" y="5364582"/>
              <a:ext cx="1573038" cy="112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07368" y="262389"/>
            <a:ext cx="11435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Tabulkové procesory, statistické programy, editory grafů</a:t>
            </a:r>
          </a:p>
        </p:txBody>
      </p:sp>
      <p:sp>
        <p:nvSpPr>
          <p:cNvPr id="30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autoUpdateAnimBg="0"/>
      <p:bldP spid="553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668848" y="931003"/>
            <a:ext cx="8699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Vedení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kompletního protokolu, automatizace operací</a:t>
            </a:r>
          </a:p>
        </p:txBody>
      </p:sp>
      <p:pic>
        <p:nvPicPr>
          <p:cNvPr id="3790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r="9296" b="4062"/>
          <a:stretch>
            <a:fillRect/>
          </a:stretch>
        </p:blipFill>
        <p:spPr bwMode="auto">
          <a:xfrm>
            <a:off x="2567607" y="1451380"/>
            <a:ext cx="6840538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8884" b="3564"/>
          <a:stretch>
            <a:fillRect/>
          </a:stretch>
        </p:blipFill>
        <p:spPr bwMode="auto">
          <a:xfrm>
            <a:off x="2567608" y="1421218"/>
            <a:ext cx="6888163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r="6015" b="4248"/>
          <a:stretch>
            <a:fillRect/>
          </a:stretch>
        </p:blipFill>
        <p:spPr bwMode="auto">
          <a:xfrm>
            <a:off x="2567607" y="1421218"/>
            <a:ext cx="7092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5019" b="3284"/>
          <a:stretch>
            <a:fillRect/>
          </a:stretch>
        </p:blipFill>
        <p:spPr bwMode="auto">
          <a:xfrm>
            <a:off x="2496170" y="1492655"/>
            <a:ext cx="7059612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r="6784" b="3716"/>
          <a:stretch>
            <a:fillRect/>
          </a:stretch>
        </p:blipFill>
        <p:spPr bwMode="auto">
          <a:xfrm>
            <a:off x="2567608" y="1492655"/>
            <a:ext cx="691356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1" y="1441616"/>
            <a:ext cx="11509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407368" y="262389"/>
            <a:ext cx="11435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Tabulkové procesory, statistické programy, editory grafů</a:t>
            </a:r>
          </a:p>
        </p:txBody>
      </p:sp>
      <p:sp>
        <p:nvSpPr>
          <p:cNvPr id="29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8"/>
          <a:stretch>
            <a:fillRect/>
          </a:stretch>
        </p:blipFill>
        <p:spPr bwMode="auto">
          <a:xfrm>
            <a:off x="1341504" y="1412776"/>
            <a:ext cx="9291000" cy="466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25607"/>
          <a:stretch>
            <a:fillRect/>
          </a:stretch>
        </p:blipFill>
        <p:spPr bwMode="auto">
          <a:xfrm>
            <a:off x="1485272" y="1469926"/>
            <a:ext cx="8790828" cy="491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407368" y="262389"/>
            <a:ext cx="11435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cs-CZ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Tabulkové procesory, statistické programy, editory grafů</a:t>
            </a:r>
          </a:p>
        </p:txBody>
      </p:sp>
      <p:sp>
        <p:nvSpPr>
          <p:cNvPr id="26" name="Zaoblený obdélník 11"/>
          <p:cNvSpPr/>
          <p:nvPr/>
        </p:nvSpPr>
        <p:spPr>
          <a:xfrm>
            <a:off x="439437" y="8635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7142052" y="-31929"/>
            <a:ext cx="5146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Praktické postupy zpracování experimentálních dat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1668848" y="931003"/>
            <a:ext cx="8699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Vedení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kompletního protokolu,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automatizace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operací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8074</TotalTime>
  <Words>2184</Words>
  <Application>Microsoft Office PowerPoint</Application>
  <PresentationFormat>Widescreen</PresentationFormat>
  <Paragraphs>219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SimSun</vt:lpstr>
      <vt:lpstr>Arial</vt:lpstr>
      <vt:lpstr>Calibri</vt:lpstr>
      <vt:lpstr>Calibri Light</vt:lpstr>
      <vt:lpstr>Výchozí návrh</vt:lpstr>
      <vt:lpstr>Rastrový obrázek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222</cp:revision>
  <dcterms:created xsi:type="dcterms:W3CDTF">2006-10-17T20:07:31Z</dcterms:created>
  <dcterms:modified xsi:type="dcterms:W3CDTF">2021-11-11T08:14:46Z</dcterms:modified>
</cp:coreProperties>
</file>