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13" r:id="rId2"/>
    <p:sldId id="285" r:id="rId3"/>
    <p:sldId id="287" r:id="rId4"/>
    <p:sldId id="294" r:id="rId5"/>
    <p:sldId id="290" r:id="rId6"/>
    <p:sldId id="291" r:id="rId7"/>
    <p:sldId id="280" r:id="rId8"/>
    <p:sldId id="312" r:id="rId9"/>
    <p:sldId id="295" r:id="rId10"/>
    <p:sldId id="296" r:id="rId11"/>
    <p:sldId id="293" r:id="rId12"/>
    <p:sldId id="284" r:id="rId13"/>
    <p:sldId id="322" r:id="rId14"/>
    <p:sldId id="297" r:id="rId15"/>
    <p:sldId id="281" r:id="rId16"/>
    <p:sldId id="298" r:id="rId17"/>
    <p:sldId id="299" r:id="rId18"/>
    <p:sldId id="317" r:id="rId19"/>
    <p:sldId id="316" r:id="rId20"/>
    <p:sldId id="318" r:id="rId21"/>
    <p:sldId id="320" r:id="rId22"/>
    <p:sldId id="311" r:id="rId23"/>
    <p:sldId id="314" r:id="rId24"/>
    <p:sldId id="282" r:id="rId25"/>
    <p:sldId id="304" r:id="rId26"/>
    <p:sldId id="324" r:id="rId27"/>
    <p:sldId id="302" r:id="rId28"/>
    <p:sldId id="306" r:id="rId29"/>
    <p:sldId id="305" r:id="rId30"/>
    <p:sldId id="307" r:id="rId31"/>
    <p:sldId id="283" r:id="rId32"/>
    <p:sldId id="325" r:id="rId33"/>
    <p:sldId id="308" r:id="rId34"/>
  </p:sldIdLst>
  <p:sldSz cx="12192000" cy="6858000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5" autoAdjust="0"/>
    <p:restoredTop sz="94660"/>
  </p:normalViewPr>
  <p:slideViewPr>
    <p:cSldViewPr>
      <p:cViewPr varScale="1">
        <p:scale>
          <a:sx n="83" d="100"/>
          <a:sy n="83" d="100"/>
        </p:scale>
        <p:origin x="672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B7D155A-114C-46A9-B715-D03CD3CCC7E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87AED-986A-4569-97E3-BFE5063EEF7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50270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7C85C-F363-4AD2-8E52-91FBE841E1E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58381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0ADED-C523-4E40-9AE1-F1DE470BE41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53294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F953E-3CE6-4B55-A9FD-1C2340ACA95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6063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27EA4-1406-407F-BDBB-B910811C1D4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1287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82427-93F8-4E94-AF0D-E98229E5B8D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9118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C9184-67A6-4AEB-A65C-4ABF873CF27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8472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F60C1-87CC-4A15-948D-8512C4EC679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62015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E288E-3901-4A8C-9586-7236C321CC6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0159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BC02C-F885-4534-87CF-CE6226B7080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8810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9EFE5-3472-4A88-A8AF-1DF2EC04937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8575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C6B657-89C7-476D-9DE3-D6F6422ABB1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61876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12427C53-11F3-4AAE-A592-62D88A1818F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0.png"/><Relationship Id="rId7" Type="http://schemas.openxmlformats.org/officeDocument/2006/relationships/image" Target="../media/image6.png"/><Relationship Id="rId2" Type="http://schemas.openxmlformats.org/officeDocument/2006/relationships/hyperlink" Target="https://onlinelibrary.wiley.com/doi/10.1046/j.1365-313X.1999.00404.x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aspb.org/" TargetMode="External"/><Relationship Id="rId13" Type="http://schemas.openxmlformats.org/officeDocument/2006/relationships/image" Target="../media/image6.png"/><Relationship Id="rId3" Type="http://schemas.openxmlformats.org/officeDocument/2006/relationships/hyperlink" Target="http://www.csebr.cz/" TargetMode="External"/><Relationship Id="rId7" Type="http://schemas.openxmlformats.org/officeDocument/2006/relationships/image" Target="../media/image22.png"/><Relationship Id="rId12" Type="http://schemas.openxmlformats.org/officeDocument/2006/relationships/image" Target="../media/image5.jpeg"/><Relationship Id="rId2" Type="http://schemas.openxmlformats.org/officeDocument/2006/relationships/hyperlink" Target="http://www.fespb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espb.org/" TargetMode="External"/><Relationship Id="rId11" Type="http://schemas.openxmlformats.org/officeDocument/2006/relationships/image" Target="../media/image4.png"/><Relationship Id="rId5" Type="http://schemas.openxmlformats.org/officeDocument/2006/relationships/image" Target="../media/image21.png"/><Relationship Id="rId10" Type="http://schemas.openxmlformats.org/officeDocument/2006/relationships/image" Target="../media/image3.png"/><Relationship Id="rId4" Type="http://schemas.openxmlformats.org/officeDocument/2006/relationships/hyperlink" Target="http://www.aspb.org/" TargetMode="External"/><Relationship Id="rId9" Type="http://schemas.openxmlformats.org/officeDocument/2006/relationships/image" Target="../media/image23.png"/><Relationship Id="rId1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4.png"/><Relationship Id="rId3" Type="http://schemas.openxmlformats.org/officeDocument/2006/relationships/hyperlink" Target="https://plantbiology.aspb.org/?_ga=2.886068.460845120.1603260308-1802177424.1603260308" TargetMode="External"/><Relationship Id="rId7" Type="http://schemas.openxmlformats.org/officeDocument/2006/relationships/image" Target="../media/image3.png"/><Relationship Id="rId12" Type="http://schemas.openxmlformats.org/officeDocument/2006/relationships/hyperlink" Target="https://scientonline.org/plant-science-conferences/index.php" TargetMode="External"/><Relationship Id="rId2" Type="http://schemas.openxmlformats.org/officeDocument/2006/relationships/hyperlink" Target="https://www.fespb.org/congresses/next-congress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meetings.cshl.edu/meetings.html" TargetMode="External"/><Relationship Id="rId11" Type="http://schemas.openxmlformats.org/officeDocument/2006/relationships/image" Target="../media/image7.jpeg"/><Relationship Id="rId5" Type="http://schemas.openxmlformats.org/officeDocument/2006/relationships/hyperlink" Target="http://www.keystonesymposia.org/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://www.grc.org/meetings.aspx?year=2013" TargetMode="External"/><Relationship Id="rId9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hyperlink" Target="https://www.nature.com/articles/nature13549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2" Type="http://schemas.openxmlformats.org/officeDocument/2006/relationships/hyperlink" Target="https://www.idnes.cz/technet/veda/kamery-zachytily-profesora-bezousku-kdyz-se-vloupal-do-cizi-laboratore.A120419_182346_veda_ml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retractiondatabase.org/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32.png"/><Relationship Id="rId2" Type="http://schemas.openxmlformats.org/officeDocument/2006/relationships/hyperlink" Target="https://retractionwatch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hyperlink" Target="https://pubpeer.com/" TargetMode="External"/><Relationship Id="rId5" Type="http://schemas.openxmlformats.org/officeDocument/2006/relationships/image" Target="../media/image5.jpe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hyperlink" Target="http://texts.iddqd.cz/vedecky-zarg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hyperlink" Target="http://texts.iddqd.cz/vedecky-zarg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hyperlink" Target="https://www.psb.ugent.be/technology-transfer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4.png"/><Relationship Id="rId7" Type="http://schemas.openxmlformats.org/officeDocument/2006/relationships/image" Target="../media/image6.png"/><Relationship Id="rId2" Type="http://schemas.openxmlformats.org/officeDocument/2006/relationships/hyperlink" Target="https://www.natur.cuni.cz/fakulta/veda-a-vyzkum/prenos-poznatku-a-technologii/vyzkumne-kapacity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5.png"/><Relationship Id="rId7" Type="http://schemas.openxmlformats.org/officeDocument/2006/relationships/image" Target="../media/image4.png"/><Relationship Id="rId2" Type="http://schemas.openxmlformats.org/officeDocument/2006/relationships/hyperlink" Target="http://www.ueb.cas.cz/cs/content/centrum-experimentalni-biologie-rostlin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10" Type="http://schemas.openxmlformats.org/officeDocument/2006/relationships/image" Target="../media/image7.jpeg"/><Relationship Id="rId4" Type="http://schemas.openxmlformats.org/officeDocument/2006/relationships/hyperlink" Target="http://cr-hana.eu/vedaa-vyzkum/projekty-a-granty/" TargetMode="External"/><Relationship Id="rId9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www.gaav.cz/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://www.cuni.cz/UK-33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sf.gov/index.jsp?displayFullSite=true" TargetMode="External"/><Relationship Id="rId11" Type="http://schemas.openxmlformats.org/officeDocument/2006/relationships/image" Target="../media/image7.jpeg"/><Relationship Id="rId5" Type="http://schemas.openxmlformats.org/officeDocument/2006/relationships/hyperlink" Target="https://gacr.cz/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://www.msmt.cz/" TargetMode="External"/><Relationship Id="rId9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://www.topuniversities.com/institution/charles-university" TargetMode="External"/><Relationship Id="rId9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hyperlink" Target="http://erc.europa.eu/" TargetMode="External"/><Relationship Id="rId7" Type="http://schemas.openxmlformats.org/officeDocument/2006/relationships/image" Target="../media/image6.png"/><Relationship Id="rId2" Type="http://schemas.openxmlformats.org/officeDocument/2006/relationships/hyperlink" Target="http://cordis.europa.eu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7.png"/><Relationship Id="rId7" Type="http://schemas.openxmlformats.org/officeDocument/2006/relationships/image" Target="../media/image6.png"/><Relationship Id="rId2" Type="http://schemas.openxmlformats.org/officeDocument/2006/relationships/hyperlink" Target="https://www.anlupa.cz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hyperlink" Target="grant_proposal1938684_CZ_f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hyperlink" Target="https://www.isvavai.cz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hyperlink" Target="http://www.stanford.edu/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hyperlink" Target="https://www.mpg.de/institutes_map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7.jpeg"/><Relationship Id="rId5" Type="http://schemas.openxmlformats.org/officeDocument/2006/relationships/hyperlink" Target="http://www.riken.jp/engn/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10" Type="http://schemas.openxmlformats.org/officeDocument/2006/relationships/image" Target="../media/image7.jpeg"/><Relationship Id="rId4" Type="http://schemas.openxmlformats.org/officeDocument/2006/relationships/hyperlink" Target="https://www.natur.cuni.cz/biologie" TargetMode="Externa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hyperlink" Target="http://www.psb.ugent.be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9"/>
          <p:cNvSpPr txBox="1">
            <a:spLocks noChangeArrowheads="1"/>
          </p:cNvSpPr>
          <p:nvPr/>
        </p:nvSpPr>
        <p:spPr bwMode="auto">
          <a:xfrm>
            <a:off x="1919289" y="908051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  <p:grpSp>
        <p:nvGrpSpPr>
          <p:cNvPr id="5" name="Skupina 20"/>
          <p:cNvGrpSpPr>
            <a:grpSpLocks/>
          </p:cNvGrpSpPr>
          <p:nvPr/>
        </p:nvGrpSpPr>
        <p:grpSpPr bwMode="auto">
          <a:xfrm>
            <a:off x="551384" y="1341439"/>
            <a:ext cx="11377264" cy="5208587"/>
            <a:chOff x="-972617" y="1340675"/>
            <a:chExt cx="11377264" cy="5208907"/>
          </a:xfrm>
        </p:grpSpPr>
        <p:sp>
          <p:nvSpPr>
            <p:cNvPr id="3083" name="Text Box 9"/>
            <p:cNvSpPr txBox="1">
              <a:spLocks noChangeArrowheads="1"/>
            </p:cNvSpPr>
            <p:nvPr/>
          </p:nvSpPr>
          <p:spPr bwMode="auto">
            <a:xfrm>
              <a:off x="-972617" y="1340675"/>
              <a:ext cx="11377264" cy="831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Povaha práce v experimentální biologii - osamocení badatelé nemají mnoho </a:t>
              </a:r>
              <a:r>
                <a:rPr lang="cs-CZ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šancí zajistit kvalitu a rozsah nutné pozorovatelské a experimentální práce</a:t>
              </a:r>
              <a:endParaRPr lang="cs-CZ" altLang="cs-CZ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084" name="Skupina 18"/>
            <p:cNvGrpSpPr>
              <a:grpSpLocks noChangeAspect="1"/>
            </p:cNvGrpSpPr>
            <p:nvPr/>
          </p:nvGrpSpPr>
          <p:grpSpPr bwMode="auto">
            <a:xfrm>
              <a:off x="2555776" y="2683368"/>
              <a:ext cx="4536504" cy="3866214"/>
              <a:chOff x="2226460" y="2081991"/>
              <a:chExt cx="5250256" cy="4474506"/>
            </a:xfrm>
          </p:grpSpPr>
          <p:sp>
            <p:nvSpPr>
              <p:cNvPr id="3085" name="Obdélník 15"/>
              <p:cNvSpPr>
                <a:spLocks noChangeArrowheads="1"/>
              </p:cNvSpPr>
              <p:nvPr/>
            </p:nvSpPr>
            <p:spPr bwMode="auto">
              <a:xfrm>
                <a:off x="2226460" y="6235916"/>
                <a:ext cx="5250256" cy="320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200">
                    <a:latin typeface="Calibri" panose="020F0502020204030204" pitchFamily="34" charset="0"/>
                    <a:cs typeface="Calibri" panose="020F0502020204030204" pitchFamily="34" charset="0"/>
                  </a:rPr>
                  <a:t>http://www.centenary.org.au/p/ourresearch/immunity/tcellbiology/</a:t>
                </a:r>
              </a:p>
            </p:txBody>
          </p:sp>
          <p:pic>
            <p:nvPicPr>
              <p:cNvPr id="2063" name="Picture 20" descr="http://www.centenary.org.au/files/Copy%20of%20Prof%20Barbara%20Fazekas2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591274" y="2081991"/>
                <a:ext cx="4104456" cy="400825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pic>
        <p:nvPicPr>
          <p:cNvPr id="2061" name="Picture 18" descr="http://www.centenary.org.au/files/T%20Cell%20Biology%20Lab4.JPG"/>
          <p:cNvPicPr>
            <a:picLocks noChangeAspect="1" noChangeArrowheads="1"/>
          </p:cNvPicPr>
          <p:nvPr/>
        </p:nvPicPr>
        <p:blipFill>
          <a:blip r:embed="rId3" cstate="print"/>
          <a:srcRect t="1687" b="3814"/>
          <a:stretch>
            <a:fillRect/>
          </a:stretch>
        </p:blipFill>
        <p:spPr bwMode="auto">
          <a:xfrm>
            <a:off x="3035882" y="2526930"/>
            <a:ext cx="6264696" cy="3877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1919288" y="2103438"/>
            <a:ext cx="86534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Týmový charakter práce převládá</a:t>
            </a:r>
          </a:p>
        </p:txBody>
      </p:sp>
      <p:sp>
        <p:nvSpPr>
          <p:cNvPr id="19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2891005" y="89456"/>
            <a:ext cx="649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Základní pravidla vědecké práce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85" name="Text Box 17"/>
          <p:cNvSpPr txBox="1">
            <a:spLocks noChangeArrowheads="1"/>
          </p:cNvSpPr>
          <p:nvPr/>
        </p:nvSpPr>
        <p:spPr bwMode="auto">
          <a:xfrm>
            <a:off x="479376" y="1611925"/>
            <a:ext cx="701863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Jak nemá vypadat vědecký tým?</a:t>
            </a:r>
          </a:p>
        </p:txBody>
      </p:sp>
      <p:sp>
        <p:nvSpPr>
          <p:cNvPr id="83986" name="Text Box 18"/>
          <p:cNvSpPr txBox="1">
            <a:spLocks noChangeArrowheads="1"/>
          </p:cNvSpPr>
          <p:nvPr/>
        </p:nvSpPr>
        <p:spPr bwMode="auto">
          <a:xfrm>
            <a:off x="423639" y="2587551"/>
            <a:ext cx="54563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příliš mnoho řešených problematik či jejich roztříštěnost</a:t>
            </a:r>
          </a:p>
        </p:txBody>
      </p:sp>
      <p:sp>
        <p:nvSpPr>
          <p:cNvPr id="83987" name="Text Box 19"/>
          <p:cNvSpPr txBox="1">
            <a:spLocks noChangeArrowheads="1"/>
          </p:cNvSpPr>
          <p:nvPr/>
        </p:nvSpPr>
        <p:spPr bwMode="auto">
          <a:xfrm>
            <a:off x="420994" y="3523655"/>
            <a:ext cx="53869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absence studentů či naopak mnoho studentů na jednoho vedoucího</a:t>
            </a:r>
          </a:p>
        </p:txBody>
      </p:sp>
      <p:sp>
        <p:nvSpPr>
          <p:cNvPr id="12299" name="Text Box 19"/>
          <p:cNvSpPr txBox="1">
            <a:spLocks noChangeArrowheads="1"/>
          </p:cNvSpPr>
          <p:nvPr/>
        </p:nvSpPr>
        <p:spPr bwMode="auto">
          <a:xfrm>
            <a:off x="1919289" y="992189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  <p:sp>
        <p:nvSpPr>
          <p:cNvPr id="14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891005" y="89456"/>
            <a:ext cx="649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Základní pravidla vědecké práce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420994" y="2029204"/>
            <a:ext cx="11507654" cy="3970598"/>
            <a:chOff x="420994" y="2029204"/>
            <a:chExt cx="11507654" cy="3970598"/>
          </a:xfrm>
        </p:grpSpPr>
        <p:grpSp>
          <p:nvGrpSpPr>
            <p:cNvPr id="2" name="Group 1"/>
            <p:cNvGrpSpPr/>
            <p:nvPr/>
          </p:nvGrpSpPr>
          <p:grpSpPr>
            <a:xfrm>
              <a:off x="420994" y="2029204"/>
              <a:ext cx="11507654" cy="3970598"/>
              <a:chOff x="420994" y="2029204"/>
              <a:chExt cx="11507654" cy="3970598"/>
            </a:xfrm>
          </p:grpSpPr>
          <p:sp>
            <p:nvSpPr>
              <p:cNvPr id="83988" name="Text Box 20"/>
              <p:cNvSpPr txBox="1">
                <a:spLocks noChangeArrowheads="1"/>
              </p:cNvSpPr>
              <p:nvPr/>
            </p:nvSpPr>
            <p:spPr bwMode="auto">
              <a:xfrm>
                <a:off x="420994" y="4553252"/>
                <a:ext cx="5458983" cy="144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 absence zájmu o práci týmu a kontroly její kvality ze strany vedoucího,  může vést k fatálním následkům (publikace nepravdivých výsledků)</a:t>
                </a: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7"/>
              <a:srcRect r="32027"/>
              <a:stretch/>
            </p:blipFill>
            <p:spPr>
              <a:xfrm>
                <a:off x="5999876" y="2029204"/>
                <a:ext cx="5928772" cy="3932651"/>
              </a:xfrm>
              <a:prstGeom prst="rect">
                <a:avLst/>
              </a:prstGeom>
            </p:spPr>
          </p:pic>
        </p:grpSp>
        <p:sp>
          <p:nvSpPr>
            <p:cNvPr id="26" name="Rectangle 9"/>
            <p:cNvSpPr>
              <a:spLocks noChangeArrowheads="1"/>
            </p:cNvSpPr>
            <p:nvPr/>
          </p:nvSpPr>
          <p:spPr bwMode="auto">
            <a:xfrm>
              <a:off x="7463687" y="5079356"/>
              <a:ext cx="946729" cy="243909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86" grpId="0"/>
      <p:bldP spid="8398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" t="18359" r="19063" b="8594"/>
          <a:stretch>
            <a:fillRect/>
          </a:stretch>
        </p:blipFill>
        <p:spPr bwMode="auto">
          <a:xfrm>
            <a:off x="1711325" y="188913"/>
            <a:ext cx="8777288" cy="656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9"/>
          <p:cNvSpPr>
            <a:spLocks noChangeArrowheads="1"/>
          </p:cNvSpPr>
          <p:nvPr/>
        </p:nvSpPr>
        <p:spPr bwMode="auto">
          <a:xfrm>
            <a:off x="8040688" y="4319588"/>
            <a:ext cx="792162" cy="188912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pSp>
        <p:nvGrpSpPr>
          <p:cNvPr id="9" name="Group 8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8" name="Text Box 12"/>
          <p:cNvSpPr txBox="1">
            <a:spLocks noChangeArrowheads="1"/>
          </p:cNvSpPr>
          <p:nvPr/>
        </p:nvSpPr>
        <p:spPr bwMode="auto">
          <a:xfrm>
            <a:off x="623392" y="1797887"/>
            <a:ext cx="5256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Vědecké zájmové a profesní organizace</a:t>
            </a:r>
          </a:p>
        </p:txBody>
      </p:sp>
      <p:sp>
        <p:nvSpPr>
          <p:cNvPr id="70669" name="Text Box 13"/>
          <p:cNvSpPr txBox="1">
            <a:spLocks noChangeArrowheads="1"/>
          </p:cNvSpPr>
          <p:nvPr/>
        </p:nvSpPr>
        <p:spPr bwMode="auto">
          <a:xfrm>
            <a:off x="567162" y="2435350"/>
            <a:ext cx="1130611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sdružují badatele podle oblastí jejich zájmu, prakticky v každé oblasti výzkumu   </a:t>
            </a:r>
          </a:p>
        </p:txBody>
      </p:sp>
      <p:sp>
        <p:nvSpPr>
          <p:cNvPr id="70670" name="Text Box 14"/>
          <p:cNvSpPr txBox="1">
            <a:spLocks noChangeArrowheads="1"/>
          </p:cNvSpPr>
          <p:nvPr/>
        </p:nvSpPr>
        <p:spPr bwMode="auto">
          <a:xfrm>
            <a:off x="551384" y="2941185"/>
            <a:ext cx="11119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sdružování v těchto organizacích je často z hlediska významu pro chod týmu nadřazeno začlenění do hierarchie mateřského pracoviště   </a:t>
            </a:r>
          </a:p>
        </p:txBody>
      </p:sp>
      <p:sp>
        <p:nvSpPr>
          <p:cNvPr id="70671" name="Text Box 15"/>
          <p:cNvSpPr txBox="1">
            <a:spLocks noChangeArrowheads="1"/>
          </p:cNvSpPr>
          <p:nvPr/>
        </p:nvSpPr>
        <p:spPr bwMode="auto">
          <a:xfrm>
            <a:off x="528677" y="3805489"/>
            <a:ext cx="111199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paradoxně jsou často členství v těchto organizacích hrazeny ze soukromých prostředků badatele</a:t>
            </a:r>
          </a:p>
        </p:txBody>
      </p:sp>
      <p:sp>
        <p:nvSpPr>
          <p:cNvPr id="70673" name="Text Box 17"/>
          <p:cNvSpPr txBox="1">
            <a:spLocks noChangeArrowheads="1"/>
          </p:cNvSpPr>
          <p:nvPr/>
        </p:nvSpPr>
        <p:spPr bwMode="auto">
          <a:xfrm>
            <a:off x="528677" y="4417170"/>
            <a:ext cx="1106433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tyto společnosti podporují kolegiální vzájemnost, která je důležitá při posuzování publikací a grantů, pořádání konferencí, atd.     </a:t>
            </a:r>
          </a:p>
        </p:txBody>
      </p:sp>
      <p:sp>
        <p:nvSpPr>
          <p:cNvPr id="14349" name="Text Box 19"/>
          <p:cNvSpPr txBox="1">
            <a:spLocks noChangeArrowheads="1"/>
          </p:cNvSpPr>
          <p:nvPr/>
        </p:nvSpPr>
        <p:spPr bwMode="auto">
          <a:xfrm>
            <a:off x="1919289" y="992189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  <p:sp>
        <p:nvSpPr>
          <p:cNvPr id="15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2891005" y="89456"/>
            <a:ext cx="649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Základní pravidla vědecké práce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8" grpId="0"/>
      <p:bldP spid="70669" grpId="0"/>
      <p:bldP spid="70670" grpId="0"/>
      <p:bldP spid="70671" grpId="0"/>
      <p:bldP spid="7067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8" name="Text Box 12"/>
          <p:cNvSpPr txBox="1">
            <a:spLocks noChangeArrowheads="1"/>
          </p:cNvSpPr>
          <p:nvPr/>
        </p:nvSpPr>
        <p:spPr bwMode="auto">
          <a:xfrm>
            <a:off x="420994" y="1466449"/>
            <a:ext cx="5256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Vědecké zájmové a profesní organizace</a:t>
            </a:r>
          </a:p>
        </p:txBody>
      </p:sp>
      <p:sp>
        <p:nvSpPr>
          <p:cNvPr id="70672" name="Text Box 16"/>
          <p:cNvSpPr txBox="1">
            <a:spLocks noChangeArrowheads="1"/>
          </p:cNvSpPr>
          <p:nvPr/>
        </p:nvSpPr>
        <p:spPr bwMode="auto">
          <a:xfrm>
            <a:off x="299996" y="2082310"/>
            <a:ext cx="1161799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Příklady hlavních vědeckých společností v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oblast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experimentální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biologie rostlin: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FESPB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- federace evropských společností rostlinných experimentálních biologů, v ČR má národní odnož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ČSEBR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ASPB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- americká společnost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rostlinných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experimentálních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biologů</a:t>
            </a:r>
          </a:p>
        </p:txBody>
      </p:sp>
      <p:sp>
        <p:nvSpPr>
          <p:cNvPr id="14349" name="Text Box 19"/>
          <p:cNvSpPr txBox="1">
            <a:spLocks noChangeArrowheads="1"/>
          </p:cNvSpPr>
          <p:nvPr/>
        </p:nvSpPr>
        <p:spPr bwMode="auto">
          <a:xfrm>
            <a:off x="1919289" y="992189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  <p:pic>
        <p:nvPicPr>
          <p:cNvPr id="16" name="Picture 15">
            <a:hlinkClick r:id="rId3"/>
          </p:cNvPr>
          <p:cNvPicPr>
            <a:picLocks noChangeAspect="1"/>
          </p:cNvPicPr>
          <p:nvPr/>
        </p:nvPicPr>
        <p:blipFill rotWithShape="1">
          <a:blip r:embed="rId5"/>
          <a:srcRect r="17487" b="10837"/>
          <a:stretch/>
        </p:blipFill>
        <p:spPr>
          <a:xfrm>
            <a:off x="8040216" y="3716947"/>
            <a:ext cx="3998768" cy="2721550"/>
          </a:xfrm>
          <a:prstGeom prst="rect">
            <a:avLst/>
          </a:prstGeom>
        </p:spPr>
      </p:pic>
      <p:pic>
        <p:nvPicPr>
          <p:cNvPr id="2" name="Picture 1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76" y="3671703"/>
            <a:ext cx="4225271" cy="2934666"/>
          </a:xfrm>
          <a:prstGeom prst="rect">
            <a:avLst/>
          </a:prstGeom>
        </p:spPr>
      </p:pic>
      <p:pic>
        <p:nvPicPr>
          <p:cNvPr id="19" name="Picture 18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3321" y="3649673"/>
            <a:ext cx="3074649" cy="2823282"/>
          </a:xfrm>
          <a:prstGeom prst="rect">
            <a:avLst/>
          </a:prstGeom>
        </p:spPr>
      </p:pic>
      <p:sp>
        <p:nvSpPr>
          <p:cNvPr id="15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2891005" y="89456"/>
            <a:ext cx="649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Základní pravidla vědecké práce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5" descr="logo-male UEB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 descr="Znak UK - Univerzita Karlov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785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435600" y="1598922"/>
            <a:ext cx="28082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Vědecká setkávání</a:t>
            </a:r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330925" y="2270125"/>
            <a:ext cx="11942056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představují ideální platformu rychlé výměny informací a zkušeností</a:t>
            </a:r>
          </a:p>
        </p:txBody>
      </p:sp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388899" y="2947795"/>
            <a:ext cx="11897161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dělení dle zaměření a velikosti setkání na kongresy, sympózia (konference),  semináře, kurzy (workshopy), atd. </a:t>
            </a:r>
          </a:p>
        </p:txBody>
      </p:sp>
      <p:sp>
        <p:nvSpPr>
          <p:cNvPr id="85005" name="Text Box 13"/>
          <p:cNvSpPr txBox="1">
            <a:spLocks noChangeArrowheads="1"/>
          </p:cNvSpPr>
          <p:nvPr/>
        </p:nvSpPr>
        <p:spPr bwMode="auto">
          <a:xfrm>
            <a:off x="420994" y="3862388"/>
            <a:ext cx="11207196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Kongresy v oblasti experimentální biologie rostlin: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FESPB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ASPB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71" name="Text Box 19"/>
          <p:cNvSpPr txBox="1">
            <a:spLocks noChangeArrowheads="1"/>
          </p:cNvSpPr>
          <p:nvPr/>
        </p:nvSpPr>
        <p:spPr bwMode="auto">
          <a:xfrm>
            <a:off x="1919289" y="992189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435600" y="4327023"/>
            <a:ext cx="11207196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Konference či sympózia: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Gordon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</a:t>
            </a:r>
            <a:r>
              <a:rPr lang="cs-CZ" altLang="cs-CZ" sz="2200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Research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</a:t>
            </a:r>
            <a:r>
              <a:rPr lang="cs-CZ" altLang="cs-CZ" sz="2200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Conferences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okolo 300 ročně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 err="1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Keystone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 Symposia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okolo 100 ročně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Cold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Spring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Harbor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Conferences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2891005" y="89456"/>
            <a:ext cx="649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Základní pravidla vědecké práce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5" descr="logo-male UEB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 descr="Znak UK - Univerzita Karlova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327331" y="3471473"/>
            <a:ext cx="11207196" cy="2774706"/>
            <a:chOff x="327331" y="3471473"/>
            <a:chExt cx="11207196" cy="2774706"/>
          </a:xfrm>
        </p:grpSpPr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327331" y="5815292"/>
              <a:ext cx="1120719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POZOR na pochybné konference, problém „obchodování“ s „vědeckou turistikou“</a:t>
              </a:r>
            </a:p>
          </p:txBody>
        </p:sp>
        <p:pic>
          <p:nvPicPr>
            <p:cNvPr id="29" name="Picture 28">
              <a:hlinkClick r:id="rId12"/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639185" y="3471473"/>
              <a:ext cx="2808840" cy="235630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1" grpId="0"/>
      <p:bldP spid="85002" grpId="0"/>
      <p:bldP spid="85004" grpId="0"/>
      <p:bldP spid="85005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423450" y="1627606"/>
            <a:ext cx="5976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Osobní důvody existence vědecké činnosti:</a:t>
            </a:r>
          </a:p>
        </p:txBody>
      </p:sp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1127448" y="2060576"/>
            <a:ext cx="109452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tvůrčí činnost, odkrývání dosud nepoznaných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zákonitostí, neexistuje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návod na řešení</a:t>
            </a:r>
          </a:p>
        </p:txBody>
      </p:sp>
      <p:sp>
        <p:nvSpPr>
          <p:cNvPr id="49166" name="Text Box 14"/>
          <p:cNvSpPr txBox="1">
            <a:spLocks noChangeArrowheads="1"/>
          </p:cNvSpPr>
          <p:nvPr/>
        </p:nvSpPr>
        <p:spPr bwMode="auto">
          <a:xfrm>
            <a:off x="1127448" y="2456186"/>
            <a:ext cx="8568309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zejména výzkum lze brát jako řemeslo</a:t>
            </a:r>
          </a:p>
        </p:txBody>
      </p:sp>
      <p:sp>
        <p:nvSpPr>
          <p:cNvPr id="49168" name="Text Box 16"/>
          <p:cNvSpPr txBox="1">
            <a:spLocks noChangeArrowheads="1"/>
          </p:cNvSpPr>
          <p:nvPr/>
        </p:nvSpPr>
        <p:spPr bwMode="auto">
          <a:xfrm>
            <a:off x="1113822" y="2816348"/>
            <a:ext cx="749096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osobní koníček a současně placené povolání</a:t>
            </a:r>
          </a:p>
        </p:txBody>
      </p:sp>
      <p:sp>
        <p:nvSpPr>
          <p:cNvPr id="49169" name="Text Box 17"/>
          <p:cNvSpPr txBox="1">
            <a:spLocks noChangeArrowheads="1"/>
          </p:cNvSpPr>
          <p:nvPr/>
        </p:nvSpPr>
        <p:spPr bwMode="auto">
          <a:xfrm>
            <a:off x="1113822" y="3183061"/>
            <a:ext cx="749096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kariérní důvody spíše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vyjímkou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170" name="Text Box 18"/>
          <p:cNvSpPr txBox="1">
            <a:spLocks noChangeArrowheads="1"/>
          </p:cNvSpPr>
          <p:nvPr/>
        </p:nvSpPr>
        <p:spPr bwMode="auto">
          <a:xfrm>
            <a:off x="407368" y="3989793"/>
            <a:ext cx="5832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 určuje téma výzkumu určitého badatele?</a:t>
            </a:r>
          </a:p>
        </p:txBody>
      </p:sp>
      <p:sp>
        <p:nvSpPr>
          <p:cNvPr id="49171" name="Text Box 19"/>
          <p:cNvSpPr txBox="1">
            <a:spLocks noChangeArrowheads="1"/>
          </p:cNvSpPr>
          <p:nvPr/>
        </p:nvSpPr>
        <p:spPr bwMode="auto">
          <a:xfrm>
            <a:off x="1113822" y="4508501"/>
            <a:ext cx="813866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příklad učitele a pracovního týmu</a:t>
            </a:r>
          </a:p>
        </p:txBody>
      </p:sp>
      <p:sp>
        <p:nvSpPr>
          <p:cNvPr id="49172" name="Text Box 20"/>
          <p:cNvSpPr txBox="1">
            <a:spLocks noChangeArrowheads="1"/>
          </p:cNvSpPr>
          <p:nvPr/>
        </p:nvSpPr>
        <p:spPr bwMode="auto">
          <a:xfrm>
            <a:off x="1113822" y="4862514"/>
            <a:ext cx="814025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osobní zájem</a:t>
            </a:r>
          </a:p>
        </p:txBody>
      </p:sp>
      <p:sp>
        <p:nvSpPr>
          <p:cNvPr id="49173" name="Text Box 21"/>
          <p:cNvSpPr txBox="1">
            <a:spLocks noChangeArrowheads="1"/>
          </p:cNvSpPr>
          <p:nvPr/>
        </p:nvSpPr>
        <p:spPr bwMode="auto">
          <a:xfrm>
            <a:off x="1113822" y="5222876"/>
            <a:ext cx="103278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společenská a vědecká aktuálnost daného tématu - fenomén „vědecké módy“</a:t>
            </a:r>
          </a:p>
        </p:txBody>
      </p:sp>
      <p:sp>
        <p:nvSpPr>
          <p:cNvPr id="49174" name="Text Box 22"/>
          <p:cNvSpPr txBox="1">
            <a:spLocks noChangeArrowheads="1"/>
          </p:cNvSpPr>
          <p:nvPr/>
        </p:nvSpPr>
        <p:spPr bwMode="auto">
          <a:xfrm>
            <a:off x="1113822" y="5589240"/>
            <a:ext cx="842759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poskytovatel peněz</a:t>
            </a:r>
          </a:p>
        </p:txBody>
      </p:sp>
      <p:sp>
        <p:nvSpPr>
          <p:cNvPr id="20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2891005" y="89456"/>
            <a:ext cx="649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Základní pravidla vědecké práce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6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1991544" y="919927"/>
            <a:ext cx="75596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1.4. Etické aspekty vědecké činnosti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4" grpId="0"/>
      <p:bldP spid="49165" grpId="0"/>
      <p:bldP spid="49166" grpId="0"/>
      <p:bldP spid="49168" grpId="0"/>
      <p:bldP spid="49169" grpId="0"/>
      <p:bldP spid="49170" grpId="0"/>
      <p:bldP spid="49171" grpId="0"/>
      <p:bldP spid="49172" grpId="0"/>
      <p:bldP spid="49173" grpId="0"/>
      <p:bldP spid="491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282776" y="1323440"/>
            <a:ext cx="64817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Na co je potřeba dbát v badatelské činnosti:</a:t>
            </a:r>
          </a:p>
        </p:txBody>
      </p:sp>
      <p:sp>
        <p:nvSpPr>
          <p:cNvPr id="86028" name="Text Box 12"/>
          <p:cNvSpPr txBox="1">
            <a:spLocks noChangeArrowheads="1"/>
          </p:cNvSpPr>
          <p:nvPr/>
        </p:nvSpPr>
        <p:spPr bwMode="auto">
          <a:xfrm>
            <a:off x="282776" y="1703168"/>
            <a:ext cx="113003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vycházet z dosavadních poznatků, falzifikací déle přijímané teorie lze učinit třeba i převratný objev</a:t>
            </a:r>
          </a:p>
        </p:txBody>
      </p:sp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282776" y="2424905"/>
            <a:ext cx="1041399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vyvarovat se opakování již objeveného</a:t>
            </a:r>
          </a:p>
        </p:txBody>
      </p:sp>
      <p:sp>
        <p:nvSpPr>
          <p:cNvPr id="86030" name="Text Box 14"/>
          <p:cNvSpPr txBox="1">
            <a:spLocks noChangeArrowheads="1"/>
          </p:cNvSpPr>
          <p:nvPr/>
        </p:nvSpPr>
        <p:spPr bwMode="auto">
          <a:xfrm>
            <a:off x="282776" y="2852738"/>
            <a:ext cx="1192499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neformulovat hypotézu bez prostudování relevantní literatury</a:t>
            </a:r>
          </a:p>
        </p:txBody>
      </p:sp>
      <p:sp>
        <p:nvSpPr>
          <p:cNvPr id="86031" name="Text Box 15"/>
          <p:cNvSpPr txBox="1">
            <a:spLocks noChangeArrowheads="1"/>
          </p:cNvSpPr>
          <p:nvPr/>
        </p:nvSpPr>
        <p:spPr bwMode="auto">
          <a:xfrm>
            <a:off x="286016" y="3336167"/>
            <a:ext cx="114495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přinášet všestranný prospěch, omezit osobní zájem, pravidelně uveřejňovat své výsledky</a:t>
            </a:r>
          </a:p>
        </p:txBody>
      </p:sp>
      <p:sp>
        <p:nvSpPr>
          <p:cNvPr id="86032" name="Text Box 16"/>
          <p:cNvSpPr txBox="1">
            <a:spLocks noChangeArrowheads="1"/>
          </p:cNvSpPr>
          <p:nvPr/>
        </p:nvSpPr>
        <p:spPr bwMode="auto">
          <a:xfrm>
            <a:off x="261256" y="3819395"/>
            <a:ext cx="1152128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ačkoliv typický etický kodex pro práci ve vědě neexistuje, lze alespoň shrnout pár důležitých pravidel: </a:t>
            </a:r>
          </a:p>
        </p:txBody>
      </p:sp>
      <p:sp>
        <p:nvSpPr>
          <p:cNvPr id="86033" name="Text Box 17"/>
          <p:cNvSpPr txBox="1">
            <a:spLocks noChangeArrowheads="1"/>
          </p:cNvSpPr>
          <p:nvPr/>
        </p:nvSpPr>
        <p:spPr bwMode="auto">
          <a:xfrm>
            <a:off x="2506574" y="4839744"/>
            <a:ext cx="916477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respektování priority vědeckého objevu </a:t>
            </a:r>
          </a:p>
        </p:txBody>
      </p:sp>
      <p:sp>
        <p:nvSpPr>
          <p:cNvPr id="86034" name="Text Box 18"/>
          <p:cNvSpPr txBox="1">
            <a:spLocks noChangeArrowheads="1"/>
          </p:cNvSpPr>
          <p:nvPr/>
        </p:nvSpPr>
        <p:spPr bwMode="auto">
          <a:xfrm>
            <a:off x="2563288" y="5271294"/>
            <a:ext cx="8852469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nepřivlastňování si myšlenek a výsledků </a:t>
            </a:r>
          </a:p>
        </p:txBody>
      </p:sp>
      <p:sp>
        <p:nvSpPr>
          <p:cNvPr id="86035" name="Text Box 19"/>
          <p:cNvSpPr txBox="1">
            <a:spLocks noChangeArrowheads="1"/>
          </p:cNvSpPr>
          <p:nvPr/>
        </p:nvSpPr>
        <p:spPr bwMode="auto">
          <a:xfrm>
            <a:off x="2600811" y="6092826"/>
            <a:ext cx="8643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- neupravování  a nezamlčování výsledků </a:t>
            </a:r>
          </a:p>
        </p:txBody>
      </p:sp>
      <p:sp>
        <p:nvSpPr>
          <p:cNvPr id="86036" name="Text Box 20"/>
          <p:cNvSpPr txBox="1">
            <a:spLocks noChangeArrowheads="1"/>
          </p:cNvSpPr>
          <p:nvPr/>
        </p:nvSpPr>
        <p:spPr bwMode="auto">
          <a:xfrm>
            <a:off x="2567608" y="5704929"/>
            <a:ext cx="8018889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důsledné uznávání podílu kolegů </a:t>
            </a:r>
          </a:p>
        </p:txBody>
      </p:sp>
      <p:sp>
        <p:nvSpPr>
          <p:cNvPr id="17425" name="Text Box 4"/>
          <p:cNvSpPr txBox="1">
            <a:spLocks noChangeArrowheads="1"/>
          </p:cNvSpPr>
          <p:nvPr/>
        </p:nvSpPr>
        <p:spPr bwMode="auto">
          <a:xfrm>
            <a:off x="1991544" y="919927"/>
            <a:ext cx="75596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1.4. Etické aspekty vědecké činnosti</a:t>
            </a:r>
          </a:p>
        </p:txBody>
      </p:sp>
      <p:sp>
        <p:nvSpPr>
          <p:cNvPr id="20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2891005" y="89456"/>
            <a:ext cx="649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Základní pravidla vědecké práce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6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7" grpId="0"/>
      <p:bldP spid="86028" grpId="0"/>
      <p:bldP spid="86029" grpId="0"/>
      <p:bldP spid="86030" grpId="0"/>
      <p:bldP spid="86031" grpId="0"/>
      <p:bldP spid="86032" grpId="0"/>
      <p:bldP spid="86033" grpId="0"/>
      <p:bldP spid="86034" grpId="0"/>
      <p:bldP spid="86035" grpId="0"/>
      <p:bldP spid="860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1"/>
          <p:cNvSpPr txBox="1">
            <a:spLocks noChangeArrowheads="1"/>
          </p:cNvSpPr>
          <p:nvPr/>
        </p:nvSpPr>
        <p:spPr bwMode="auto">
          <a:xfrm>
            <a:off x="551384" y="1723325"/>
            <a:ext cx="39608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Nejčastější nešvary:</a:t>
            </a:r>
          </a:p>
        </p:txBody>
      </p:sp>
      <p:sp>
        <p:nvSpPr>
          <p:cNvPr id="87058" name="Text Box 18"/>
          <p:cNvSpPr txBox="1">
            <a:spLocks noChangeArrowheads="1"/>
          </p:cNvSpPr>
          <p:nvPr/>
        </p:nvSpPr>
        <p:spPr bwMode="auto">
          <a:xfrm>
            <a:off x="3000376" y="2319338"/>
            <a:ext cx="56880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záměrná ignorace poznaného</a:t>
            </a:r>
          </a:p>
        </p:txBody>
      </p:sp>
      <p:sp>
        <p:nvSpPr>
          <p:cNvPr id="87059" name="Text Box 19"/>
          <p:cNvSpPr txBox="1">
            <a:spLocks noChangeArrowheads="1"/>
          </p:cNvSpPr>
          <p:nvPr/>
        </p:nvSpPr>
        <p:spPr bwMode="auto">
          <a:xfrm>
            <a:off x="3000376" y="2741613"/>
            <a:ext cx="6480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zatajování myšlenkového zdroje</a:t>
            </a:r>
          </a:p>
        </p:txBody>
      </p:sp>
      <p:sp>
        <p:nvSpPr>
          <p:cNvPr id="87060" name="Text Box 20"/>
          <p:cNvSpPr txBox="1">
            <a:spLocks noChangeArrowheads="1"/>
          </p:cNvSpPr>
          <p:nvPr/>
        </p:nvSpPr>
        <p:spPr bwMode="auto">
          <a:xfrm>
            <a:off x="3000376" y="3141664"/>
            <a:ext cx="73437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„vhodná“ úprava výsledků - třeba zamlčením nejasností</a:t>
            </a:r>
          </a:p>
        </p:txBody>
      </p:sp>
      <p:sp>
        <p:nvSpPr>
          <p:cNvPr id="87061" name="Text Box 21"/>
          <p:cNvSpPr txBox="1">
            <a:spLocks noChangeArrowheads="1"/>
          </p:cNvSpPr>
          <p:nvPr/>
        </p:nvSpPr>
        <p:spPr bwMode="auto">
          <a:xfrm>
            <a:off x="3000375" y="3573463"/>
            <a:ext cx="68405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předčasné zveřejnění či opakovaná publikace téhož</a:t>
            </a:r>
          </a:p>
        </p:txBody>
      </p:sp>
      <p:sp>
        <p:nvSpPr>
          <p:cNvPr id="87062" name="Text Box 22"/>
          <p:cNvSpPr txBox="1">
            <a:spLocks noChangeArrowheads="1"/>
          </p:cNvSpPr>
          <p:nvPr/>
        </p:nvSpPr>
        <p:spPr bwMode="auto">
          <a:xfrm>
            <a:off x="3000375" y="4005263"/>
            <a:ext cx="68405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předstírání praktické aplikovatelnosti</a:t>
            </a:r>
          </a:p>
        </p:txBody>
      </p:sp>
      <p:sp>
        <p:nvSpPr>
          <p:cNvPr id="87063" name="Text Box 23"/>
          <p:cNvSpPr txBox="1">
            <a:spLocks noChangeArrowheads="1"/>
          </p:cNvSpPr>
          <p:nvPr/>
        </p:nvSpPr>
        <p:spPr bwMode="auto">
          <a:xfrm>
            <a:off x="3000375" y="4464051"/>
            <a:ext cx="6840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krádež nápadů z projektů a návrhů kolegů</a:t>
            </a:r>
          </a:p>
        </p:txBody>
      </p:sp>
      <p:sp>
        <p:nvSpPr>
          <p:cNvPr id="17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2891005" y="89456"/>
            <a:ext cx="649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Základní pravidla vědecké práce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991544" y="919927"/>
            <a:ext cx="75596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1.4. Etické aspekty vědecké činnosti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8" grpId="0"/>
      <p:bldP spid="87059" grpId="0"/>
      <p:bldP spid="87060" grpId="0"/>
      <p:bldP spid="87061" grpId="0"/>
      <p:bldP spid="87062" grpId="0"/>
      <p:bldP spid="8706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891005" y="89456"/>
            <a:ext cx="649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Základní pravidla vědecké práce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hlinkClick r:id="rId7"/>
          </p:cNvPr>
          <p:cNvPicPr>
            <a:picLocks noChangeAspect="1"/>
          </p:cNvPicPr>
          <p:nvPr/>
        </p:nvPicPr>
        <p:blipFill rotWithShape="1">
          <a:blip r:embed="rId8"/>
          <a:srcRect r="3724"/>
          <a:stretch/>
        </p:blipFill>
        <p:spPr>
          <a:xfrm>
            <a:off x="5591944" y="970631"/>
            <a:ext cx="6517466" cy="5358110"/>
          </a:xfrm>
          <a:prstGeom prst="rect">
            <a:avLst/>
          </a:prstGeom>
        </p:spPr>
      </p:pic>
      <p:pic>
        <p:nvPicPr>
          <p:cNvPr id="2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0101" r="67522" b="12901"/>
          <a:stretch>
            <a:fillRect/>
          </a:stretch>
        </p:blipFill>
        <p:spPr bwMode="auto">
          <a:xfrm>
            <a:off x="95853" y="1277332"/>
            <a:ext cx="5485506" cy="490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1079500"/>
            <a:ext cx="8629650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891005" y="89456"/>
            <a:ext cx="649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Základní pravidla vědecké práce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0" name="Text Box 10"/>
          <p:cNvSpPr txBox="1">
            <a:spLocks noChangeArrowheads="1"/>
          </p:cNvSpPr>
          <p:nvPr/>
        </p:nvSpPr>
        <p:spPr bwMode="auto">
          <a:xfrm>
            <a:off x="414246" y="1598591"/>
            <a:ext cx="1039751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Jaké instituce jsou tedy zárukou vědeckého pokroku?</a:t>
            </a:r>
          </a:p>
        </p:txBody>
      </p:sp>
      <p:sp>
        <p:nvSpPr>
          <p:cNvPr id="71697" name="Text Box 17"/>
          <p:cNvSpPr txBox="1">
            <a:spLocks noChangeArrowheads="1"/>
          </p:cNvSpPr>
          <p:nvPr/>
        </p:nvSpPr>
        <p:spPr bwMode="auto">
          <a:xfrm>
            <a:off x="430394" y="2255126"/>
            <a:ext cx="505575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1) Univerzitní pracoviště            </a:t>
            </a:r>
          </a:p>
        </p:txBody>
      </p:sp>
      <p:sp>
        <p:nvSpPr>
          <p:cNvPr id="4100" name="Text Box 19"/>
          <p:cNvSpPr txBox="1">
            <a:spLocks noChangeArrowheads="1"/>
          </p:cNvSpPr>
          <p:nvPr/>
        </p:nvSpPr>
        <p:spPr bwMode="auto">
          <a:xfrm>
            <a:off x="1919289" y="1052514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  <p:sp>
        <p:nvSpPr>
          <p:cNvPr id="71700" name="Text Box 20"/>
          <p:cNvSpPr txBox="1">
            <a:spLocks noChangeArrowheads="1"/>
          </p:cNvSpPr>
          <p:nvPr/>
        </p:nvSpPr>
        <p:spPr bwMode="auto">
          <a:xfrm>
            <a:off x="420994" y="3068638"/>
            <a:ext cx="1120719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ideální je dokonalá symbióza pedagogické a vědecké činnosti. Pozitivní korelace mezi  kvalitou výzkumu a výuky.</a:t>
            </a:r>
          </a:p>
        </p:txBody>
      </p:sp>
      <p:sp>
        <p:nvSpPr>
          <p:cNvPr id="71701" name="Text Box 21"/>
          <p:cNvSpPr txBox="1">
            <a:spLocks noChangeArrowheads="1"/>
          </p:cNvSpPr>
          <p:nvPr/>
        </p:nvSpPr>
        <p:spPr bwMode="auto">
          <a:xfrm>
            <a:off x="414246" y="4221163"/>
            <a:ext cx="112576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z pohledu vědeckého výzkumu západního typu jsou nejlepší univerzity v USA a Velké Británii, metody hodnocení se mohou lišit, v zásadě ale toto sdělení platí obecně.</a:t>
            </a:r>
          </a:p>
        </p:txBody>
      </p:sp>
      <p:sp>
        <p:nvSpPr>
          <p:cNvPr id="14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891005" y="89456"/>
            <a:ext cx="649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Základní pravidla vědecké práce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0" grpId="0" autoUpdateAnimBg="0"/>
      <p:bldP spid="71697" grpId="0" autoUpdateAnimBg="0"/>
      <p:bldP spid="71700" grpId="0" autoUpdateAnimBg="0"/>
      <p:bldP spid="71701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4999" r="67791" b="5202"/>
          <a:stretch/>
        </p:blipFill>
        <p:spPr bwMode="auto">
          <a:xfrm>
            <a:off x="6138817" y="890474"/>
            <a:ext cx="5049441" cy="566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891005" y="89456"/>
            <a:ext cx="649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Základní pravidla vědecké práce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0" t="11501" r="57875" b="5901"/>
          <a:stretch>
            <a:fillRect/>
          </a:stretch>
        </p:blipFill>
        <p:spPr bwMode="auto">
          <a:xfrm>
            <a:off x="263352" y="1000205"/>
            <a:ext cx="5473005" cy="551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11"/>
          <p:cNvSpPr txBox="1">
            <a:spLocks noChangeArrowheads="1"/>
          </p:cNvSpPr>
          <p:nvPr/>
        </p:nvSpPr>
        <p:spPr bwMode="auto">
          <a:xfrm>
            <a:off x="335360" y="1312441"/>
            <a:ext cx="276879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Retraction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watch</a:t>
            </a:r>
            <a:endParaRPr lang="en-US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aoblený obdélník 11"/>
          <p:cNvSpPr/>
          <p:nvPr/>
        </p:nvSpPr>
        <p:spPr>
          <a:xfrm>
            <a:off x="37738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847395" y="8176"/>
            <a:ext cx="649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Základní pravidla vědecké práce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1991544" y="919927"/>
            <a:ext cx="75596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1.4. Etické aspekty vědecké činnosti</a:t>
            </a:r>
          </a:p>
        </p:txBody>
      </p:sp>
      <p:pic>
        <p:nvPicPr>
          <p:cNvPr id="1026" name="Picture 2" descr="https://i0.wp.com/retractionwatch.com/wp-content/uploads/2018/01/rw-twitter-1.jp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4" b="26800"/>
          <a:stretch/>
        </p:blipFill>
        <p:spPr bwMode="auto">
          <a:xfrm>
            <a:off x="4879844" y="5318726"/>
            <a:ext cx="276416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344" y="1844824"/>
            <a:ext cx="4682058" cy="4698038"/>
          </a:xfrm>
          <a:prstGeom prst="rect">
            <a:avLst/>
          </a:prstGeom>
        </p:spPr>
      </p:pic>
      <p:pic>
        <p:nvPicPr>
          <p:cNvPr id="24" name="Picture 23">
            <a:hlinkClick r:id="rId11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63952" y="1967845"/>
            <a:ext cx="6356444" cy="3034714"/>
          </a:xfrm>
          <a:prstGeom prst="rect">
            <a:avLst/>
          </a:prstGeom>
        </p:spPr>
      </p:pic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5519936" y="1329275"/>
            <a:ext cx="42481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PUBPEER - online Journal club</a:t>
            </a:r>
            <a:endParaRPr lang="en-US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84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1770875" y="1377069"/>
            <a:ext cx="88106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Průvodce vědeckým žargonem (</a:t>
            </a:r>
            <a:r>
              <a:rPr lang="cs-CZ" altLang="cs-CZ" sz="1600" b="1" u="sng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http://texts.iddqd.cz/</a:t>
            </a:r>
            <a:r>
              <a:rPr lang="cs-CZ" altLang="cs-CZ" sz="1600" b="1" u="sng" dirty="0" err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vedecky-zargon</a:t>
            </a:r>
            <a:r>
              <a:rPr lang="cs-CZ" altLang="cs-CZ" sz="1600" b="1" u="sng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/</a:t>
            </a:r>
            <a:r>
              <a:rPr lang="cs-CZ" altLang="cs-CZ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) :</a:t>
            </a:r>
          </a:p>
        </p:txBody>
      </p:sp>
      <p:sp>
        <p:nvSpPr>
          <p:cNvPr id="24584" name="Text Box 24"/>
          <p:cNvSpPr txBox="1">
            <a:spLocks noChangeArrowheads="1"/>
          </p:cNvSpPr>
          <p:nvPr/>
        </p:nvSpPr>
        <p:spPr bwMode="auto">
          <a:xfrm>
            <a:off x="1893372" y="904147"/>
            <a:ext cx="8820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Humorné shrnutí nešvarů vystihuje docela dobře občasnou realitu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23282" y="1797259"/>
            <a:ext cx="8647551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"je již dlouho známo" = nezjistil jsem si původní pramen 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23282" y="2269110"/>
            <a:ext cx="1005821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"projevuje se tu určitý trend" = tyto údaje jsou v podstatě bezcenné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541290" y="2795887"/>
            <a:ext cx="1139570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"ačkoliv nebylo možné přinést na tyto otázky jednoznačnou odpověď" = pokus se nezdařil, ale i tak doufám, že jej budu moci publikovat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04776" y="3614554"/>
            <a:ext cx="11395707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"k podrobnému studiu byly vybrány tři vzorky" = ostatní výsledky nedávaly smysl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25465" y="4140995"/>
            <a:ext cx="11395707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"typické výsledky jsou zobrazeny" = tenhle graf se mi obzvláště vyvedl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532941" y="4620733"/>
            <a:ext cx="1139570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"tyto výsledky budou obsahem příští studie" = jednou se snad do ní pustím, jestli mě k tomu někdo dokope / poskytne finanční prostředky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541290" y="5421198"/>
            <a:ext cx="5215332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"z vlastní zkušenosti" = jednou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"v několika případech" = dvakrát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"v řadě případů" = třikrát</a:t>
            </a:r>
          </a:p>
        </p:txBody>
      </p:sp>
      <p:sp>
        <p:nvSpPr>
          <p:cNvPr id="19" name="Zaoblený obdélník 11"/>
          <p:cNvSpPr/>
          <p:nvPr/>
        </p:nvSpPr>
        <p:spPr>
          <a:xfrm>
            <a:off x="37738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2847395" y="8176"/>
            <a:ext cx="649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Základní pravidla vědecké práce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4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7" name="Skupina 1"/>
          <p:cNvGrpSpPr>
            <a:grpSpLocks/>
          </p:cNvGrpSpPr>
          <p:nvPr/>
        </p:nvGrpSpPr>
        <p:grpSpPr bwMode="auto">
          <a:xfrm>
            <a:off x="1822451" y="1022350"/>
            <a:ext cx="8882063" cy="750888"/>
            <a:chOff x="298450" y="1022350"/>
            <a:chExt cx="8882062" cy="750888"/>
          </a:xfrm>
        </p:grpSpPr>
        <p:sp>
          <p:nvSpPr>
            <p:cNvPr id="25617" name="Text Box 5"/>
            <p:cNvSpPr txBox="1">
              <a:spLocks noChangeArrowheads="1"/>
            </p:cNvSpPr>
            <p:nvPr/>
          </p:nvSpPr>
          <p:spPr bwMode="auto">
            <a:xfrm>
              <a:off x="298450" y="1433513"/>
              <a:ext cx="881062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 u="sng">
                  <a:latin typeface="Calibri" panose="020F0502020204030204" pitchFamily="34" charset="0"/>
                  <a:cs typeface="Calibri" panose="020F0502020204030204" pitchFamily="34" charset="0"/>
                </a:rPr>
                <a:t>Průvodce vědeckým žargonem (</a:t>
              </a:r>
              <a:r>
                <a:rPr lang="cs-CZ" altLang="cs-CZ" sz="1600" b="1" u="sng">
                  <a:latin typeface="Calibri" panose="020F0502020204030204" pitchFamily="34" charset="0"/>
                  <a:cs typeface="Calibri" panose="020F0502020204030204" pitchFamily="34" charset="0"/>
                  <a:hlinkClick r:id="rId2"/>
                </a:rPr>
                <a:t>http://texts.iddqd.cz/vedecky-zargon/</a:t>
              </a:r>
              <a:r>
                <a:rPr lang="cs-CZ" altLang="cs-CZ" sz="1600" b="1" u="sng">
                  <a:latin typeface="Calibri" panose="020F0502020204030204" pitchFamily="34" charset="0"/>
                  <a:cs typeface="Calibri" panose="020F0502020204030204" pitchFamily="34" charset="0"/>
                </a:rPr>
                <a:t>) :</a:t>
              </a:r>
            </a:p>
          </p:txBody>
        </p:sp>
        <p:sp>
          <p:nvSpPr>
            <p:cNvPr id="25618" name="Text Box 24"/>
            <p:cNvSpPr txBox="1">
              <a:spLocks noChangeArrowheads="1"/>
            </p:cNvSpPr>
            <p:nvPr/>
          </p:nvSpPr>
          <p:spPr bwMode="auto">
            <a:xfrm>
              <a:off x="358775" y="1022350"/>
              <a:ext cx="8821737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>
                  <a:latin typeface="Calibri" panose="020F0502020204030204" pitchFamily="34" charset="0"/>
                  <a:cs typeface="Calibri" panose="020F0502020204030204" pitchFamily="34" charset="0"/>
                </a:rPr>
                <a:t>Humorné shrnutí nešvarů vystihuje docela dobře občasnou realitu</a:t>
              </a:r>
            </a:p>
          </p:txBody>
        </p:sp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41940" y="1791926"/>
            <a:ext cx="7462752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"panuje názor" = já si myslím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28861" y="2180729"/>
            <a:ext cx="8933469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"panuje všeobecný názor" = pár kolegů si to myslí taky 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28861" y="2574926"/>
            <a:ext cx="11881319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>
                <a:latin typeface="Calibri" panose="020F0502020204030204" pitchFamily="34" charset="0"/>
                <a:cs typeface="Calibri" panose="020F0502020204030204" pitchFamily="34" charset="0"/>
              </a:rPr>
              <a:t>"platný v řádu daných veličin" = neplatný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29116" y="2993906"/>
            <a:ext cx="11881319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"podle statistického průzkumu" = říká se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19336" y="3435351"/>
            <a:ext cx="11881319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"statisticky vyjádřený odhad významu těchto zjištění" = pustý dohad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28861" y="3794126"/>
            <a:ext cx="11881319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>
                <a:latin typeface="Calibri" panose="020F0502020204030204" pitchFamily="34" charset="0"/>
                <a:cs typeface="Calibri" panose="020F0502020204030204" pitchFamily="34" charset="0"/>
              </a:rPr>
              <a:t>"pečlivá analýza dosažitelných údajů" = tři stránky poznámek se mi rozpily, když sem si na ně zvrhl pivo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99625" y="4275373"/>
            <a:ext cx="11894164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"je jasné že bude třeba vykonat ještě mnoho další práce, než budeme schopni porozumět tomuto jevu v jeho úplnosti" = já mu nerozumím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32983" y="5031334"/>
            <a:ext cx="1189630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"Děkuji </a:t>
            </a:r>
            <a:r>
              <a:rPr lang="cs-CZ" altLang="cs-CZ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Joe</a:t>
            </a: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Blotzovi</a:t>
            </a: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 za asistenci při pokusu a André </a:t>
            </a:r>
            <a:r>
              <a:rPr lang="cs-CZ" altLang="cs-CZ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Schafferové</a:t>
            </a: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 za přínosné konzultace" = </a:t>
            </a:r>
            <a:r>
              <a:rPr lang="cs-CZ" altLang="cs-CZ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Blotz</a:t>
            </a: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 udělal práci a </a:t>
            </a:r>
            <a:r>
              <a:rPr lang="cs-CZ" altLang="cs-CZ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Schafferová</a:t>
            </a: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 mi vysvětlila, o co jde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41940" y="5818851"/>
            <a:ext cx="11232522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"nesmírně významná oblast výzkumné práce" = naprosto zbytečný úkol, který mi zadala komise</a:t>
            </a:r>
          </a:p>
        </p:txBody>
      </p:sp>
      <p:sp>
        <p:nvSpPr>
          <p:cNvPr id="21" name="Zaoblený obdélník 11"/>
          <p:cNvSpPr/>
          <p:nvPr/>
        </p:nvSpPr>
        <p:spPr>
          <a:xfrm>
            <a:off x="37738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2847395" y="8176"/>
            <a:ext cx="649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Základní pravidla vědecké práce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6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1992313" y="942606"/>
            <a:ext cx="75596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1.5. Financování vědeckého výzkumu</a:t>
            </a:r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479376" y="1496839"/>
            <a:ext cx="5789071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Zdroje financí - státní</a:t>
            </a:r>
            <a:b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         - soukromé </a:t>
            </a:r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449745" y="2361074"/>
            <a:ext cx="108308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Rozdělení financování - podpora chodu institucí jako takových, většinou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přes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ministerstva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	        - přímá podpora vědců formou grantových projektů</a:t>
            </a:r>
          </a:p>
        </p:txBody>
      </p:sp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407368" y="3429000"/>
            <a:ext cx="1125080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Ideální forma financování - kombinace všech forem financování</a:t>
            </a:r>
            <a:b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	           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komerčně uplatnit výsledky vlastní práce např.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p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rostřednictvím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tzv. spin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off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firem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, finančně jsou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tak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přitom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podporovány nadějné výzkumné směry, které si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prozatím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na sebe nevydělají</a:t>
            </a:r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389810" y="5013176"/>
            <a:ext cx="112508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Propojení formou spin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off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firem je v ČR stále v ne příliš dobrém stavu,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stále chybí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dobří 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ědečtí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manažeři</a:t>
            </a:r>
          </a:p>
        </p:txBody>
      </p:sp>
      <p:sp>
        <p:nvSpPr>
          <p:cNvPr id="14" name="Zaoblený obdélník 11"/>
          <p:cNvSpPr/>
          <p:nvPr/>
        </p:nvSpPr>
        <p:spPr>
          <a:xfrm>
            <a:off x="37738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847395" y="8176"/>
            <a:ext cx="649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Základní pravidla vědecké práce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6" grpId="0"/>
      <p:bldP spid="50187" grpId="0"/>
      <p:bldP spid="50188" grpId="0"/>
      <p:bldP spid="5018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2064717" y="971754"/>
            <a:ext cx="75596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1.5. Financování vědeckého výzkumu</a:t>
            </a:r>
          </a:p>
        </p:txBody>
      </p:sp>
      <p:sp>
        <p:nvSpPr>
          <p:cNvPr id="27651" name="Text Box 9"/>
          <p:cNvSpPr txBox="1">
            <a:spLocks noChangeArrowheads="1"/>
          </p:cNvSpPr>
          <p:nvPr/>
        </p:nvSpPr>
        <p:spPr bwMode="auto">
          <a:xfrm>
            <a:off x="1847528" y="1463879"/>
            <a:ext cx="8424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Transfer technologií - spin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off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firmy, technologické parky</a:t>
            </a:r>
          </a:p>
        </p:txBody>
      </p:sp>
      <p:sp>
        <p:nvSpPr>
          <p:cNvPr id="13" name="Zaoblený obdélník 11"/>
          <p:cNvSpPr/>
          <p:nvPr/>
        </p:nvSpPr>
        <p:spPr>
          <a:xfrm>
            <a:off x="37738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847395" y="8176"/>
            <a:ext cx="649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Základní pravidla vědecké práce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9855" y="1974664"/>
            <a:ext cx="7924577" cy="455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9"/>
          <p:cNvSpPr txBox="1">
            <a:spLocks noChangeArrowheads="1"/>
          </p:cNvSpPr>
          <p:nvPr/>
        </p:nvSpPr>
        <p:spPr bwMode="auto">
          <a:xfrm>
            <a:off x="2243138" y="1480823"/>
            <a:ext cx="8424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Transfer technologií na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PřF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UK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vizitky týmů, technologičtí skauti</a:t>
            </a: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672" y="1983411"/>
            <a:ext cx="5617254" cy="4419797"/>
          </a:xfrm>
          <a:prstGeom prst="rect">
            <a:avLst/>
          </a:prstGeom>
        </p:spPr>
      </p:pic>
      <p:sp>
        <p:nvSpPr>
          <p:cNvPr id="12" name="Zaoblený obdélník 11"/>
          <p:cNvSpPr/>
          <p:nvPr/>
        </p:nvSpPr>
        <p:spPr>
          <a:xfrm>
            <a:off x="37738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847395" y="8176"/>
            <a:ext cx="649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Základní pravidla vědecké práce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919536" y="971754"/>
            <a:ext cx="75596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1.5. Financování vědeckého výzkumu</a:t>
            </a:r>
          </a:p>
        </p:txBody>
      </p:sp>
    </p:spTree>
    <p:extLst>
      <p:ext uri="{BB962C8B-B14F-4D97-AF65-F5344CB8AC3E}">
        <p14:creationId xmlns:p14="http://schemas.microsoft.com/office/powerpoint/2010/main" val="84374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0"/>
          <p:cNvSpPr txBox="1">
            <a:spLocks noChangeArrowheads="1"/>
          </p:cNvSpPr>
          <p:nvPr/>
        </p:nvSpPr>
        <p:spPr bwMode="auto">
          <a:xfrm>
            <a:off x="551384" y="1420074"/>
            <a:ext cx="52562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Grantové projekty a jejich formy:</a:t>
            </a:r>
          </a:p>
        </p:txBody>
      </p:sp>
      <p:sp>
        <p:nvSpPr>
          <p:cNvPr id="90128" name="Text Box 16"/>
          <p:cNvSpPr txBox="1">
            <a:spLocks noChangeArrowheads="1"/>
          </p:cNvSpPr>
          <p:nvPr/>
        </p:nvSpPr>
        <p:spPr bwMode="auto">
          <a:xfrm>
            <a:off x="540067" y="1868488"/>
            <a:ext cx="115441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Studentské, doktorské či juniorské badatelské projekty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- tyto projekty jsou zpravidla jedno až tříleté, dávají mladému vědci či studentovi určitou míru autonomie.</a:t>
            </a:r>
          </a:p>
        </p:txBody>
      </p:sp>
      <p:sp>
        <p:nvSpPr>
          <p:cNvPr id="90129" name="Text Box 17"/>
          <p:cNvSpPr txBox="1">
            <a:spLocks noChangeArrowheads="1"/>
          </p:cNvSpPr>
          <p:nvPr/>
        </p:nvSpPr>
        <p:spPr bwMode="auto">
          <a:xfrm>
            <a:off x="551384" y="2997200"/>
            <a:ext cx="109452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- Standardní či postdoktorské badatelské projekty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 - nejběžnější forma projektu, bývají nejvíce tří až pětileté. Úspěšný vědec by měl vždy alespoň jeden takový projekt mít. </a:t>
            </a:r>
          </a:p>
        </p:txBody>
      </p:sp>
      <p:sp>
        <p:nvSpPr>
          <p:cNvPr id="90130" name="Text Box 18"/>
          <p:cNvSpPr txBox="1">
            <a:spLocks noChangeArrowheads="1"/>
          </p:cNvSpPr>
          <p:nvPr/>
        </p:nvSpPr>
        <p:spPr bwMode="auto">
          <a:xfrm>
            <a:off x="448316" y="4149080"/>
            <a:ext cx="1169113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Specializované granty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hradí např. 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cestovní či publikační náklady</a:t>
            </a:r>
          </a:p>
        </p:txBody>
      </p:sp>
      <p:sp>
        <p:nvSpPr>
          <p:cNvPr id="90131" name="Text Box 19"/>
          <p:cNvSpPr txBox="1">
            <a:spLocks noChangeArrowheads="1"/>
          </p:cNvSpPr>
          <p:nvPr/>
        </p:nvSpPr>
        <p:spPr bwMode="auto">
          <a:xfrm>
            <a:off x="441344" y="4797425"/>
            <a:ext cx="1174159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- Velké integrační projekty 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jedná se o propojení více badatelských skupin za účelem zvýšení efektivity jejich činnosti. Tyto projekty mají delší dobu trvání (5 a více let) a mohou se překrývat s menšími badatelskými projekty.</a:t>
            </a:r>
            <a:endParaRPr lang="cs-CZ" altLang="cs-CZ" sz="240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aoblený obdélník 11"/>
          <p:cNvSpPr/>
          <p:nvPr/>
        </p:nvSpPr>
        <p:spPr>
          <a:xfrm>
            <a:off x="37738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2847395" y="8176"/>
            <a:ext cx="649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Základní pravidla vědecké práce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919536" y="971754"/>
            <a:ext cx="75596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1.5. Financování vědeckého výzkumu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8" grpId="0"/>
      <p:bldP spid="90129" grpId="0"/>
      <p:bldP spid="90130" grpId="0"/>
      <p:bldP spid="901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16"/>
          <p:cNvSpPr txBox="1">
            <a:spLocks noChangeArrowheads="1"/>
          </p:cNvSpPr>
          <p:nvPr/>
        </p:nvSpPr>
        <p:spPr bwMode="auto">
          <a:xfrm>
            <a:off x="377384" y="1489076"/>
            <a:ext cx="11497699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- Velké integrační projekty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propojení více badatelských skupin za účelem zvýšení efektivity jejich činnosti. Tyto projekty mají delší dobu trvání (5 a více let) a mohou se překrývat s menšími badatelskými projekty.</a:t>
            </a:r>
            <a:endParaRPr lang="cs-CZ" altLang="cs-CZ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2977282"/>
            <a:ext cx="4543826" cy="3395549"/>
          </a:xfrm>
          <a:prstGeom prst="rect">
            <a:avLst/>
          </a:prstGeom>
        </p:spPr>
      </p:pic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9378" y="2985430"/>
            <a:ext cx="4527101" cy="3364793"/>
          </a:xfrm>
          <a:prstGeom prst="rect">
            <a:avLst/>
          </a:prstGeom>
        </p:spPr>
      </p:pic>
      <p:sp>
        <p:nvSpPr>
          <p:cNvPr id="13" name="Zaoblený obdélník 11"/>
          <p:cNvSpPr/>
          <p:nvPr/>
        </p:nvSpPr>
        <p:spPr>
          <a:xfrm>
            <a:off x="37738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847395" y="8176"/>
            <a:ext cx="649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Základní pravidla vědecké práce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 descr="Znak UK - Univerzita Karlov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1919536" y="971754"/>
            <a:ext cx="75596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1.5. Financování vědeckého výzkumu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9"/>
          <p:cNvSpPr txBox="1">
            <a:spLocks noChangeArrowheads="1"/>
          </p:cNvSpPr>
          <p:nvPr/>
        </p:nvSpPr>
        <p:spPr bwMode="auto">
          <a:xfrm>
            <a:off x="377384" y="1539012"/>
            <a:ext cx="36718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Grantové agentury:</a:t>
            </a:r>
          </a:p>
        </p:txBody>
      </p:sp>
      <p:sp>
        <p:nvSpPr>
          <p:cNvPr id="93196" name="Text Box 12"/>
          <p:cNvSpPr txBox="1">
            <a:spLocks noChangeArrowheads="1"/>
          </p:cNvSpPr>
          <p:nvPr/>
        </p:nvSpPr>
        <p:spPr bwMode="auto">
          <a:xfrm>
            <a:off x="377384" y="1961544"/>
            <a:ext cx="1143564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lokální (vnitřní) grantová agentura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- slouží pro potřeby konkrétní instituce, příkladem je grantová agentura UK (GAUK;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http://www.cuni.cz/UK-33.html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), žádat o projekt v rámci ní mohou pouze zaměstnanci a studenti UK. Podobným příkladem byla i grantová agentura akademie věd (GAAVČR, </a:t>
            </a:r>
            <a:r>
              <a:rPr lang="cs-CZ" altLang="cs-CZ" sz="2000" u="sng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http://www.gaav.cz/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), která je ovšem nyní zrušena.</a:t>
            </a:r>
          </a:p>
        </p:txBody>
      </p:sp>
      <p:sp>
        <p:nvSpPr>
          <p:cNvPr id="93197" name="Text Box 13"/>
          <p:cNvSpPr txBox="1">
            <a:spLocks noChangeArrowheads="1"/>
          </p:cNvSpPr>
          <p:nvPr/>
        </p:nvSpPr>
        <p:spPr bwMode="auto">
          <a:xfrm>
            <a:off x="377384" y="3545721"/>
            <a:ext cx="1143564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resortní grantová agentura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- slouží k podpoře výzkumu v určité oblasti (např. ministerstvo zdravotnictví, zemědělství a školství). Mezi nejštědřejší patří určitě ministerstvo školství (</a:t>
            </a:r>
            <a:r>
              <a:rPr lang="cs-CZ" altLang="cs-CZ" sz="2000" u="sng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http://www.msmt.cz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), které podporuje zejména velké integrační programy jako jsou výzkumná centra a výzkumné záměry. </a:t>
            </a:r>
          </a:p>
        </p:txBody>
      </p:sp>
      <p:sp>
        <p:nvSpPr>
          <p:cNvPr id="93198" name="Text Box 14"/>
          <p:cNvSpPr txBox="1">
            <a:spLocks noChangeArrowheads="1"/>
          </p:cNvSpPr>
          <p:nvPr/>
        </p:nvSpPr>
        <p:spPr bwMode="auto">
          <a:xfrm>
            <a:off x="304359" y="4841865"/>
            <a:ext cx="1143564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státní grantová agentura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- agentura, která má ve státním rozpočtu přímo vyčleněn svůj podíl, v ČR je to grantová agentura ČR (GAČR, </a:t>
            </a:r>
            <a:r>
              <a:rPr lang="cs-CZ" altLang="cs-CZ" sz="2000" u="sng" dirty="0" smtClean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https://gacr.cz/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Největší takovou agenturou je americká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National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Science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Foundation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(NSF; </a:t>
            </a:r>
            <a:r>
              <a:rPr lang="cs-CZ" altLang="cs-CZ" sz="2000" u="sng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http://www.nsf.gov/</a:t>
            </a:r>
            <a:r>
              <a:rPr lang="cs-CZ" altLang="cs-CZ" sz="2000" u="sng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index.jsp?displayFullSite</a:t>
            </a:r>
            <a:r>
              <a:rPr lang="cs-CZ" altLang="cs-CZ" sz="2000" u="sng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=</a:t>
            </a:r>
            <a:r>
              <a:rPr lang="cs-CZ" altLang="cs-CZ" sz="2000" u="sng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true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). Tyto agentury mají obvykle za cíl podporovat všechny oblasti výzkumu, které jsou v dané zemi politicky podporovány.</a:t>
            </a:r>
          </a:p>
        </p:txBody>
      </p:sp>
      <p:sp>
        <p:nvSpPr>
          <p:cNvPr id="14" name="Zaoblený obdélník 11"/>
          <p:cNvSpPr/>
          <p:nvPr/>
        </p:nvSpPr>
        <p:spPr>
          <a:xfrm>
            <a:off x="37738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847395" y="8176"/>
            <a:ext cx="649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Základní pravidla vědecké práce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5" descr="logo-male UEB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919536" y="971754"/>
            <a:ext cx="75596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1.5. Financování vědeckého výzkumu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6" grpId="0"/>
      <p:bldP spid="93197" grpId="0"/>
      <p:bldP spid="9319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6"/>
          <p:cNvSpPr txBox="1">
            <a:spLocks noChangeArrowheads="1"/>
          </p:cNvSpPr>
          <p:nvPr/>
        </p:nvSpPr>
        <p:spPr bwMode="auto">
          <a:xfrm>
            <a:off x="420994" y="1484313"/>
            <a:ext cx="11454089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Pořadí univerzit podle kvality jejich výuky a výzkumu - Harvard, MIT,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Yale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, Cambridge a Oxford - nejčastěji na prvních příčkách </a:t>
            </a:r>
          </a:p>
        </p:txBody>
      </p:sp>
      <p:sp>
        <p:nvSpPr>
          <p:cNvPr id="5128" name="Text Box 19"/>
          <p:cNvSpPr txBox="1">
            <a:spLocks noChangeArrowheads="1"/>
          </p:cNvSpPr>
          <p:nvPr/>
        </p:nvSpPr>
        <p:spPr bwMode="auto">
          <a:xfrm>
            <a:off x="1919289" y="992189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2" cstate="print"/>
          <a:srcRect l="8657" t="18905" r="14563" b="4586"/>
          <a:stretch>
            <a:fillRect/>
          </a:stretch>
        </p:blipFill>
        <p:spPr bwMode="auto">
          <a:xfrm>
            <a:off x="1343472" y="2350306"/>
            <a:ext cx="6594785" cy="4107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Skupina 18"/>
          <p:cNvGrpSpPr>
            <a:grpSpLocks/>
          </p:cNvGrpSpPr>
          <p:nvPr/>
        </p:nvGrpSpPr>
        <p:grpSpPr bwMode="auto">
          <a:xfrm>
            <a:off x="5663952" y="2599493"/>
            <a:ext cx="4654558" cy="3828176"/>
            <a:chOff x="4499992" y="2564904"/>
            <a:chExt cx="5472608" cy="4980688"/>
          </a:xfrm>
        </p:grpSpPr>
        <p:pic>
          <p:nvPicPr>
            <p:cNvPr id="3091" name="Picture 19"/>
            <p:cNvPicPr>
              <a:picLocks noChangeAspect="1" noChangeArrowheads="1"/>
            </p:cNvPicPr>
            <p:nvPr/>
          </p:nvPicPr>
          <p:blipFill>
            <a:blip r:embed="rId3" cstate="print"/>
            <a:srcRect l="8066" t="15980" r="39369" b="7476"/>
            <a:stretch>
              <a:fillRect/>
            </a:stretch>
          </p:blipFill>
          <p:spPr bwMode="auto">
            <a:xfrm>
              <a:off x="4499992" y="2564904"/>
              <a:ext cx="5472608" cy="49806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Obdélník 17">
              <a:hlinkClick r:id="rId4"/>
            </p:cNvPr>
            <p:cNvSpPr/>
            <p:nvPr/>
          </p:nvSpPr>
          <p:spPr bwMode="auto">
            <a:xfrm>
              <a:off x="4716769" y="4653172"/>
              <a:ext cx="5120856" cy="928352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sp>
        <p:nvSpPr>
          <p:cNvPr id="15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2891005" y="89456"/>
            <a:ext cx="649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Základní pravidla vědecké práce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0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Znak UK - Univerzita Karlov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"/>
          <p:cNvSpPr>
            <a:spLocks noChangeArrowheads="1"/>
          </p:cNvSpPr>
          <p:nvPr/>
        </p:nvSpPr>
        <p:spPr bwMode="auto">
          <a:xfrm>
            <a:off x="377383" y="2060575"/>
            <a:ext cx="1129396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mezinárodní grantová agentura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- vzniká spojením úsilí více států. Jednotlivé možnosti získávání projektů jsou přehledně sdruženy na komunitním serveru CORDIS (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Community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Information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Service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cs-CZ" altLang="cs-CZ" sz="2400" u="sng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http://cordis.europa.eu/</a:t>
            </a:r>
            <a:r>
              <a:rPr lang="cs-CZ" altLang="cs-CZ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Koordinace činnosti vědců v EU si vynutila existenci této stránky, která podporuje všechny oblasti vědecké činnosti a má své pobočky v jednotlivých státech EU.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Při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Evropské unii již též funguje klasická 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grantová agentura ERC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council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http://erc.europa.eu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) nabízející klasické badatelské granty pro všechny vědce působící v EU.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377383" y="1544861"/>
            <a:ext cx="3671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Grantové agentury:</a:t>
            </a:r>
          </a:p>
        </p:txBody>
      </p:sp>
      <p:sp>
        <p:nvSpPr>
          <p:cNvPr id="12" name="Zaoblený obdélník 11"/>
          <p:cNvSpPr/>
          <p:nvPr/>
        </p:nvSpPr>
        <p:spPr>
          <a:xfrm>
            <a:off x="37738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847395" y="8176"/>
            <a:ext cx="649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Základní pravidla vědecké práce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919536" y="971754"/>
            <a:ext cx="75596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1.5. Financování vědeckého výzkumu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1" name="Text Box 11"/>
          <p:cNvSpPr txBox="1">
            <a:spLocks noChangeArrowheads="1"/>
          </p:cNvSpPr>
          <p:nvPr/>
        </p:nvSpPr>
        <p:spPr bwMode="auto">
          <a:xfrm>
            <a:off x="2063751" y="1628775"/>
            <a:ext cx="8137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Uvážit, který projekt je v danou chvíli nejvhodnější, zvolit grantovou agenturu</a:t>
            </a:r>
          </a:p>
        </p:txBody>
      </p:sp>
      <p:sp>
        <p:nvSpPr>
          <p:cNvPr id="33804" name="Text Box 4"/>
          <p:cNvSpPr txBox="1">
            <a:spLocks noChangeArrowheads="1"/>
          </p:cNvSpPr>
          <p:nvPr/>
        </p:nvSpPr>
        <p:spPr bwMode="auto">
          <a:xfrm>
            <a:off x="1919289" y="1052514"/>
            <a:ext cx="85693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1.6. Příprava vědeckých projektů a grantů - základní pravidla</a:t>
            </a: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40" y="2128324"/>
            <a:ext cx="6552728" cy="4268078"/>
          </a:xfrm>
          <a:prstGeom prst="rect">
            <a:avLst/>
          </a:prstGeom>
        </p:spPr>
      </p:pic>
      <p:sp>
        <p:nvSpPr>
          <p:cNvPr id="12" name="Zaoblený obdélník 11"/>
          <p:cNvSpPr/>
          <p:nvPr/>
        </p:nvSpPr>
        <p:spPr>
          <a:xfrm>
            <a:off x="37738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847395" y="8176"/>
            <a:ext cx="649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Základní pravidla vědecké práce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374840" y="2827595"/>
            <a:ext cx="1143818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Striktně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dodržet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formální náležitosti -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někdy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jsou projekty kvůli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jejich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nedodržení vyřazeny ještě předtím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	  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 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než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se na něj podívá odborné oko</a:t>
            </a:r>
          </a:p>
        </p:txBody>
      </p:sp>
      <p:sp>
        <p:nvSpPr>
          <p:cNvPr id="51213" name="Text Box 13"/>
          <p:cNvSpPr txBox="1">
            <a:spLocks noChangeArrowheads="1"/>
          </p:cNvSpPr>
          <p:nvPr/>
        </p:nvSpPr>
        <p:spPr bwMode="auto">
          <a:xfrm>
            <a:off x="411725" y="1832105"/>
            <a:ext cx="11438189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Dát dohromady funkční řešitelský kolektiv - instituce je vždy garantem toho, že  je projekt proveditelný a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		               přebírá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za něj garance v tomto smyslu</a:t>
            </a:r>
          </a:p>
        </p:txBody>
      </p:sp>
      <p:sp>
        <p:nvSpPr>
          <p:cNvPr id="51214" name="Text Box 14"/>
          <p:cNvSpPr txBox="1">
            <a:spLocks noChangeArrowheads="1"/>
          </p:cNvSpPr>
          <p:nvPr/>
        </p:nvSpPr>
        <p:spPr bwMode="auto">
          <a:xfrm>
            <a:off x="479376" y="3745389"/>
            <a:ext cx="113705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			- text žádosti připomíná vědeckou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ublikaci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, obsahuje však navíc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		očekávané výsledky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a přínos pro společnost spolu s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ozkladem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finanční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	náročnosti projektu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Příklad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2" action="ppaction://hlinkfile"/>
              </a:rPr>
              <a:t>zde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215" name="Text Box 15"/>
          <p:cNvSpPr txBox="1">
            <a:spLocks noChangeArrowheads="1"/>
          </p:cNvSpPr>
          <p:nvPr/>
        </p:nvSpPr>
        <p:spPr bwMode="auto">
          <a:xfrm>
            <a:off x="465290" y="5162212"/>
            <a:ext cx="1146335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Hodnocení žádosti - tzv. oborová komise vybírá pro vlastní hodnocení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odborníky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v dané oblasti. Oponentské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	    řízení je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anonymní.</a:t>
            </a:r>
          </a:p>
        </p:txBody>
      </p:sp>
      <p:sp>
        <p:nvSpPr>
          <p:cNvPr id="33804" name="Text Box 4"/>
          <p:cNvSpPr txBox="1">
            <a:spLocks noChangeArrowheads="1"/>
          </p:cNvSpPr>
          <p:nvPr/>
        </p:nvSpPr>
        <p:spPr bwMode="auto">
          <a:xfrm>
            <a:off x="1919289" y="1052514"/>
            <a:ext cx="85693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1.6. Příprava vědeckých projektů a grantů - základní pravidla</a:t>
            </a:r>
          </a:p>
        </p:txBody>
      </p:sp>
      <p:sp>
        <p:nvSpPr>
          <p:cNvPr id="14" name="Zaoblený obdélník 11"/>
          <p:cNvSpPr/>
          <p:nvPr/>
        </p:nvSpPr>
        <p:spPr>
          <a:xfrm>
            <a:off x="37738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847395" y="8176"/>
            <a:ext cx="649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Základní pravidla vědecké práce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637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2" grpId="0"/>
      <p:bldP spid="51213" grpId="0"/>
      <p:bldP spid="51214" grpId="0"/>
      <p:bldP spid="512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1919289" y="1052514"/>
            <a:ext cx="85693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1.6. Příprava vědeckých projektů a grantů - základní pravidla</a:t>
            </a:r>
          </a:p>
        </p:txBody>
      </p:sp>
      <p:sp>
        <p:nvSpPr>
          <p:cNvPr id="34819" name="Text Box 9"/>
          <p:cNvSpPr txBox="1">
            <a:spLocks noChangeArrowheads="1"/>
          </p:cNvSpPr>
          <p:nvPr/>
        </p:nvSpPr>
        <p:spPr bwMode="auto">
          <a:xfrm>
            <a:off x="492253" y="1628801"/>
            <a:ext cx="113562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V případě udělení projektu se žadatel stává řešitelem a jeho organizace tzv. nositelem grantu</a:t>
            </a:r>
          </a:p>
        </p:txBody>
      </p:sp>
      <p:sp>
        <p:nvSpPr>
          <p:cNvPr id="98318" name="Text Box 14"/>
          <p:cNvSpPr txBox="1">
            <a:spLocks noChangeArrowheads="1"/>
          </p:cNvSpPr>
          <p:nvPr/>
        </p:nvSpPr>
        <p:spPr bwMode="auto">
          <a:xfrm>
            <a:off x="492253" y="2427313"/>
            <a:ext cx="113562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V průběhu projektu se předkládají tzv. průběžné zprávy a na konci projektu zprávy závěrečné.</a:t>
            </a:r>
          </a:p>
        </p:txBody>
      </p:sp>
      <p:sp>
        <p:nvSpPr>
          <p:cNvPr id="98319" name="Rectangle 15"/>
          <p:cNvSpPr>
            <a:spLocks noChangeArrowheads="1"/>
          </p:cNvSpPr>
          <p:nvPr/>
        </p:nvSpPr>
        <p:spPr bwMode="auto">
          <a:xfrm>
            <a:off x="479376" y="3213126"/>
            <a:ext cx="114492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Projekt nemůže být úspěšně ukončen, pokud v jeho rámci nevznikla ani jedna vědecká publikace. </a:t>
            </a:r>
          </a:p>
        </p:txBody>
      </p:sp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2168484" y="3932263"/>
            <a:ext cx="9648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grantové agentury hlídají aby projekt skončil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buď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vědeckou publikací v impaktovaném časopise nebo patentem</a:t>
            </a:r>
          </a:p>
        </p:txBody>
      </p:sp>
      <p:sp>
        <p:nvSpPr>
          <p:cNvPr id="98321" name="Rectangle 17"/>
          <p:cNvSpPr>
            <a:spLocks noChangeArrowheads="1"/>
          </p:cNvSpPr>
          <p:nvPr/>
        </p:nvSpPr>
        <p:spPr bwMode="auto">
          <a:xfrm>
            <a:off x="2168484" y="4725144"/>
            <a:ext cx="96481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pokud vědec grant úspěšně nedokončí, většinou nemá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šanci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získat další grant  </a:t>
            </a:r>
          </a:p>
        </p:txBody>
      </p:sp>
      <p:sp>
        <p:nvSpPr>
          <p:cNvPr id="98322" name="Rectangle 18"/>
          <p:cNvSpPr>
            <a:spLocks noChangeArrowheads="1"/>
          </p:cNvSpPr>
          <p:nvPr/>
        </p:nvSpPr>
        <p:spPr bwMode="auto">
          <a:xfrm>
            <a:off x="2168484" y="5372125"/>
            <a:ext cx="96481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evidence projektů je v ČR centralizována, nahlédnutí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centrálním registru projektů -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informační systém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výzkumu a vývoje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aoblený obdélník 11"/>
          <p:cNvSpPr/>
          <p:nvPr/>
        </p:nvSpPr>
        <p:spPr>
          <a:xfrm>
            <a:off x="37738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2847395" y="8176"/>
            <a:ext cx="649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Základní pravidla vědecké práce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0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8" grpId="0" autoUpdateAnimBg="0"/>
      <p:bldP spid="98319" grpId="0"/>
      <p:bldP spid="98320" grpId="0"/>
      <p:bldP spid="98321" grpId="0"/>
      <p:bldP spid="983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9"/>
          <p:cNvSpPr txBox="1">
            <a:spLocks noChangeArrowheads="1"/>
          </p:cNvSpPr>
          <p:nvPr/>
        </p:nvSpPr>
        <p:spPr bwMode="auto">
          <a:xfrm>
            <a:off x="2208213" y="1484313"/>
            <a:ext cx="7848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Vědecká činnost je jednou z hlavních aktivit dobré univerzity</a:t>
            </a:r>
          </a:p>
        </p:txBody>
      </p:sp>
      <p:sp>
        <p:nvSpPr>
          <p:cNvPr id="6152" name="Text Box 19"/>
          <p:cNvSpPr txBox="1">
            <a:spLocks noChangeArrowheads="1"/>
          </p:cNvSpPr>
          <p:nvPr/>
        </p:nvSpPr>
        <p:spPr bwMode="auto">
          <a:xfrm>
            <a:off x="1919289" y="992189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  <p:grpSp>
        <p:nvGrpSpPr>
          <p:cNvPr id="6153" name="Skupina 15"/>
          <p:cNvGrpSpPr>
            <a:grpSpLocks/>
          </p:cNvGrpSpPr>
          <p:nvPr/>
        </p:nvGrpSpPr>
        <p:grpSpPr bwMode="auto">
          <a:xfrm>
            <a:off x="2351089" y="2024064"/>
            <a:ext cx="7273925" cy="4429125"/>
            <a:chOff x="827584" y="1772816"/>
            <a:chExt cx="7272808" cy="4429304"/>
          </a:xfrm>
        </p:grpSpPr>
        <p:pic>
          <p:nvPicPr>
            <p:cNvPr id="4111" name="Picture 15"/>
            <p:cNvPicPr>
              <a:picLocks noChangeAspect="1" noChangeArrowheads="1"/>
            </p:cNvPicPr>
            <p:nvPr/>
          </p:nvPicPr>
          <p:blipFill>
            <a:blip r:embed="rId2" cstate="print"/>
            <a:srcRect l="9741" t="16650" r="11707" b="6806"/>
            <a:stretch>
              <a:fillRect/>
            </a:stretch>
          </p:blipFill>
          <p:spPr bwMode="auto">
            <a:xfrm>
              <a:off x="827584" y="1772816"/>
              <a:ext cx="7272808" cy="44293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155" name="Rectangle 15">
              <a:hlinkClick r:id="rId3"/>
            </p:cNvPr>
            <p:cNvSpPr>
              <a:spLocks noChangeArrowheads="1"/>
            </p:cNvSpPr>
            <p:nvPr/>
          </p:nvSpPr>
          <p:spPr bwMode="auto">
            <a:xfrm>
              <a:off x="5052305" y="2384506"/>
              <a:ext cx="720080" cy="21602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14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2891005" y="89456"/>
            <a:ext cx="649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Základní pravidla vědecké práce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59481" y="2947989"/>
            <a:ext cx="9980786" cy="3455988"/>
            <a:chOff x="43" y="1857"/>
            <a:chExt cx="5300" cy="2177"/>
          </a:xfrm>
        </p:grpSpPr>
        <p:grpSp>
          <p:nvGrpSpPr>
            <p:cNvPr id="7194" name="Group 3"/>
            <p:cNvGrpSpPr>
              <a:grpSpLocks/>
            </p:cNvGrpSpPr>
            <p:nvPr/>
          </p:nvGrpSpPr>
          <p:grpSpPr bwMode="auto">
            <a:xfrm>
              <a:off x="43" y="1857"/>
              <a:ext cx="2519" cy="2177"/>
              <a:chOff x="1887" y="780"/>
              <a:chExt cx="3588" cy="3209"/>
            </a:xfrm>
          </p:grpSpPr>
          <p:pic>
            <p:nvPicPr>
              <p:cNvPr id="7196" name="Picture 4">
                <a:hlinkClick r:id="rId2"/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7" y="780"/>
                <a:ext cx="3588" cy="3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97" name="Rectangle 5"/>
              <p:cNvSpPr>
                <a:spLocks noChangeArrowheads="1"/>
              </p:cNvSpPr>
              <p:nvPr/>
            </p:nvSpPr>
            <p:spPr bwMode="auto">
              <a:xfrm>
                <a:off x="2245" y="1026"/>
                <a:ext cx="1814" cy="55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98" name="Rectangle 6"/>
              <p:cNvSpPr>
                <a:spLocks noChangeArrowheads="1"/>
              </p:cNvSpPr>
              <p:nvPr/>
            </p:nvSpPr>
            <p:spPr bwMode="auto">
              <a:xfrm rot="-5400000">
                <a:off x="2336" y="980"/>
                <a:ext cx="1134" cy="131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195" name="Text Box 7"/>
            <p:cNvSpPr txBox="1">
              <a:spLocks noChangeArrowheads="1"/>
            </p:cNvSpPr>
            <p:nvPr/>
          </p:nvSpPr>
          <p:spPr bwMode="auto">
            <a:xfrm>
              <a:off x="3499" y="2357"/>
              <a:ext cx="184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- Max Planck Society, SRN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6861" y="3259197"/>
            <a:ext cx="10253663" cy="3248026"/>
            <a:chOff x="185" y="2053"/>
            <a:chExt cx="6459" cy="2046"/>
          </a:xfrm>
        </p:grpSpPr>
        <p:sp>
          <p:nvSpPr>
            <p:cNvPr id="7190" name="Text Box 12"/>
            <p:cNvSpPr txBox="1">
              <a:spLocks noChangeArrowheads="1"/>
            </p:cNvSpPr>
            <p:nvPr/>
          </p:nvSpPr>
          <p:spPr bwMode="auto">
            <a:xfrm>
              <a:off x="5192" y="2603"/>
              <a:ext cx="145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- RIKEN, Japonsko</a:t>
              </a:r>
            </a:p>
          </p:txBody>
        </p:sp>
        <p:grpSp>
          <p:nvGrpSpPr>
            <p:cNvPr id="7191" name="Group 13"/>
            <p:cNvGrpSpPr>
              <a:grpSpLocks/>
            </p:cNvGrpSpPr>
            <p:nvPr/>
          </p:nvGrpSpPr>
          <p:grpSpPr bwMode="auto">
            <a:xfrm>
              <a:off x="185" y="2053"/>
              <a:ext cx="2818" cy="2046"/>
              <a:chOff x="158" y="2019"/>
              <a:chExt cx="2818" cy="2046"/>
            </a:xfrm>
          </p:grpSpPr>
          <p:pic>
            <p:nvPicPr>
              <p:cNvPr id="7192" name="Picture 1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65" t="13916" r="17879" b="25781"/>
              <a:stretch>
                <a:fillRect/>
              </a:stretch>
            </p:blipFill>
            <p:spPr bwMode="auto">
              <a:xfrm>
                <a:off x="237" y="2019"/>
                <a:ext cx="2739" cy="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93" name="Rectangle 15">
                <a:hlinkClick r:id="rId5"/>
              </p:cNvPr>
              <p:cNvSpPr>
                <a:spLocks noChangeArrowheads="1"/>
              </p:cNvSpPr>
              <p:nvPr/>
            </p:nvSpPr>
            <p:spPr bwMode="auto">
              <a:xfrm>
                <a:off x="158" y="3657"/>
                <a:ext cx="2450" cy="40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</p:grpSp>
      </p:grpSp>
      <p:sp>
        <p:nvSpPr>
          <p:cNvPr id="76821" name="Text Box 21"/>
          <p:cNvSpPr txBox="1">
            <a:spLocks noChangeArrowheads="1"/>
          </p:cNvSpPr>
          <p:nvPr/>
        </p:nvSpPr>
        <p:spPr bwMode="auto">
          <a:xfrm>
            <a:off x="562156" y="1489075"/>
            <a:ext cx="4681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2) Vědecko-výzkumná pracoviště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           </a:t>
            </a:r>
          </a:p>
        </p:txBody>
      </p:sp>
      <p:sp>
        <p:nvSpPr>
          <p:cNvPr id="76823" name="Text Box 23"/>
          <p:cNvSpPr txBox="1">
            <a:spLocks noChangeArrowheads="1"/>
          </p:cNvSpPr>
          <p:nvPr/>
        </p:nvSpPr>
        <p:spPr bwMode="auto">
          <a:xfrm>
            <a:off x="551384" y="1988840"/>
            <a:ext cx="111450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oproti univerzitám daleko větší důraz na vědecko-výzkumnou činnost </a:t>
            </a:r>
          </a:p>
        </p:txBody>
      </p:sp>
      <p:sp>
        <p:nvSpPr>
          <p:cNvPr id="76824" name="Text Box 24"/>
          <p:cNvSpPr txBox="1">
            <a:spLocks noChangeArrowheads="1"/>
          </p:cNvSpPr>
          <p:nvPr/>
        </p:nvSpPr>
        <p:spPr bwMode="auto">
          <a:xfrm>
            <a:off x="551384" y="2492077"/>
            <a:ext cx="109888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často též školí Ph.D. studenty a spolupracují s univerzitami</a:t>
            </a:r>
          </a:p>
        </p:txBody>
      </p:sp>
      <p:sp>
        <p:nvSpPr>
          <p:cNvPr id="76825" name="Text Box 25"/>
          <p:cNvSpPr txBox="1">
            <a:spLocks noChangeArrowheads="1"/>
          </p:cNvSpPr>
          <p:nvPr/>
        </p:nvSpPr>
        <p:spPr bwMode="auto">
          <a:xfrm>
            <a:off x="6614518" y="3259197"/>
            <a:ext cx="563820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nejznámější sítě výzkumných ústavů:</a:t>
            </a:r>
          </a:p>
        </p:txBody>
      </p:sp>
      <p:sp>
        <p:nvSpPr>
          <p:cNvPr id="76829" name="Text Box 29"/>
          <p:cNvSpPr txBox="1">
            <a:spLocks noChangeArrowheads="1"/>
          </p:cNvSpPr>
          <p:nvPr/>
        </p:nvSpPr>
        <p:spPr bwMode="auto">
          <a:xfrm>
            <a:off x="6693981" y="5520731"/>
            <a:ext cx="4752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resortní či soukromá výzkumná centra</a:t>
            </a:r>
          </a:p>
        </p:txBody>
      </p:sp>
      <p:sp>
        <p:nvSpPr>
          <p:cNvPr id="7182" name="Text Box 19"/>
          <p:cNvSpPr txBox="1">
            <a:spLocks noChangeArrowheads="1"/>
          </p:cNvSpPr>
          <p:nvPr/>
        </p:nvSpPr>
        <p:spPr bwMode="auto">
          <a:xfrm>
            <a:off x="1919289" y="992189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820983" y="2963898"/>
            <a:ext cx="10357226" cy="3560726"/>
            <a:chOff x="489758" y="2922201"/>
            <a:chExt cx="10358394" cy="3561815"/>
          </a:xfrm>
        </p:grpSpPr>
        <p:sp>
          <p:nvSpPr>
            <p:cNvPr id="7184" name="Text Box 27"/>
            <p:cNvSpPr txBox="1">
              <a:spLocks noChangeArrowheads="1"/>
            </p:cNvSpPr>
            <p:nvPr/>
          </p:nvSpPr>
          <p:spPr bwMode="auto">
            <a:xfrm>
              <a:off x="7750939" y="4846492"/>
              <a:ext cx="309721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- AV ČR, Česká republika</a:t>
              </a:r>
            </a:p>
          </p:txBody>
        </p:sp>
        <p:pic>
          <p:nvPicPr>
            <p:cNvPr id="7185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7" t="19200" r="32675" b="10101"/>
            <a:stretch>
              <a:fillRect/>
            </a:stretch>
          </p:blipFill>
          <p:spPr bwMode="auto">
            <a:xfrm>
              <a:off x="489758" y="2922201"/>
              <a:ext cx="3279691" cy="3561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2891005" y="89456"/>
            <a:ext cx="649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Základní pravidla vědecké práce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32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15" descr="logo-male UEB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" descr="Znak UK - Univerzita Karlova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21" grpId="0"/>
      <p:bldP spid="76823" grpId="0"/>
      <p:bldP spid="76824" grpId="0"/>
      <p:bldP spid="76825" grpId="0"/>
      <p:bldP spid="768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2" name="Text Box 8"/>
          <p:cNvSpPr txBox="1">
            <a:spLocks noChangeArrowheads="1"/>
          </p:cNvSpPr>
          <p:nvPr/>
        </p:nvSpPr>
        <p:spPr bwMode="auto">
          <a:xfrm>
            <a:off x="420994" y="1484314"/>
            <a:ext cx="114356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Vědecký tým - základní stavební jednotka každé výzkumné instituce, v dnešní době zpravidla mezinárodní </a:t>
            </a:r>
          </a:p>
        </p:txBody>
      </p:sp>
      <p:sp>
        <p:nvSpPr>
          <p:cNvPr id="77833" name="Text Box 9"/>
          <p:cNvSpPr txBox="1">
            <a:spLocks noChangeArrowheads="1"/>
          </p:cNvSpPr>
          <p:nvPr/>
        </p:nvSpPr>
        <p:spPr bwMode="auto">
          <a:xfrm>
            <a:off x="420995" y="2211389"/>
            <a:ext cx="98517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Výzkumná instituce je tím kvalitnější čím lepší propojení je mezi jednotlivými vědeckými týmy. </a:t>
            </a:r>
          </a:p>
        </p:txBody>
      </p:sp>
      <p:sp>
        <p:nvSpPr>
          <p:cNvPr id="8201" name="Text Box 19"/>
          <p:cNvSpPr txBox="1">
            <a:spLocks noChangeArrowheads="1"/>
          </p:cNvSpPr>
          <p:nvPr/>
        </p:nvSpPr>
        <p:spPr bwMode="auto">
          <a:xfrm>
            <a:off x="1919289" y="992189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  <p:sp>
        <p:nvSpPr>
          <p:cNvPr id="6163" name="Text Box 15"/>
          <p:cNvSpPr txBox="1">
            <a:spLocks noChangeArrowheads="1"/>
          </p:cNvSpPr>
          <p:nvPr/>
        </p:nvSpPr>
        <p:spPr bwMode="auto">
          <a:xfrm>
            <a:off x="420993" y="2944813"/>
            <a:ext cx="621105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Struktura týmů na daném pracovišti je většinou dána historickými důvody (existence vědeckých autorit v oboru) či podléhá nějakému účelu (modernost, aplikovatelnost, apod.)</a:t>
            </a:r>
          </a:p>
        </p:txBody>
      </p:sp>
      <p:pic>
        <p:nvPicPr>
          <p:cNvPr id="6164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3" t="14500" r="25687" b="3203"/>
          <a:stretch>
            <a:fillRect/>
          </a:stretch>
        </p:blipFill>
        <p:spPr bwMode="auto">
          <a:xfrm>
            <a:off x="6959078" y="2781300"/>
            <a:ext cx="439261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2" name="Text Box 22"/>
          <p:cNvSpPr txBox="1">
            <a:spLocks noChangeArrowheads="1"/>
          </p:cNvSpPr>
          <p:nvPr/>
        </p:nvSpPr>
        <p:spPr bwMode="auto">
          <a:xfrm>
            <a:off x="420994" y="4552951"/>
            <a:ext cx="628408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Na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PřF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UK jsou základními kameny</a:t>
            </a:r>
            <a:b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sekce s jednotlivými katedrami a jejich výzkumnými týmy.</a:t>
            </a:r>
            <a:b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Stále probíhají diskuse o reorganizaci.  </a:t>
            </a:r>
          </a:p>
        </p:txBody>
      </p:sp>
      <p:pic>
        <p:nvPicPr>
          <p:cNvPr id="6165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" t="16650" r="26974" b="6842"/>
          <a:stretch>
            <a:fillRect/>
          </a:stretch>
        </p:blipFill>
        <p:spPr bwMode="auto">
          <a:xfrm>
            <a:off x="7132116" y="2781301"/>
            <a:ext cx="4435475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20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2" r="41731" b="11250"/>
          <a:stretch>
            <a:fillRect/>
          </a:stretch>
        </p:blipFill>
        <p:spPr bwMode="auto">
          <a:xfrm>
            <a:off x="6920979" y="2636838"/>
            <a:ext cx="4719637" cy="373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2891005" y="89456"/>
            <a:ext cx="649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Základní pravidla vědecké práce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0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 descr="Znak UK - Univerzita Karlov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2" grpId="0"/>
      <p:bldP spid="77833" grpId="0"/>
      <p:bldP spid="6163" grpId="0"/>
      <p:bldP spid="61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45" name="Text Box 17"/>
          <p:cNvSpPr txBox="1">
            <a:spLocks noChangeArrowheads="1"/>
          </p:cNvSpPr>
          <p:nvPr/>
        </p:nvSpPr>
        <p:spPr bwMode="auto">
          <a:xfrm>
            <a:off x="420994" y="1340785"/>
            <a:ext cx="865346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Jak vypadá struktura dobrého vědeckého týmu?</a:t>
            </a:r>
          </a:p>
        </p:txBody>
      </p:sp>
      <p:sp>
        <p:nvSpPr>
          <p:cNvPr id="48146" name="Text Box 18"/>
          <p:cNvSpPr txBox="1">
            <a:spLocks noChangeArrowheads="1"/>
          </p:cNvSpPr>
          <p:nvPr/>
        </p:nvSpPr>
        <p:spPr bwMode="auto">
          <a:xfrm>
            <a:off x="388409" y="1773239"/>
            <a:ext cx="11381806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- Vedoucí týmu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zodpovídá za vlastní vědeckou kvalitu výzkumu,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převažuje role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koordinátorská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, na univerzitě má často akademický titul</a:t>
            </a:r>
          </a:p>
        </p:txBody>
      </p:sp>
      <p:sp>
        <p:nvSpPr>
          <p:cNvPr id="48147" name="Text Box 19"/>
          <p:cNvSpPr txBox="1">
            <a:spLocks noChangeArrowheads="1"/>
          </p:cNvSpPr>
          <p:nvPr/>
        </p:nvSpPr>
        <p:spPr bwMode="auto">
          <a:xfrm>
            <a:off x="387501" y="2385218"/>
            <a:ext cx="114154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Samostatní 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vědečtí pracovníci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(vědečtí asistenti či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postdoktorandi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představují hlavní sílu týmu, obvykle lidé v nejlepších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letech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do cca 35 let, celosvětově nejčastěji migrující vědecká síla</a:t>
            </a:r>
          </a:p>
        </p:txBody>
      </p:sp>
      <p:sp>
        <p:nvSpPr>
          <p:cNvPr id="48148" name="Text Box 20"/>
          <p:cNvSpPr txBox="1">
            <a:spLocks noChangeArrowheads="1"/>
          </p:cNvSpPr>
          <p:nvPr/>
        </p:nvSpPr>
        <p:spPr bwMode="auto">
          <a:xfrm>
            <a:off x="479376" y="3284539"/>
            <a:ext cx="108732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Odborní 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pracovníci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- experti na určitou metodu či oblast studia,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nemají vlastní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vědecké ambice</a:t>
            </a:r>
          </a:p>
        </p:txBody>
      </p:sp>
      <p:sp>
        <p:nvSpPr>
          <p:cNvPr id="48149" name="Text Box 21"/>
          <p:cNvSpPr txBox="1">
            <a:spLocks noChangeArrowheads="1"/>
          </p:cNvSpPr>
          <p:nvPr/>
        </p:nvSpPr>
        <p:spPr bwMode="auto">
          <a:xfrm>
            <a:off x="479376" y="3860800"/>
            <a:ext cx="108732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- Postgraduální studenti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pod vedením vedoucího týmu či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některého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postdoktoranda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vypracovávají disertační práce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odpovídající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zaměření týmu.</a:t>
            </a:r>
          </a:p>
        </p:txBody>
      </p:sp>
      <p:sp>
        <p:nvSpPr>
          <p:cNvPr id="48150" name="Text Box 22"/>
          <p:cNvSpPr txBox="1">
            <a:spLocks noChangeArrowheads="1"/>
          </p:cNvSpPr>
          <p:nvPr/>
        </p:nvSpPr>
        <p:spPr bwMode="auto">
          <a:xfrm>
            <a:off x="479376" y="4724401"/>
            <a:ext cx="108732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- Diplomanti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- vypracovávají v rámci týmu diplomové práce, nemusí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být nutně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velmi úzce zaměřeni</a:t>
            </a:r>
          </a:p>
        </p:txBody>
      </p:sp>
      <p:sp>
        <p:nvSpPr>
          <p:cNvPr id="48151" name="Text Box 23"/>
          <p:cNvSpPr txBox="1">
            <a:spLocks noChangeArrowheads="1"/>
          </p:cNvSpPr>
          <p:nvPr/>
        </p:nvSpPr>
        <p:spPr bwMode="auto">
          <a:xfrm>
            <a:off x="343128" y="5300664"/>
            <a:ext cx="116349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- Mladší </a:t>
            </a:r>
            <a:r>
              <a:rPr lang="cs-CZ" altLang="cs-CZ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tzv. </a:t>
            </a:r>
            <a:r>
              <a:rPr lang="cs-CZ" altLang="cs-CZ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pregraduálnbí</a:t>
            </a:r>
            <a:r>
              <a:rPr lang="cs-CZ" altLang="cs-CZ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studenti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často tzv. pomocná pracovní síla, oblíbený způsob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orientace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před vlastním výběrem tématu diplomové práce</a:t>
            </a:r>
          </a:p>
        </p:txBody>
      </p:sp>
      <p:sp>
        <p:nvSpPr>
          <p:cNvPr id="48153" name="Text Box 25"/>
          <p:cNvSpPr txBox="1">
            <a:spLocks noChangeArrowheads="1"/>
          </p:cNvSpPr>
          <p:nvPr/>
        </p:nvSpPr>
        <p:spPr bwMode="auto">
          <a:xfrm>
            <a:off x="279410" y="5949950"/>
            <a:ext cx="1199122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- Techničtí pracovníci, </a:t>
            </a:r>
            <a:r>
              <a:rPr lang="cs-CZ" alt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laboranté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udržování chodu laboratoře či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příprava experimentů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. Právě na nich často závisí úspěch experimentu.</a:t>
            </a:r>
            <a:endParaRPr lang="cs-CZ" altLang="cs-CZ" sz="20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31" name="Text Box 19"/>
          <p:cNvSpPr txBox="1">
            <a:spLocks noChangeArrowheads="1"/>
          </p:cNvSpPr>
          <p:nvPr/>
        </p:nvSpPr>
        <p:spPr bwMode="auto">
          <a:xfrm>
            <a:off x="1919289" y="908051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  <p:sp>
        <p:nvSpPr>
          <p:cNvPr id="18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2891005" y="89456"/>
            <a:ext cx="649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Základní pravidla vědecké práce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4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45" grpId="0"/>
      <p:bldP spid="48146" grpId="0"/>
      <p:bldP spid="48147" grpId="0"/>
      <p:bldP spid="48148" grpId="0"/>
      <p:bldP spid="48149" grpId="0"/>
      <p:bldP spid="48150" grpId="0"/>
      <p:bldP spid="48151" grpId="0"/>
      <p:bldP spid="481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http://dabacon.org/pontiff/wp-content/uploads/2011/08/sc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836613"/>
            <a:ext cx="59055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3000376" y="2852738"/>
            <a:ext cx="6335713" cy="4005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7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891005" y="89456"/>
            <a:ext cx="649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Základní pravidla vědecké práce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5883E-6 L -2.5E-6 0.128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12801 L -0.00139 0.268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29213 L -2.5E-6 0.411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41709 L -2.5E-6 0.5886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0" grpId="3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0"/>
          <p:cNvSpPr txBox="1">
            <a:spLocks noChangeArrowheads="1"/>
          </p:cNvSpPr>
          <p:nvPr/>
        </p:nvSpPr>
        <p:spPr bwMode="auto">
          <a:xfrm>
            <a:off x="478902" y="1341438"/>
            <a:ext cx="11486676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Jak vypadá struktura dobrého vědeckého týmu?</a:t>
            </a:r>
          </a:p>
        </p:txBody>
      </p:sp>
      <p:sp>
        <p:nvSpPr>
          <p:cNvPr id="82955" name="Text Box 11"/>
          <p:cNvSpPr txBox="1">
            <a:spLocks noChangeArrowheads="1"/>
          </p:cNvSpPr>
          <p:nvPr/>
        </p:nvSpPr>
        <p:spPr bwMode="auto">
          <a:xfrm>
            <a:off x="479376" y="1784871"/>
            <a:ext cx="10896641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Struktura týmu není rigidní, ale podléhá neustálým obměnám daným profilováním dobrých studentů a osvíceností vedoucího týmu</a:t>
            </a:r>
          </a:p>
        </p:txBody>
      </p:sp>
      <p:sp>
        <p:nvSpPr>
          <p:cNvPr id="82965" name="Text Box 21"/>
          <p:cNvSpPr txBox="1">
            <a:spLocks noChangeArrowheads="1"/>
          </p:cNvSpPr>
          <p:nvPr/>
        </p:nvSpPr>
        <p:spPr bwMode="auto">
          <a:xfrm>
            <a:off x="491335" y="2420888"/>
            <a:ext cx="11374989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Musí fungovat předávání zkušeností z učitele na žáka, hierarchie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školitelství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75" name="Text Box 19"/>
          <p:cNvSpPr txBox="1">
            <a:spLocks noChangeArrowheads="1"/>
          </p:cNvSpPr>
          <p:nvPr/>
        </p:nvSpPr>
        <p:spPr bwMode="auto">
          <a:xfrm>
            <a:off x="1919289" y="908051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027" y="2876551"/>
            <a:ext cx="6406987" cy="3596983"/>
          </a:xfrm>
          <a:prstGeom prst="rect">
            <a:avLst/>
          </a:prstGeom>
        </p:spPr>
      </p:pic>
      <p:sp>
        <p:nvSpPr>
          <p:cNvPr id="14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891005" y="89456"/>
            <a:ext cx="649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Základní pravidla vědecké práce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5" grpId="0"/>
      <p:bldP spid="82965" grpId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9319</TotalTime>
  <Words>3005</Words>
  <Application>Microsoft Office PowerPoint</Application>
  <PresentationFormat>Widescreen</PresentationFormat>
  <Paragraphs>229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Výchozí návrh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mbox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mbox</dc:creator>
  <cp:lastModifiedBy>Petrášek Jan UEB</cp:lastModifiedBy>
  <cp:revision>248</cp:revision>
  <dcterms:created xsi:type="dcterms:W3CDTF">2006-10-17T20:07:31Z</dcterms:created>
  <dcterms:modified xsi:type="dcterms:W3CDTF">2021-11-03T01:23:13Z</dcterms:modified>
</cp:coreProperties>
</file>