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7" r:id="rId2"/>
    <p:sldId id="329" r:id="rId3"/>
    <p:sldId id="321" r:id="rId4"/>
    <p:sldId id="334" r:id="rId5"/>
    <p:sldId id="335" r:id="rId6"/>
    <p:sldId id="320" r:id="rId7"/>
    <p:sldId id="338" r:id="rId8"/>
    <p:sldId id="336" r:id="rId9"/>
    <p:sldId id="339" r:id="rId10"/>
    <p:sldId id="340" r:id="rId11"/>
    <p:sldId id="341" r:id="rId12"/>
    <p:sldId id="342" r:id="rId13"/>
    <p:sldId id="343" r:id="rId14"/>
    <p:sldId id="344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9472" autoAdjust="0"/>
  </p:normalViewPr>
  <p:slideViewPr>
    <p:cSldViewPr>
      <p:cViewPr varScale="1">
        <p:scale>
          <a:sx n="88" d="100"/>
          <a:sy n="88" d="100"/>
        </p:scale>
        <p:origin x="12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280191-E09A-42B5-AAAB-A976B5C7A9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Jednotlivé typy vědeckých sdělení byly přehledně uvedeny v kapitole 3.1. Účelem následujícího textu je seznámit studenty na počátku jejich vlastní publikační činnosti ve vědeckém stylu se základními náležitostmi, které je zvykem dodržovat v těchto jednotlivých formách vědeckých sdělení. Podrobněji jsou probírána pravidla psaní bakalářské a diplomové práce a jejich ústních obhajob, ústního a plakátového sdělení na konferencích a psaní vědecké publikace.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E941A3-8FA4-4B42-887C-24535F34278C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7F9D37-11BD-4BBC-8ECE-5CBAA25B875B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DED320-6D53-4E72-885D-25BEC9CDA4E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5F7D2E8-6642-48D2-9A55-C7448006837F}" type="slidenum">
              <a:rPr lang="cs-CZ" altLang="cs-CZ" sz="1200"/>
              <a:pPr algn="r" eaLnBrk="1" hangingPunct="1"/>
              <a:t>13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8D188D0-8F40-49D8-A4A1-62EEC904BC72}" type="slidenum">
              <a:rPr lang="cs-CZ" altLang="cs-CZ" sz="1200"/>
              <a:pPr algn="r" eaLnBrk="1" hangingPunct="1"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altLang="cs-CZ" b="1" smtClean="0">
                <a:latin typeface="Arial" panose="020B0604020202020204" pitchFamily="34" charset="0"/>
              </a:rPr>
              <a:t>pravidla státní bakalářské zkoušky a též pokyny pro vypracování bakalářské práce</a:t>
            </a:r>
            <a:r>
              <a:rPr lang="cs-CZ" altLang="cs-CZ" smtClean="0">
                <a:latin typeface="Arial" panose="020B0604020202020204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86F53F-E5E9-4F56-8B5F-50DA3777AA7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C3C52D-DE21-44A2-BCDD-F01B4DA2F44A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84F1056-D948-4D58-B7B0-4DEE820D76B9}" type="slidenum">
              <a:rPr lang="cs-CZ" altLang="cs-CZ" sz="1200"/>
              <a:pPr algn="r" eaLnBrk="1" hangingPunct="1"/>
              <a:t>10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D33A-B625-4037-9C8E-3DE5A0B2E2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39C8-1344-4E6C-B373-0882FBB825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416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9979-F79C-4E7A-85F6-1764A0CDD4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0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6ECCB-848E-4AE1-8F70-FEFD9FDDAC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2EF8-09D4-431D-87BB-A23FDCC184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075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9128-72B4-4395-B4B3-AB55CD7499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473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8928-52E8-4B03-A538-5D53F5D3D4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611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FA47-0EBB-4450-9763-721646E1A9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5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C603A-3695-46E2-8048-46B38896B8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3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3536-4D34-43CF-B7E2-CF835B029D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7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CAA96-42E2-4E99-97B0-E7BA6AE1A8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1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F0ABA5-AE85-4734-9EEF-C49796BA8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space.cuni.cz/" TargetMode="External"/><Relationship Id="rId5" Type="http://schemas.openxmlformats.org/officeDocument/2006/relationships/hyperlink" Target="http://ethesis.helsinki.fi/en/" TargetMode="External"/><Relationship Id="rId4" Type="http://schemas.openxmlformats.org/officeDocument/2006/relationships/hyperlink" Target="http://thesis.library.caltech.edu/" TargetMode="Externa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ntscribe.com/2015/aspb/PostersTitles.asp?h=Posters%20and%20Abstrac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lhr.ueb.cas.cz/petrasek/lectures/Kapitola5/poster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zfZuVsIQMk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Yokohama2004/petrasekeng.pp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bi_pravidla_15_16.pdf" TargetMode="External"/><Relationship Id="rId7" Type="http://schemas.openxmlformats.org/officeDocument/2006/relationships/hyperlink" Target="https://www.natur.cuni.cz/biologie/studium/bakalarske-studi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books.google.cz/books?id=BLmKBQAAQBAJ&amp;printsec=frontcover&amp;dq=inauthor:%22William+Strunk,+Jr.%22&amp;hl=cs&amp;sa=X&amp;ei=d-aHVOjfH8eyUZbTg9AH&amp;ved=0CCEQ6AEwAA#v=onepage&amp;q&amp;f=fals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ikaros.cz/node/112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bi.nlm.nih.gov/pubmed/18786733" TargetMode="External"/><Relationship Id="rId5" Type="http://schemas.openxmlformats.org/officeDocument/2006/relationships/hyperlink" Target="http://en.wikipedia.org/wiki/Scientific_writing" TargetMode="External"/><Relationship Id="rId4" Type="http://schemas.openxmlformats.org/officeDocument/2006/relationships/hyperlink" Target="the%20elements%20of%20style.pdf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/studium/bakalarske-obhajob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395288" y="1052513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Typy vědeckých sdělení a periodik (připomenutí z kap. 3.1.)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428625" y="1643063"/>
            <a:ext cx="81724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abstrakt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 b="1">
                <a:latin typeface="Calibri" panose="020F0502020204030204" pitchFamily="34" charset="0"/>
              </a:rPr>
              <a:t>ústního či plakátového sdělení</a:t>
            </a:r>
            <a:r>
              <a:rPr lang="cs-CZ" altLang="cs-CZ" sz="2100">
                <a:latin typeface="Calibri" panose="020F0502020204030204" pitchFamily="34" charset="0"/>
              </a:rPr>
              <a:t>  - nepodléhají recenznímu 		řízení, publikovány samostatně v knize abstrakt či jako 		speciální číslo časopisu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428625" y="2768600"/>
            <a:ext cx="817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původní sdělení</a:t>
            </a:r>
            <a:r>
              <a:rPr lang="cs-CZ" altLang="cs-CZ" sz="2100">
                <a:latin typeface="Calibri" panose="020F0502020204030204" pitchFamily="34" charset="0"/>
              </a:rPr>
              <a:t> - univerzální komunikační nástroj,  může mít více forem,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snaha o standardizaci stylu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428625" y="3489325"/>
            <a:ext cx="87153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přehledný článek</a:t>
            </a:r>
            <a:r>
              <a:rPr lang="cs-CZ" altLang="cs-CZ" sz="2100">
                <a:latin typeface="Calibri" panose="020F0502020204030204" pitchFamily="34" charset="0"/>
              </a:rPr>
              <a:t> - shrnutí již publikovaných skutečností s novými 				      interpretacemi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1488" y="4214813"/>
            <a:ext cx="81724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cs-CZ" altLang="cs-CZ" sz="2100" b="1">
                <a:latin typeface="Calibri" panose="020F0502020204030204" pitchFamily="34" charset="0"/>
              </a:rPr>
              <a:t> monografie, kniha</a:t>
            </a:r>
            <a:r>
              <a:rPr lang="cs-CZ" altLang="cs-CZ" sz="2100">
                <a:latin typeface="Calibri" panose="020F0502020204030204" pitchFamily="34" charset="0"/>
              </a:rPr>
              <a:t> - souhrn výsledků a zkušeností s delší časovou 			        platností,  nejde o původní výsledky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71488" y="4916488"/>
            <a:ext cx="81724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popularizační článek či kniha</a:t>
            </a:r>
            <a:r>
              <a:rPr lang="cs-CZ" altLang="cs-CZ" sz="2100">
                <a:latin typeface="Calibri" panose="020F0502020204030204" pitchFamily="34" charset="0"/>
              </a:rPr>
              <a:t> - není plnokrevným vědeckým sdělením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71488" y="5516563"/>
            <a:ext cx="867251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bakalářské, diplomové, disertační a habilitační práce</a:t>
            </a:r>
            <a:r>
              <a:rPr lang="cs-CZ" altLang="cs-CZ" sz="2100">
                <a:latin typeface="Calibri" panose="020F0502020204030204" pitchFamily="34" charset="0"/>
              </a:rPr>
              <a:t> - „tlustospisy“ či souhrny publikovaných prací, jejich účelem je získání akademické či vědecké hodnosti </a:t>
            </a:r>
            <a:endParaRPr lang="cs-CZ" altLang="cs-CZ" sz="2100" b="1">
              <a:latin typeface="Calibri" panose="020F0502020204030204" pitchFamily="34" charset="0"/>
            </a:endParaRPr>
          </a:p>
        </p:txBody>
      </p:sp>
      <p:grpSp>
        <p:nvGrpSpPr>
          <p:cNvPr id="308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30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7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0" grpId="0"/>
      <p:bldP spid="104461" grpId="0"/>
      <p:bldP spid="104465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Diplomová práce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68313" y="1844675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podmínka ukončení magisterského studia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cs-CZ" altLang="cs-CZ" sz="2100" b="1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titul Mgr.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Obhajoba diplomové práce: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8313" y="2276475"/>
            <a:ext cx="83518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průběh obhajoby </a:t>
            </a:r>
            <a:r>
              <a:rPr lang="cs-CZ" altLang="cs-CZ" sz="2100">
                <a:latin typeface="Calibri" panose="020F0502020204030204" pitchFamily="34" charset="0"/>
              </a:rPr>
              <a:t>- uvedení studentů garantem magisterského oboru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ústní prezentace diplomanta v délce cca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95288" y="4941888"/>
            <a:ext cx="87487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	    - čtení oponentských posudků - oponent by měl být 			    „přespolní“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odpověď diplomanta na vznesené dotazy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    - obecná diskuse - vyvarovat se zbytečným protestům			    - uzavřené jednání komise složené z členů katedry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900113" y="2997200"/>
            <a:ext cx="8351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hlavní je představit cíle práce, proč se dělalo co se 		     dělalo, výsledky se nemusí ukazovat všechny, nejlépe je 		     z celé prezentace vytvořit napínavý příběh s rozuzlením 		     či alespoň naznačeným rozuzlením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900113" y="4275138"/>
            <a:ext cx="83518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		    </a:t>
            </a:r>
            <a:r>
              <a:rPr lang="cs-CZ" altLang="cs-CZ" sz="2100">
                <a:latin typeface="Calibri" panose="020F0502020204030204" pitchFamily="34" charset="0"/>
              </a:rPr>
              <a:t>- nezapomenout na závěry zasazené do kontextu a též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zmínit případné možnosti publikace výsledků</a:t>
            </a:r>
          </a:p>
        </p:txBody>
      </p:sp>
      <p:grpSp>
        <p:nvGrpSpPr>
          <p:cNvPr id="2048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0494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049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6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90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5.3. Disertační práce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86756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podmínka ukončení doktorského studia</a:t>
            </a:r>
            <a:r>
              <a:rPr lang="cs-CZ" altLang="cs-CZ" sz="2200">
                <a:latin typeface="Calibri" panose="020F0502020204030204" pitchFamily="34" charset="0"/>
              </a:rPr>
              <a:t> -</a:t>
            </a:r>
            <a:r>
              <a:rPr lang="cs-CZ" altLang="cs-CZ" sz="2200" b="1">
                <a:latin typeface="Calibri" panose="020F0502020204030204" pitchFamily="34" charset="0"/>
              </a:rPr>
              <a:t> </a:t>
            </a:r>
            <a:r>
              <a:rPr lang="cs-CZ" altLang="cs-CZ" sz="2200">
                <a:latin typeface="Calibri" panose="020F0502020204030204" pitchFamily="34" charset="0"/>
              </a:rPr>
              <a:t>titul Ph.D.							                   (</a:t>
            </a:r>
            <a:r>
              <a:rPr lang="cs-CZ" altLang="cs-CZ" sz="2200">
                <a:latin typeface="Calibri" panose="020F0502020204030204" pitchFamily="34" charset="0"/>
                <a:hlinkClick r:id="rId3"/>
              </a:rPr>
              <a:t>doktorské studium na PřFUK</a:t>
            </a:r>
            <a:r>
              <a:rPr lang="cs-CZ" altLang="cs-CZ" sz="22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22828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oborová rada</a:t>
            </a:r>
            <a:r>
              <a:rPr lang="cs-CZ" altLang="cs-CZ" sz="2200">
                <a:latin typeface="Calibri" panose="020F0502020204030204" pitchFamily="34" charset="0"/>
              </a:rPr>
              <a:t> - garantuje existenci určitého oboru na fakultě, bez ní 		nemůže obor existovat, proto také rozhoduje o nových 		adeptech oboru	a hodnotí i disertační práci</a:t>
            </a:r>
            <a:endParaRPr lang="cs-CZ" altLang="cs-CZ" sz="2200" b="1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3" y="3376613"/>
            <a:ext cx="8353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forma</a:t>
            </a:r>
            <a:r>
              <a:rPr lang="cs-CZ" altLang="cs-CZ" sz="2200">
                <a:latin typeface="Calibri" panose="020F0502020204030204" pitchFamily="34" charset="0"/>
              </a:rPr>
              <a:t> - samostatné pojednání či souhrn publikovaných prací</a:t>
            </a:r>
            <a:endParaRPr lang="cs-CZ" altLang="cs-CZ" sz="2200" b="1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4493" y="4474219"/>
            <a:ext cx="83534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cs-CZ" altLang="cs-CZ" sz="2200" b="1" dirty="0" smtClean="0">
                <a:latin typeface="Calibri" panose="020F0502020204030204" pitchFamily="34" charset="0"/>
              </a:rPr>
              <a:t>elektronické verze disertací, ale i bakalářek a diplomek</a:t>
            </a:r>
            <a:r>
              <a:rPr lang="cs-CZ" altLang="cs-CZ" sz="2200" dirty="0" smtClean="0">
                <a:latin typeface="Calibri" panose="020F0502020204030204" pitchFamily="34" charset="0"/>
              </a:rPr>
              <a:t> </a:t>
            </a:r>
            <a:r>
              <a:rPr lang="cs-CZ" altLang="cs-CZ" sz="2200" dirty="0">
                <a:latin typeface="Calibri" panose="020F0502020204030204" pitchFamily="34" charset="0"/>
              </a:rPr>
              <a:t>- na řadě univerzit jsou přístupné na webu, např. </a:t>
            </a:r>
            <a:r>
              <a:rPr lang="cs-CZ" altLang="cs-CZ" sz="2200" b="1" dirty="0">
                <a:latin typeface="Calibri" panose="020F0502020204030204" pitchFamily="34" charset="0"/>
                <a:hlinkClick r:id="rId4"/>
              </a:rPr>
              <a:t>zde </a:t>
            </a:r>
            <a:r>
              <a:rPr lang="cs-CZ" altLang="cs-CZ" sz="2200" dirty="0">
                <a:latin typeface="Calibri" panose="020F0502020204030204" pitchFamily="34" charset="0"/>
              </a:rPr>
              <a:t>či</a:t>
            </a:r>
            <a:r>
              <a:rPr lang="cs-CZ" altLang="cs-CZ" sz="2200" b="1" dirty="0">
                <a:latin typeface="Calibri" panose="020F0502020204030204" pitchFamily="34" charset="0"/>
              </a:rPr>
              <a:t> </a:t>
            </a:r>
            <a:r>
              <a:rPr lang="cs-CZ" altLang="cs-CZ" sz="2200" b="1" dirty="0">
                <a:latin typeface="Calibri" panose="020F0502020204030204" pitchFamily="34" charset="0"/>
                <a:hlinkClick r:id="rId5"/>
              </a:rPr>
              <a:t>zde</a:t>
            </a:r>
            <a:r>
              <a:rPr lang="cs-CZ" altLang="cs-CZ" sz="2200" dirty="0" smtClean="0">
                <a:latin typeface="Calibri" panose="020F0502020204030204" pitchFamily="34" charset="0"/>
              </a:rPr>
              <a:t>. Na </a:t>
            </a:r>
            <a:r>
              <a:rPr lang="cs-CZ" altLang="cs-CZ" sz="2200" dirty="0" err="1" smtClean="0">
                <a:latin typeface="Calibri" panose="020F0502020204030204" pitchFamily="34" charset="0"/>
              </a:rPr>
              <a:t>PřfUK</a:t>
            </a:r>
            <a:r>
              <a:rPr lang="cs-CZ" altLang="cs-CZ" sz="2200" dirty="0" smtClean="0">
                <a:latin typeface="Calibri" panose="020F0502020204030204" pitchFamily="34" charset="0"/>
              </a:rPr>
              <a:t> jsou ukládány přes SIS do „</a:t>
            </a:r>
            <a:r>
              <a:rPr lang="cs-CZ" altLang="cs-CZ" sz="2200" dirty="0" smtClean="0">
                <a:latin typeface="Calibri" panose="020F0502020204030204" pitchFamily="34" charset="0"/>
                <a:hlinkClick r:id="rId6"/>
              </a:rPr>
              <a:t>Digital </a:t>
            </a:r>
            <a:r>
              <a:rPr lang="cs-CZ" altLang="cs-CZ" sz="2200" dirty="0" err="1" smtClean="0">
                <a:latin typeface="Calibri" panose="020F0502020204030204" pitchFamily="34" charset="0"/>
                <a:hlinkClick r:id="rId6"/>
              </a:rPr>
              <a:t>repository</a:t>
            </a:r>
            <a:r>
              <a:rPr lang="cs-CZ" altLang="cs-CZ" sz="2200" dirty="0" smtClean="0">
                <a:latin typeface="Calibri" panose="020F0502020204030204" pitchFamily="34" charset="0"/>
              </a:rPr>
              <a:t>“. Tento server je velice dobře viditelný pro Google </a:t>
            </a:r>
            <a:r>
              <a:rPr lang="cs-CZ" altLang="cs-CZ" sz="2200" dirty="0" err="1" smtClean="0">
                <a:latin typeface="Calibri" panose="020F0502020204030204" pitchFamily="34" charset="0"/>
              </a:rPr>
              <a:t>Scholar</a:t>
            </a:r>
            <a:r>
              <a:rPr lang="cs-CZ" altLang="cs-CZ" sz="2200" dirty="0" smtClean="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2253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2541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2" name="Picture 12" descr="pecetUK"/>
            <p:cNvPicPr>
              <a:picLocks noChangeAspect="1" noChangeArrowheads="1"/>
            </p:cNvPicPr>
            <p:nvPr/>
          </p:nvPicPr>
          <p:blipFill>
            <a:blip r:embed="rId8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3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6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7199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867568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 b="1">
                <a:latin typeface="Calibri" panose="020F0502020204030204" pitchFamily="34" charset="0"/>
              </a:rPr>
              <a:t>- abstrakt</a:t>
            </a:r>
            <a:r>
              <a:rPr lang="cs-CZ" altLang="cs-CZ" sz="2200">
                <a:latin typeface="Calibri" panose="020F0502020204030204" pitchFamily="34" charset="0"/>
              </a:rPr>
              <a:t> - velmi zhuštěná forma vědecké publikace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 - obsahuje </a:t>
            </a:r>
            <a:r>
              <a:rPr lang="cs-CZ" altLang="cs-CZ" sz="2200" b="1">
                <a:latin typeface="Calibri" panose="020F0502020204030204" pitchFamily="34" charset="0"/>
              </a:rPr>
              <a:t>úvod</a:t>
            </a:r>
            <a:r>
              <a:rPr lang="cs-CZ" altLang="cs-CZ" sz="2200">
                <a:latin typeface="Calibri" panose="020F0502020204030204" pitchFamily="34" charset="0"/>
              </a:rPr>
              <a:t> do problematiky, sdělení </a:t>
            </a:r>
            <a:r>
              <a:rPr lang="cs-CZ" altLang="cs-CZ" sz="2200" b="1">
                <a:latin typeface="Calibri" panose="020F0502020204030204" pitchFamily="34" charset="0"/>
              </a:rPr>
              <a:t>proč</a:t>
            </a:r>
            <a:r>
              <a:rPr lang="cs-CZ" altLang="cs-CZ" sz="2200">
                <a:latin typeface="Calibri" panose="020F0502020204030204" pitchFamily="34" charset="0"/>
              </a:rPr>
              <a:t> se přikročilo k 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  experimentu a jak to celé dopadlo. Ve dvou až třech větách 	 	     následuje </a:t>
            </a:r>
            <a:r>
              <a:rPr lang="cs-CZ" altLang="cs-CZ" sz="2200" b="1">
                <a:latin typeface="Calibri" panose="020F0502020204030204" pitchFamily="34" charset="0"/>
              </a:rPr>
              <a:t>závěr</a:t>
            </a:r>
            <a:r>
              <a:rPr lang="cs-CZ" altLang="cs-CZ" sz="2200">
                <a:latin typeface="Calibri" panose="020F0502020204030204" pitchFamily="34" charset="0"/>
              </a:rPr>
              <a:t> včetně </a:t>
            </a:r>
            <a:r>
              <a:rPr lang="cs-CZ" altLang="cs-CZ" sz="2200" b="1">
                <a:latin typeface="Calibri" panose="020F0502020204030204" pitchFamily="34" charset="0"/>
              </a:rPr>
              <a:t>diskuse</a:t>
            </a:r>
            <a:r>
              <a:rPr lang="cs-CZ" altLang="cs-CZ" sz="2200">
                <a:latin typeface="Calibri" panose="020F0502020204030204" pitchFamily="34" charset="0"/>
              </a:rPr>
              <a:t>.</a:t>
            </a:r>
            <a:br>
              <a:rPr lang="cs-CZ" altLang="cs-CZ" sz="2200">
                <a:latin typeface="Calibri" panose="020F0502020204030204" pitchFamily="34" charset="0"/>
              </a:rPr>
            </a:br>
            <a:r>
              <a:rPr lang="cs-CZ" altLang="cs-CZ" sz="2200">
                <a:latin typeface="Calibri" panose="020F0502020204030204" pitchFamily="34" charset="0"/>
              </a:rPr>
              <a:t>	   - celková délka ne více než cca 200-300 slov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3388" y="3500438"/>
            <a:ext cx="8675687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>
                <a:latin typeface="Calibri" panose="020F0502020204030204" pitchFamily="34" charset="0"/>
              </a:rPr>
              <a:t>	    - na webu existují návody na psaní abstraktů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200">
                <a:latin typeface="Calibri" panose="020F0502020204030204" pitchFamily="34" charset="0"/>
              </a:rPr>
              <a:t>	    - příklad abstraktu k </a:t>
            </a:r>
            <a:r>
              <a:rPr lang="cs-CZ" altLang="cs-CZ" sz="2200">
                <a:latin typeface="Calibri" panose="020F0502020204030204" pitchFamily="34" charset="0"/>
                <a:hlinkClick r:id="rId3"/>
              </a:rPr>
              <a:t>plakátovému sdělení </a:t>
            </a:r>
            <a:endParaRPr lang="cs-CZ" altLang="cs-CZ" sz="2200">
              <a:latin typeface="Calibri" panose="020F0502020204030204" pitchFamily="34" charset="0"/>
            </a:endParaRPr>
          </a:p>
        </p:txBody>
      </p:sp>
      <p:grpSp>
        <p:nvGrpSpPr>
          <p:cNvPr id="2458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4587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8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9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582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68313" y="1916113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možnost rychlé propagace vlastních výsledků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Plakátové sdělení: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68313" y="2420938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může mít i delší platnost</a:t>
            </a:r>
            <a:r>
              <a:rPr lang="cs-CZ" altLang="cs-CZ" sz="2100">
                <a:latin typeface="Calibri" panose="020F0502020204030204" pitchFamily="34" charset="0"/>
              </a:rPr>
              <a:t> - vyvěšování na chodbách výzkumných institucí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299085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neexistují jasná pravidla</a:t>
            </a:r>
            <a:r>
              <a:rPr lang="cs-CZ" altLang="cs-CZ" sz="2100">
                <a:latin typeface="Calibri" panose="020F0502020204030204" pitchFamily="34" charset="0"/>
              </a:rPr>
              <a:t> - hlavní je upoutat pozornost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33388" y="3508375"/>
            <a:ext cx="89630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 - prezentace na konferenci</a:t>
            </a:r>
            <a:r>
              <a:rPr lang="cs-CZ" altLang="cs-CZ" sz="2100">
                <a:latin typeface="Calibri" panose="020F0502020204030204" pitchFamily="34" charset="0"/>
              </a:rPr>
              <a:t> - v tzv. plakátových sekcích, vyžaduje se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přítomnost autora, často lze vidět i „minipřednášky“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3388" y="4300538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 - uvedení závěru klíčové</a:t>
            </a:r>
            <a:r>
              <a:rPr lang="cs-CZ" altLang="cs-CZ" sz="2100">
                <a:latin typeface="Calibri" panose="020F0502020204030204" pitchFamily="34" charset="0"/>
              </a:rPr>
              <a:t> - často formou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8313" y="4868863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tištěné zmenšeniny k dispozici</a:t>
            </a:r>
            <a:r>
              <a:rPr lang="cs-CZ" altLang="cs-CZ" sz="2100">
                <a:latin typeface="Calibri" panose="020F0502020204030204" pitchFamily="34" charset="0"/>
              </a:rPr>
              <a:t> - vhodné k vlastní propagaci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68313" y="5516563"/>
            <a:ext cx="86756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  <a:hlinkClick r:id="rId3" action="ppaction://hlinkfile"/>
              </a:rPr>
              <a:t>Příprava elektronickou cestou </a:t>
            </a:r>
            <a:r>
              <a:rPr lang="cs-CZ" altLang="cs-CZ" sz="2100" dirty="0">
                <a:latin typeface="Calibri" panose="020F0502020204030204" pitchFamily="34" charset="0"/>
              </a:rPr>
              <a:t>- Corel </a:t>
            </a:r>
            <a:r>
              <a:rPr lang="cs-CZ" altLang="cs-CZ" sz="2100" dirty="0" err="1">
                <a:latin typeface="Calibri" panose="020F0502020204030204" pitchFamily="34" charset="0"/>
              </a:rPr>
              <a:t>Draw</a:t>
            </a:r>
            <a:r>
              <a:rPr lang="cs-CZ" altLang="cs-CZ" sz="2100" dirty="0">
                <a:latin typeface="Calibri" panose="020F0502020204030204" pitchFamily="34" charset="0"/>
              </a:rPr>
              <a:t>, Adobe </a:t>
            </a:r>
            <a:r>
              <a:rPr lang="cs-CZ" altLang="cs-CZ" sz="2100" dirty="0" err="1">
                <a:latin typeface="Calibri" panose="020F0502020204030204" pitchFamily="34" charset="0"/>
              </a:rPr>
              <a:t>Illustrator</a:t>
            </a:r>
            <a:r>
              <a:rPr lang="cs-CZ" altLang="cs-CZ" sz="2100" dirty="0">
                <a:latin typeface="Calibri" panose="020F0502020204030204" pitchFamily="34" charset="0"/>
              </a:rPr>
              <a:t> či </a:t>
            </a:r>
            <a:r>
              <a:rPr lang="cs-CZ" altLang="cs-CZ" sz="2100" dirty="0" err="1">
                <a:latin typeface="Calibri" panose="020F0502020204030204" pitchFamily="34" charset="0"/>
              </a:rPr>
              <a:t>Power</a:t>
            </a:r>
            <a:r>
              <a:rPr lang="cs-CZ" altLang="cs-CZ" sz="2100" dirty="0">
                <a:latin typeface="Calibri" panose="020F0502020204030204" pitchFamily="34" charset="0"/>
              </a:rPr>
              <a:t> Point,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	              pro tisk převést do </a:t>
            </a:r>
            <a:r>
              <a:rPr lang="cs-CZ" altLang="cs-CZ" sz="2100" dirty="0" err="1">
                <a:latin typeface="Calibri" panose="020F0502020204030204" pitchFamily="34" charset="0"/>
                <a:hlinkClick r:id="rId4"/>
              </a:rPr>
              <a:t>pdf</a:t>
            </a:r>
            <a:r>
              <a:rPr lang="cs-CZ" altLang="cs-CZ" sz="2100" dirty="0">
                <a:latin typeface="Calibri" panose="020F0502020204030204" pitchFamily="34" charset="0"/>
              </a:rPr>
              <a:t> či </a:t>
            </a:r>
            <a:r>
              <a:rPr lang="cs-CZ" altLang="cs-CZ" sz="2100" dirty="0" err="1">
                <a:latin typeface="Calibri" panose="020F0502020204030204" pitchFamily="34" charset="0"/>
              </a:rPr>
              <a:t>eps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grpSp>
        <p:nvGrpSpPr>
          <p:cNvPr id="2663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664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664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35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6639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8313" y="1844675"/>
            <a:ext cx="79914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příspěvek podřízen účelu</a:t>
            </a:r>
            <a:r>
              <a:rPr lang="cs-CZ" altLang="cs-CZ" sz="2100">
                <a:latin typeface="Calibri" panose="020F0502020204030204" pitchFamily="34" charset="0"/>
              </a:rPr>
              <a:t> - většinou se hovoří za větší skupinu kolegů v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týmu/týmech</a:t>
            </a: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Ústní sdělení na konferenci: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68313" y="2492375"/>
            <a:ext cx="82073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    - hlavním účelem je přesvědčit ostatní o svých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výsledcích, v dobrém slova smyslu dát o sobě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vědět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68313" y="342900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    - vždy uvádět zdroje informací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68313" y="4221163"/>
            <a:ext cx="86756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časté chyby</a:t>
            </a:r>
            <a:r>
              <a:rPr lang="cs-CZ" altLang="cs-CZ" sz="2100" dirty="0">
                <a:latin typeface="Calibri" panose="020F0502020204030204" pitchFamily="34" charset="0"/>
              </a:rPr>
              <a:t> - nevyváženost příspěvku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nedodržení časového limitu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monotónní přednes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malá sebekritičnost či přehnaná kritičnost k druhým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špatné grafické ztvárnění </a:t>
            </a:r>
            <a:r>
              <a:rPr lang="cs-CZ" altLang="cs-CZ" sz="2100" dirty="0" smtClean="0">
                <a:latin typeface="Calibri" panose="020F0502020204030204" pitchFamily="34" charset="0"/>
              </a:rPr>
              <a:t>- černé </a:t>
            </a:r>
            <a:r>
              <a:rPr lang="cs-CZ" altLang="cs-CZ" sz="2100" dirty="0">
                <a:latin typeface="Calibri" panose="020F0502020204030204" pitchFamily="34" charset="0"/>
              </a:rPr>
              <a:t>na bílém je stále nejlepší</a:t>
            </a:r>
            <a:r>
              <a:rPr lang="en-US" altLang="cs-CZ" sz="2100" dirty="0" smtClean="0">
                <a:latin typeface="Calibri" panose="020F0502020204030204" pitchFamily="34" charset="0"/>
              </a:rPr>
              <a:t>!</a:t>
            </a:r>
            <a:r>
              <a:rPr lang="cs-CZ" altLang="cs-CZ" sz="2100" dirty="0">
                <a:latin typeface="Calibri" panose="020F0502020204030204" pitchFamily="34" charset="0"/>
              </a:rPr>
              <a:t/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- pěkné shrnutí nešvarů na </a:t>
            </a:r>
            <a:r>
              <a:rPr lang="cs-CZ" altLang="cs-CZ" sz="2100" dirty="0" err="1">
                <a:latin typeface="Calibri" panose="020F0502020204030204" pitchFamily="34" charset="0"/>
                <a:hlinkClick r:id="rId3"/>
              </a:rPr>
              <a:t>you</a:t>
            </a:r>
            <a:r>
              <a:rPr lang="cs-CZ" altLang="cs-CZ" sz="2100" dirty="0">
                <a:latin typeface="Calibri" panose="020F0502020204030204" pitchFamily="34" charset="0"/>
                <a:hlinkClick r:id="rId3"/>
              </a:rPr>
              <a:t> tube</a:t>
            </a:r>
            <a:endParaRPr lang="cs-CZ" altLang="cs-CZ" sz="2100" dirty="0">
              <a:latin typeface="Calibri" panose="020F0502020204030204" pitchFamily="34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338" y="3789363"/>
            <a:ext cx="53260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4" action="ppaction://hlinkpres?slideindex=1&amp;slidetitle="/>
              </a:rPr>
              <a:t>ukázka</a:t>
            </a:r>
            <a:r>
              <a:rPr lang="cs-CZ" altLang="cs-CZ" sz="2100" b="1">
                <a:latin typeface="Calibri" panose="020F0502020204030204" pitchFamily="34" charset="0"/>
              </a:rPr>
              <a:t> příspěvku na konferenci</a:t>
            </a:r>
            <a:endParaRPr lang="cs-CZ" altLang="cs-CZ" sz="2100">
              <a:latin typeface="Calibri" panose="020F0502020204030204" pitchFamily="34" charset="0"/>
            </a:endParaRPr>
          </a:p>
        </p:txBody>
      </p:sp>
      <p:grpSp>
        <p:nvGrpSpPr>
          <p:cNvPr id="286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2868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8687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8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8685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Vědecká sdělení na konferencích a seminářích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650875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468313" y="1484313"/>
            <a:ext cx="84248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>
                <a:latin typeface="Calibri" panose="020F0502020204030204" pitchFamily="34" charset="0"/>
              </a:rPr>
              <a:t>- </a:t>
            </a:r>
            <a:r>
              <a:rPr lang="cs-CZ" altLang="cs-CZ" sz="2300" b="1">
                <a:latin typeface="Calibri" panose="020F0502020204030204" pitchFamily="34" charset="0"/>
              </a:rPr>
              <a:t>literární rešerše</a:t>
            </a:r>
            <a:r>
              <a:rPr lang="cs-CZ" altLang="cs-CZ" sz="2300">
                <a:latin typeface="Calibri" panose="020F0502020204030204" pitchFamily="34" charset="0"/>
              </a:rPr>
              <a:t> - může ale nemusí být doplněna o  experimentální 			       část, na naší fakultě výhradně teoretická</a:t>
            </a:r>
          </a:p>
        </p:txBody>
      </p:sp>
      <p:sp>
        <p:nvSpPr>
          <p:cNvPr id="5124" name="Text Box 13"/>
          <p:cNvSpPr txBox="1">
            <a:spLocks noChangeArrowheads="1"/>
          </p:cNvSpPr>
          <p:nvPr/>
        </p:nvSpPr>
        <p:spPr bwMode="auto">
          <a:xfrm>
            <a:off x="500063" y="2205038"/>
            <a:ext cx="8535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300" b="1">
                <a:latin typeface="Calibri" panose="020F0502020204030204" pitchFamily="34" charset="0"/>
              </a:rPr>
              <a:t> pokyny k vypracování bakalářské práce</a:t>
            </a:r>
            <a:r>
              <a:rPr lang="cs-CZ" altLang="cs-CZ" sz="2300">
                <a:latin typeface="Calibri" panose="020F0502020204030204" pitchFamily="34" charset="0"/>
              </a:rPr>
              <a:t>  - jsou jednotné v rámci celé 					          </a:t>
            </a:r>
            <a:r>
              <a:rPr lang="cs-CZ" altLang="cs-CZ" sz="2300">
                <a:latin typeface="Calibri" panose="020F0502020204030204" pitchFamily="34" charset="0"/>
                <a:hlinkClick r:id="rId3" action="ppaction://hlinkfile"/>
              </a:rPr>
              <a:t>biologické sekce</a:t>
            </a:r>
            <a:endParaRPr lang="cs-CZ" altLang="cs-CZ" sz="2300">
              <a:latin typeface="Calibri" panose="020F0502020204030204" pitchFamily="34" charset="0"/>
            </a:endParaRP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4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pic>
        <p:nvPicPr>
          <p:cNvPr id="5130" name="Picture 15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0" t="13120" r="16608" b="2881"/>
          <a:stretch>
            <a:fillRect/>
          </a:stretch>
        </p:blipFill>
        <p:spPr bwMode="auto">
          <a:xfrm>
            <a:off x="539750" y="2636838"/>
            <a:ext cx="5256213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77800" y="1655763"/>
            <a:ext cx="5608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 - </a:t>
            </a:r>
            <a:r>
              <a:rPr lang="cs-CZ" altLang="cs-CZ" sz="2000" b="1">
                <a:latin typeface="Calibri" panose="020F0502020204030204" pitchFamily="34" charset="0"/>
              </a:rPr>
              <a:t>odpovědný je student</a:t>
            </a:r>
            <a:r>
              <a:rPr lang="cs-CZ" altLang="cs-CZ" sz="2000">
                <a:latin typeface="Calibri" panose="020F0502020204030204" pitchFamily="34" charset="0"/>
              </a:rPr>
              <a:t> - školitel je jen poradce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7800" y="2012950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 - </a:t>
            </a:r>
            <a:r>
              <a:rPr lang="cs-CZ" altLang="cs-CZ" sz="2000" b="1">
                <a:latin typeface="Calibri" panose="020F0502020204030204" pitchFamily="34" charset="0"/>
              </a:rPr>
              <a:t>základní zadání je literární rešerše</a:t>
            </a:r>
            <a:r>
              <a:rPr lang="cs-CZ" altLang="cs-CZ" sz="2000">
                <a:latin typeface="Calibri" panose="020F0502020204030204" pitchFamily="34" charset="0"/>
              </a:rPr>
              <a:t> - tato je i nejvíce hodnocena, výsledky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	      velmi omezeně možné, záleží na katedře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22263" y="1300163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Pojetí a rozsah: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2633663"/>
            <a:ext cx="88931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práce má prokázat schopnost studenta zpracovat vědeckou literaturu</a:t>
            </a:r>
            <a:r>
              <a:rPr lang="cs-CZ" altLang="cs-CZ" sz="2000">
                <a:latin typeface="Calibri" panose="020F0502020204030204" pitchFamily="34" charset="0"/>
              </a:rPr>
              <a:t> -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hodnotí se zejména komplexnost pohledu, schopnost činit závěry a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zobecnění a stylisticky se vyjadřovat v tzv. vědeckém stylu. O něm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více např. zde (</a:t>
            </a:r>
            <a:r>
              <a:rPr lang="cs-CZ" altLang="cs-CZ" sz="2000">
                <a:latin typeface="Calibri" panose="020F0502020204030204" pitchFamily="34" charset="0"/>
                <a:hlinkClick r:id="rId2"/>
              </a:rPr>
              <a:t>http://www.ikaros.cz/node/1127</a:t>
            </a:r>
            <a:r>
              <a:rPr lang="cs-CZ" altLang="cs-CZ" sz="2000">
                <a:latin typeface="Calibri" panose="020F0502020204030204" pitchFamily="34" charset="0"/>
              </a:rPr>
              <a:t>).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Průvodce pravidel kompozice v angličtině:	</a:t>
            </a:r>
            <a:r>
              <a:rPr lang="en-US" altLang="cs-CZ" sz="2000">
                <a:latin typeface="Calibri" panose="020F0502020204030204" pitchFamily="34" charset="0"/>
              </a:rPr>
              <a:t>William Strunk Jr. - </a:t>
            </a:r>
            <a:r>
              <a:rPr lang="en-US" altLang="cs-CZ" sz="2000" b="1">
                <a:latin typeface="Calibri" panose="020F0502020204030204" pitchFamily="34" charset="0"/>
              </a:rPr>
              <a:t>The </a:t>
            </a:r>
            <a:r>
              <a:rPr lang="cs-CZ" altLang="cs-CZ" sz="2000" b="1">
                <a:latin typeface="Calibri" panose="020F0502020204030204" pitchFamily="34" charset="0"/>
              </a:rPr>
              <a:t>	</a:t>
            </a:r>
            <a:r>
              <a:rPr lang="en-US" altLang="cs-CZ" sz="2000" b="1">
                <a:latin typeface="Calibri" panose="020F0502020204030204" pitchFamily="34" charset="0"/>
              </a:rPr>
              <a:t>Elements of Style,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volně na </a:t>
            </a:r>
            <a:r>
              <a:rPr lang="en-US" altLang="cs-CZ" sz="2000">
                <a:latin typeface="Calibri" panose="020F0502020204030204" pitchFamily="34" charset="0"/>
                <a:hlinkClick r:id="rId3"/>
              </a:rPr>
              <a:t>Google books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či zde v </a:t>
            </a:r>
            <a:r>
              <a:rPr lang="cs-CZ" altLang="cs-CZ" sz="2000">
                <a:latin typeface="Calibri" panose="020F0502020204030204" pitchFamily="34" charset="0"/>
                <a:hlinkClick r:id="rId4" action="ppaction://hlinkfile"/>
              </a:rPr>
              <a:t>pdf</a:t>
            </a:r>
            <a:r>
              <a:rPr lang="cs-CZ" altLang="cs-CZ" sz="2000">
                <a:latin typeface="Calibri" panose="020F0502020204030204" pitchFamily="34" charset="0"/>
              </a:rPr>
              <a:t>. Dobré je též heslo na 	w</a:t>
            </a:r>
            <a:r>
              <a:rPr lang="en-US" altLang="cs-CZ" sz="2000">
                <a:latin typeface="Calibri" panose="020F0502020204030204" pitchFamily="34" charset="0"/>
              </a:rPr>
              <a:t>ikipedi</a:t>
            </a:r>
            <a:r>
              <a:rPr lang="cs-CZ" altLang="cs-CZ" sz="2000">
                <a:latin typeface="Calibri" panose="020F0502020204030204" pitchFamily="34" charset="0"/>
              </a:rPr>
              <a:t>i </a:t>
            </a:r>
            <a:r>
              <a:rPr lang="cs-CZ" altLang="cs-CZ" sz="2000">
                <a:latin typeface="Calibri" panose="020F0502020204030204" pitchFamily="34" charset="0"/>
                <a:hlinkClick r:id="rId5"/>
              </a:rPr>
              <a:t>http://en.wikipedia.org/wiki/Scientific_writing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4860925"/>
            <a:ext cx="467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nestačí pouze údaje z knih či učebnic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157788"/>
            <a:ext cx="8820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omezit sekundární citace</a:t>
            </a:r>
            <a:r>
              <a:rPr lang="cs-CZ" altLang="cs-CZ" sz="2000">
                <a:latin typeface="Calibri" panose="020F0502020204030204" pitchFamily="34" charset="0"/>
              </a:rPr>
              <a:t> - pokud ano, tak je dobře vyznačit je jako přejaté,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mohou představovat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  <a:hlinkClick r:id="rId6"/>
              </a:rPr>
              <a:t>poten</a:t>
            </a:r>
            <a:r>
              <a:rPr lang="cs-CZ" altLang="cs-CZ" sz="2000">
                <a:latin typeface="Calibri" panose="020F0502020204030204" pitchFamily="34" charset="0"/>
                <a:hlinkClick r:id="rId6"/>
              </a:rPr>
              <a:t>ciální</a:t>
            </a:r>
            <a:r>
              <a:rPr lang="en-US" altLang="cs-CZ" sz="2000">
                <a:latin typeface="Calibri" panose="020F0502020204030204" pitchFamily="34" charset="0"/>
                <a:hlinkClick r:id="rId6"/>
              </a:rPr>
              <a:t> risk</a:t>
            </a:r>
            <a:r>
              <a:rPr lang="cs-CZ" altLang="cs-CZ" sz="2000">
                <a:latin typeface="Calibri" panose="020F0502020204030204" pitchFamily="34" charset="0"/>
              </a:rPr>
              <a:t> v důvěryhodnosti</a:t>
            </a:r>
            <a:r>
              <a:rPr lang="en-US" altLang="cs-CZ" sz="2000">
                <a:latin typeface="Calibri" panose="020F0502020204030204" pitchFamily="34" charset="0"/>
              </a:rPr>
              <a:t>  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50825" y="5745163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lepší je téma spíše užší</a:t>
            </a:r>
            <a:r>
              <a:rPr lang="cs-CZ" altLang="cs-CZ" sz="2000">
                <a:latin typeface="Calibri" panose="020F0502020204030204" pitchFamily="34" charset="0"/>
              </a:rPr>
              <a:t> - dává možnost zpracovat ho do hloubky, důležitý je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              i vlastní úsudek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3850" y="6269038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jazyk čeština, slovenština a angličtina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grpSp>
        <p:nvGrpSpPr>
          <p:cNvPr id="7178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7184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5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6" name="Picture 12" descr="pecetUK"/>
            <p:cNvPicPr>
              <a:picLocks noChangeAspect="1" noChangeArrowheads="1"/>
            </p:cNvPicPr>
            <p:nvPr/>
          </p:nvPicPr>
          <p:blipFill>
            <a:blip r:embed="rId8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5" descr="logo-male UEB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9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3" name="Text Box 7"/>
          <p:cNvSpPr txBox="1">
            <a:spLocks noChangeArrowheads="1"/>
          </p:cNvSpPr>
          <p:nvPr/>
        </p:nvSpPr>
        <p:spPr bwMode="auto">
          <a:xfrm>
            <a:off x="468313" y="9080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928813"/>
            <a:ext cx="88931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délka 15-20 stran</a:t>
            </a:r>
            <a:r>
              <a:rPr lang="cs-CZ" altLang="cs-CZ" sz="2100">
                <a:latin typeface="Calibri" panose="020F0502020204030204" pitchFamily="34" charset="0"/>
              </a:rPr>
              <a:t> - neměla by být delší než 40 stran, řádkování 1,5, okraje okolo 2,5 cm, minimálně 70 znaků na řádek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636838"/>
            <a:ext cx="75612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abstrakt</a:t>
            </a:r>
            <a:r>
              <a:rPr lang="cs-CZ" altLang="cs-CZ" sz="2100">
                <a:latin typeface="Calibri" panose="020F0502020204030204" pitchFamily="34" charset="0"/>
              </a:rPr>
              <a:t> - v češtině i angličtině, max. 2000 znaků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   - má jednoznačně vystihovat jaký cíl se rešerší sledoval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Struktura bakalářské práce: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357563"/>
            <a:ext cx="87137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klíčová slova</a:t>
            </a:r>
            <a:r>
              <a:rPr lang="cs-CZ" altLang="cs-CZ" sz="2100">
                <a:latin typeface="Calibri" panose="020F0502020204030204" pitchFamily="34" charset="0"/>
              </a:rPr>
              <a:t> - 5-10 slov, jak v češtině tak v angličtině, musí vystihovat 		             zaměření práce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4005263"/>
            <a:ext cx="87137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úvod</a:t>
            </a:r>
            <a:r>
              <a:rPr lang="cs-CZ" altLang="cs-CZ" sz="2100">
                <a:latin typeface="Calibri" panose="020F0502020204030204" pitchFamily="34" charset="0"/>
              </a:rPr>
              <a:t> - představení problému o kterém práce pojednává s krátkým shrnutím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historického vývojem a současného stavu, je vhodné říci, proč je rešerše aktuální právě v této době, proč by se o ní měl čtenář zajímat právě teď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013325"/>
            <a:ext cx="87137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vlastní rešerše</a:t>
            </a:r>
            <a:r>
              <a:rPr lang="cs-CZ" altLang="cs-CZ" sz="2100">
                <a:latin typeface="Calibri" panose="020F0502020204030204" pitchFamily="34" charset="0"/>
              </a:rPr>
              <a:t> - hlavní a nejobsáhlejší část bakalářské práce spočívající ve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zpracování původních literárních poznatků, konfrontaci 			různých pohledů pro a proti, upozornění na případné 			nedostatky studií a zdůraznění nosných literárních informací.</a:t>
            </a:r>
          </a:p>
        </p:txBody>
      </p:sp>
      <p:grpSp>
        <p:nvGrpSpPr>
          <p:cNvPr id="820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8207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650875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252413" y="1412875"/>
            <a:ext cx="482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Struktura bakalářské práce:</a:t>
            </a: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87137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vlastní práce</a:t>
            </a:r>
            <a:r>
              <a:rPr lang="cs-CZ" altLang="cs-CZ" sz="2000">
                <a:latin typeface="Calibri" panose="020F0502020204030204" pitchFamily="34" charset="0"/>
              </a:rPr>
              <a:t> - pokud již existují výsledky experimentů, které přispívají k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             popisované problematice, dají se využít. Rozhodně však nesmí 		             objemem přesahovat literární rešerši. Nejlepší je zařadit do textu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	             spíše odstavec popisující jakým způsobem hodlá student danou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             problematiku rozvíjet.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3403600"/>
            <a:ext cx="87137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přehled použité literatury</a:t>
            </a:r>
            <a:r>
              <a:rPr lang="cs-CZ" altLang="cs-CZ" sz="2000">
                <a:latin typeface="Calibri" panose="020F0502020204030204" pitchFamily="34" charset="0"/>
              </a:rPr>
              <a:t> - formát citací není určen závazně, lze se však přidržet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formy např. určitého časopisu, či využít modul „Jak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správně citovat“ na stránkách citace.com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(</a:t>
            </a:r>
            <a:r>
              <a:rPr lang="cs-CZ" altLang="cs-CZ" sz="2000">
                <a:latin typeface="Calibri" panose="020F0502020204030204" pitchFamily="34" charset="0"/>
                <a:hlinkClick r:id="rId3"/>
              </a:rPr>
              <a:t>http://www.citace.com/index.php</a:t>
            </a:r>
            <a:r>
              <a:rPr lang="cs-CZ" altLang="cs-CZ" sz="2000">
                <a:latin typeface="Calibri" panose="020F0502020204030204" pitchFamily="34" charset="0"/>
              </a:rPr>
              <a:t>)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-  rozhodně je doporučeno využít osobní databázi </a:t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     referencí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5318125"/>
            <a:ext cx="82454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 b="1">
                <a:latin typeface="Calibri" panose="020F0502020204030204" pitchFamily="34" charset="0"/>
              </a:rPr>
              <a:t>přílohy, obrázky</a:t>
            </a:r>
            <a:r>
              <a:rPr lang="cs-CZ" altLang="cs-CZ" sz="2000">
                <a:latin typeface="Calibri" panose="020F0502020204030204" pitchFamily="34" charset="0"/>
              </a:rPr>
              <a:t> - je lépe je přímo zařadit do textu, než nakonec 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23850" y="5732463"/>
            <a:ext cx="8245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Práce se odevzdává jak v tištěné podobě, svázaná, ve dvou exemplářích, tak i v elektronické podobě jako jediný pdf soubor na CD/DVD.</a:t>
            </a:r>
          </a:p>
        </p:txBody>
      </p:sp>
      <p:grpSp>
        <p:nvGrpSpPr>
          <p:cNvPr id="10247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0254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5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0252" name="Text Box 7"/>
          <p:cNvSpPr txBox="1">
            <a:spLocks noChangeArrowheads="1"/>
          </p:cNvSpPr>
          <p:nvPr/>
        </p:nvSpPr>
        <p:spPr bwMode="auto">
          <a:xfrm>
            <a:off x="468313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52413" y="1573213"/>
            <a:ext cx="4824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Oponentské řízení: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2146300"/>
            <a:ext cx="88931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vyžadován jeden oponentský posudek a posudek školitele</a:t>
            </a:r>
            <a:r>
              <a:rPr lang="cs-CZ" altLang="cs-CZ" sz="2100">
                <a:latin typeface="Calibri" panose="020F0502020204030204" pitchFamily="34" charset="0"/>
              </a:rPr>
              <a:t> - oponenta navrhne garantující katedra z okruhu relevantních interních nebo externích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 odborníků. Oponenty mohou být i doktorští studenti PřF UK.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58775" y="3409950"/>
            <a:ext cx="88931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existují pokyny pro psaní posudku</a:t>
            </a:r>
            <a:r>
              <a:rPr lang="cs-CZ" altLang="cs-CZ" sz="2100">
                <a:latin typeface="Calibri" panose="020F0502020204030204" pitchFamily="34" charset="0"/>
              </a:rPr>
              <a:t> - student se nemusí obávat různorodosti 				        pohledu oponentů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4418013"/>
            <a:ext cx="88931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práce, oponentský posudek a posudek školitele jsou před obhajobou zveřejněny dle instrukcí garantující katedry a jsou k dispozici před obhajobou</a:t>
            </a:r>
          </a:p>
        </p:txBody>
      </p:sp>
      <p:grpSp>
        <p:nvGrpSpPr>
          <p:cNvPr id="1229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2300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2301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2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3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5" name="Rectangle 18"/>
          <p:cNvSpPr>
            <a:spLocks noChangeArrowheads="1"/>
          </p:cNvSpPr>
          <p:nvPr/>
        </p:nvSpPr>
        <p:spPr bwMode="auto">
          <a:xfrm>
            <a:off x="1243013" y="2603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323850" y="104616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52413" y="1339850"/>
            <a:ext cx="4824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Obhajoba bakalářské práce: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7950" y="1727200"/>
            <a:ext cx="9182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veřejná prezentace</a:t>
            </a:r>
            <a:r>
              <a:rPr lang="cs-CZ" altLang="cs-CZ" sz="2100">
                <a:latin typeface="Calibri" panose="020F0502020204030204" pitchFamily="34" charset="0"/>
              </a:rPr>
              <a:t> - přítomnost oponentů a školitelů výhodou, nutná účast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hodnotící komise složené z minimálně 3 členů z různých 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kateder, často více členů, celková doba na jednoho studenta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 nesmí přesáhnout 30 minut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179388" y="2982913"/>
            <a:ext cx="83899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části obhajoby</a:t>
            </a:r>
            <a:r>
              <a:rPr lang="cs-CZ" altLang="cs-CZ" sz="2100">
                <a:latin typeface="Calibri" panose="020F0502020204030204" pitchFamily="34" charset="0"/>
              </a:rPr>
              <a:t>  - prezentace bakalářské práce studentem (text prezentace 		   může být dle volby studenta anglický nebo 			český/slovenský, vlastní ústní sdělení studenta i veškerá 		ústní komunikace při obhajobě jsou však 				v češtině/slovenštině).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 - čtení oponentských posudků oponentem a školitelem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- odpovědi na otázky oponenta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- stručná diskuse a otázky z pléna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5516563"/>
            <a:ext cx="88931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hodnocení práce členy komise</a:t>
            </a:r>
            <a:r>
              <a:rPr lang="cs-CZ" altLang="cs-CZ" sz="2100">
                <a:latin typeface="Calibri" panose="020F0502020204030204" pitchFamily="34" charset="0"/>
              </a:rPr>
              <a:t> - probíhá na uzavřeném zasedání a práce se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hodnotí klasifikačními stupni v běžné škále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výborně - velmi dobře - dobře - neprospěl(a). </a:t>
            </a:r>
          </a:p>
        </p:txBody>
      </p:sp>
      <p:grpSp>
        <p:nvGrpSpPr>
          <p:cNvPr id="1434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434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1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3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4347" name="Text Box 7"/>
          <p:cNvSpPr txBox="1">
            <a:spLocks noChangeArrowheads="1"/>
          </p:cNvSpPr>
          <p:nvPr/>
        </p:nvSpPr>
        <p:spPr bwMode="auto">
          <a:xfrm>
            <a:off x="323850" y="9017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179388" y="735013"/>
            <a:ext cx="292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Bakalářská práce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44463" y="1417638"/>
            <a:ext cx="86756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latin typeface="Calibri" panose="020F0502020204030204" pitchFamily="34" charset="0"/>
              </a:rPr>
              <a:t>- nedostatečný</a:t>
            </a:r>
            <a:r>
              <a:rPr lang="cs-CZ" altLang="cs-CZ" sz="2000" dirty="0">
                <a:latin typeface="Calibri" panose="020F0502020204030204" pitchFamily="34" charset="0"/>
              </a:rPr>
              <a:t> či naopak </a:t>
            </a:r>
            <a:r>
              <a:rPr lang="cs-CZ" altLang="cs-CZ" sz="2000" b="1" dirty="0">
                <a:latin typeface="Calibri" panose="020F0502020204030204" pitchFamily="34" charset="0"/>
              </a:rPr>
              <a:t>příliš velký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b="1" dirty="0">
                <a:latin typeface="Calibri" panose="020F0502020204030204" pitchFamily="34" charset="0"/>
              </a:rPr>
              <a:t>počet literárních citací</a:t>
            </a:r>
            <a:r>
              <a:rPr lang="cs-CZ" altLang="cs-CZ" sz="2000" dirty="0">
                <a:latin typeface="Calibri" panose="020F0502020204030204" pitchFamily="34" charset="0"/>
              </a:rPr>
              <a:t>, ze kterých se při psaní vychází. Příliš malý počet vede při snaze dodržet stránkový limit k neodvratnému opisování celých vět, příliš velký počet je naopak překážkou srozumitelnosti výsledného textu. Čím více literatury se podaří studentovi strávit, tím lépe. K utřídění mnoha skutečností lze využít přehledné články, knihy a hypertextové informační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databáze.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9388" y="1125538"/>
            <a:ext cx="4824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Některé nešvary a naopak dobré příklady: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79388" y="3213100"/>
            <a:ext cx="85693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Calibri" panose="020F0502020204030204" pitchFamily="34" charset="0"/>
              </a:rPr>
              <a:t>Výhodné je seminární práce vypracovávat v </a:t>
            </a:r>
            <a:r>
              <a:rPr lang="cs-CZ" altLang="cs-CZ" sz="2000" b="1">
                <a:latin typeface="Calibri" panose="020F0502020204030204" pitchFamily="34" charset="0"/>
              </a:rPr>
              <a:t>anglickém jazyku</a:t>
            </a:r>
            <a:r>
              <a:rPr lang="cs-CZ" altLang="cs-CZ" sz="2000">
                <a:latin typeface="Calibri" panose="020F0502020204030204" pitchFamily="34" charset="0"/>
              </a:rPr>
              <a:t>, pokud to samozřejmě jde. Předejde se tak problémům s </a:t>
            </a:r>
            <a:r>
              <a:rPr lang="cs-CZ" altLang="cs-CZ" sz="2000" b="1">
                <a:latin typeface="Calibri" panose="020F0502020204030204" pitchFamily="34" charset="0"/>
              </a:rPr>
              <a:t>překládáním některých výrazů do češtiny a anglikanismům.</a:t>
            </a:r>
            <a:endParaRPr lang="cs-CZ" altLang="cs-CZ" sz="2000">
              <a:latin typeface="Calibri" panose="020F0502020204030204" pitchFamily="34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79388" y="4121150"/>
            <a:ext cx="87487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Calibri" panose="020F0502020204030204" pitchFamily="34" charset="0"/>
              </a:rPr>
              <a:t>- nepřesnosti v uvádění citací -</a:t>
            </a:r>
            <a:r>
              <a:rPr lang="cs-CZ" altLang="cs-CZ" sz="2000">
                <a:latin typeface="Calibri" panose="020F0502020204030204" pitchFamily="34" charset="0"/>
              </a:rPr>
              <a:t> je potřeba vždy vystihnout co daná práce přináší nového a proč vlastně je vhodné ji citovat. </a:t>
            </a:r>
            <a:r>
              <a:rPr lang="cs-CZ" altLang="cs-CZ" sz="2000" dirty="0">
                <a:latin typeface="Calibri" panose="020F0502020204030204" pitchFamily="34" charset="0"/>
              </a:rPr>
              <a:t>Velmi hojně (a to nejen u bakalářských prací) se stává, že citace dané práce je uvedena kvůli skutečnosti, která z této práce vůbec nevyplývá. To je dáno buď ignorací či nepochopením textu.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179388" y="5346700"/>
            <a:ext cx="8964612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jednotlivé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 b="1">
                <a:latin typeface="Calibri" panose="020F0502020204030204" pitchFamily="34" charset="0"/>
              </a:rPr>
              <a:t>katedry mívají předepsány určité modifikace</a:t>
            </a:r>
            <a:r>
              <a:rPr lang="cs-CZ" altLang="cs-CZ" sz="2000">
                <a:latin typeface="Calibri" panose="020F0502020204030204" pitchFamily="34" charset="0"/>
              </a:rPr>
              <a:t> pokynů pro svůj obor (</a:t>
            </a:r>
            <a:r>
              <a:rPr lang="cs-CZ" altLang="cs-CZ" sz="2000">
                <a:latin typeface="Calibri" panose="020F0502020204030204" pitchFamily="34" charset="0"/>
                <a:hlinkClick r:id="rId3"/>
              </a:rPr>
              <a:t>http://www.natur.cuni.cz/biologie/studium/bakalarske-obhajoby</a:t>
            </a:r>
            <a:r>
              <a:rPr lang="cs-CZ" altLang="cs-CZ" sz="2000">
                <a:latin typeface="Calibri" panose="020F0502020204030204" pitchFamily="34" charset="0"/>
              </a:rPr>
              <a:t>). Je vždy výhodné když je bakalářská seminární práce jakýmsi </a:t>
            </a:r>
            <a:r>
              <a:rPr lang="cs-CZ" altLang="cs-CZ" sz="2000" b="1">
                <a:latin typeface="Calibri" panose="020F0502020204030204" pitchFamily="34" charset="0"/>
              </a:rPr>
              <a:t>předstupněm práce diplomové</a:t>
            </a:r>
            <a:r>
              <a:rPr lang="cs-CZ" altLang="cs-CZ" sz="2000">
                <a:latin typeface="Calibri" panose="020F0502020204030204" pitchFamily="34" charset="0"/>
              </a:rPr>
              <a:t> a může tvořit základ jejího literárního přehledu.</a:t>
            </a:r>
          </a:p>
        </p:txBody>
      </p:sp>
      <p:grpSp>
        <p:nvGrpSpPr>
          <p:cNvPr id="1639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6397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6398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1243013" y="44450"/>
            <a:ext cx="642461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620688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323850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Diplomová práce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5288" y="1988840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 dirty="0">
                <a:latin typeface="Calibri" panose="020F0502020204030204" pitchFamily="34" charset="0"/>
              </a:rPr>
              <a:t>- zapojit vlastní výsledky do kontextu znalostí v daném oboru </a:t>
            </a:r>
            <a:r>
              <a:rPr lang="cs-CZ" altLang="cs-CZ" sz="2100" dirty="0">
                <a:latin typeface="Calibri" panose="020F0502020204030204" pitchFamily="34" charset="0"/>
              </a:rPr>
              <a:t>- nejen 			zpracování odborné literatury jako u bakalářské práce, 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	nefungující experimenty nejsou tak velkou překážkou, 			důležitá je diskuse např. toho proč to či ono nevychází 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95288" y="1412875"/>
            <a:ext cx="3024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Nejdůležitější cíl: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5288" y="3464620"/>
            <a:ext cx="842486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pravidla psaní</a:t>
            </a:r>
            <a:r>
              <a:rPr lang="cs-CZ" altLang="cs-CZ" sz="2100">
                <a:latin typeface="Calibri" panose="020F0502020204030204" pitchFamily="34" charset="0"/>
              </a:rPr>
              <a:t> - podobná pro všechny katedry experimentálních oborů, 			oproti bakalářské práci neexistují společná pravidla v rámci 			sekce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39750" y="4492972"/>
            <a:ext cx="8424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>
                <a:latin typeface="Calibri" panose="020F0502020204030204" pitchFamily="34" charset="0"/>
              </a:rPr>
              <a:t>	           - nejdůležitější je dodržení jednotného stylu a členění textu,</a:t>
            </a:r>
            <a:br>
              <a:rPr lang="cs-CZ" altLang="cs-CZ" sz="2100" dirty="0">
                <a:latin typeface="Calibri" panose="020F0502020204030204" pitchFamily="34" charset="0"/>
              </a:rPr>
            </a:br>
            <a:r>
              <a:rPr lang="cs-CZ" altLang="cs-CZ" sz="2100" dirty="0">
                <a:latin typeface="Calibri" panose="020F0502020204030204" pitchFamily="34" charset="0"/>
              </a:rPr>
              <a:t>	             hlavní bloky tvoří abstrakt, úvod, přehled literatury, materiál 	             a metody, výsledky, diskuse, souhrn a přehled použité 		             literatury </a:t>
            </a:r>
          </a:p>
        </p:txBody>
      </p:sp>
      <p:grpSp>
        <p:nvGrpSpPr>
          <p:cNvPr id="1844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3"/>
            <a:chExt cx="9142412" cy="246221"/>
          </a:xfrm>
        </p:grpSpPr>
        <p:sp>
          <p:nvSpPr>
            <p:cNvPr id="18445" name="Text Box 7"/>
            <p:cNvSpPr txBox="1">
              <a:spLocks noChangeArrowheads="1"/>
            </p:cNvSpPr>
            <p:nvPr/>
          </p:nvSpPr>
          <p:spPr bwMode="auto">
            <a:xfrm>
              <a:off x="0" y="6639163"/>
              <a:ext cx="9142412" cy="246221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B130P16: Praktické základy vědecké práce	  </a:t>
              </a:r>
              <a:r>
                <a:rPr lang="cs-CZ" altLang="cs-CZ" sz="1000" b="1">
                  <a:solidFill>
                    <a:srgbClr val="000066"/>
                  </a:solidFill>
                </a:rPr>
                <a:t>Katedra experimentální biologie rostlin PřF UK   </a:t>
              </a:r>
              <a:r>
                <a:rPr lang="cs-CZ" altLang="cs-CZ" sz="1000" b="1"/>
                <a:t>	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844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8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41" name="Rectangle 18"/>
          <p:cNvSpPr>
            <a:spLocks noChangeArrowheads="1"/>
          </p:cNvSpPr>
          <p:nvPr/>
        </p:nvSpPr>
        <p:spPr bwMode="auto">
          <a:xfrm>
            <a:off x="1243013" y="115888"/>
            <a:ext cx="642461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Prezentace výsledků vědecké práce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69299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8" grpId="0"/>
      <p:bldP spid="821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9767</TotalTime>
  <Words>2393</Words>
  <Application>Microsoft Office PowerPoint</Application>
  <PresentationFormat>On-screen Show (4:3)</PresentationFormat>
  <Paragraphs>126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200</cp:revision>
  <dcterms:created xsi:type="dcterms:W3CDTF">2006-10-17T20:07:31Z</dcterms:created>
  <dcterms:modified xsi:type="dcterms:W3CDTF">2021-01-05T22:07:11Z</dcterms:modified>
</cp:coreProperties>
</file>