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54" r:id="rId2"/>
    <p:sldId id="355" r:id="rId3"/>
    <p:sldId id="356" r:id="rId4"/>
    <p:sldId id="357" r:id="rId5"/>
    <p:sldId id="358" r:id="rId6"/>
    <p:sldId id="359" r:id="rId7"/>
    <p:sldId id="360" r:id="rId8"/>
    <p:sldId id="338" r:id="rId9"/>
    <p:sldId id="340" r:id="rId10"/>
    <p:sldId id="336" r:id="rId11"/>
    <p:sldId id="334" r:id="rId12"/>
    <p:sldId id="341" r:id="rId13"/>
    <p:sldId id="314" r:id="rId14"/>
    <p:sldId id="348" r:id="rId15"/>
    <p:sldId id="347" r:id="rId16"/>
    <p:sldId id="346" r:id="rId17"/>
    <p:sldId id="339" r:id="rId18"/>
    <p:sldId id="350" r:id="rId19"/>
    <p:sldId id="351" r:id="rId20"/>
    <p:sldId id="353" r:id="rId21"/>
    <p:sldId id="343" r:id="rId22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93" autoAdjust="0"/>
    <p:restoredTop sz="94660"/>
  </p:normalViewPr>
  <p:slideViewPr>
    <p:cSldViewPr>
      <p:cViewPr varScale="1">
        <p:scale>
          <a:sx n="83" d="100"/>
          <a:sy n="83" d="100"/>
        </p:scale>
        <p:origin x="1488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EFD0F2B-1FE0-434A-9D09-2C85B6E5B3F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8380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27C80-875A-4883-8CB5-68B00D6CFB2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68FDE-EEF0-4239-9366-0B375880323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BB8B7-1DBA-4303-A390-85C37CA4631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60E9B-8E6F-4B17-A301-49C7DAA4514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D3949-6AD5-4CA8-9A0F-8618E85A0CB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0C4D5-9EC2-4E0F-AA48-4FF56C98BB1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61D2E-51DF-4F58-B277-8C728597567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1E439-3065-4035-8E2A-69160B44FF8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311A2-365F-4CA7-AF1D-65572A87845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E816F-0DED-489B-A168-D55D553C70F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1D8113-E8B0-42EF-A58B-A66C6153D91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413E6A2-9B9E-47DF-8856-1A0AFF7FA4D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://www.natur.cuni.cz/fakulta/cit/navody/wifi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hyperlink" Target="https://www.myendnoteweb.com/" TargetMode="Externa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://blog.mendeley.com/tipstricks/7-ways-to-add-documents-to-mendele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hyperlink" Target="http://www.mendeley.com/features/" TargetMode="Externa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hyperlink" Target="http://www.zotero.org/" TargetMode="Externa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knihovna.cuni.cz/rozcestnik/ukaz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aleph.nkp.cz/F/" TargetMode="External"/><Relationship Id="rId7" Type="http://schemas.openxmlformats.org/officeDocument/2006/relationships/image" Target="../media/image18.png"/><Relationship Id="rId2" Type="http://schemas.openxmlformats.org/officeDocument/2006/relationships/hyperlink" Target="http://www.nkp.cz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ebookcentral.proquest.com/lib/cuni/home.action?ebraryDocId=nul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isiknowledge.com/" TargetMode="External"/><Relationship Id="rId7" Type="http://schemas.openxmlformats.org/officeDocument/2006/relationships/image" Target="../media/image20.png"/><Relationship Id="rId2" Type="http://schemas.openxmlformats.org/officeDocument/2006/relationships/hyperlink" Target="http://admin-apps.webofknowledge.com/JCR/JCR?SID=T1EkpNgMdIa3MB53@2o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jcr.incites.thomsonreuters.com/JCRLandingPageAction.action" TargetMode="External"/><Relationship Id="rId7" Type="http://schemas.openxmlformats.org/officeDocument/2006/relationships/image" Target="../media/image3.png"/><Relationship Id="rId2" Type="http://schemas.openxmlformats.org/officeDocument/2006/relationships/hyperlink" Target="http://help.prod-incites.com/inCites2Live/indicatorsGroup/aboutHandbook/usingCitationIndicatorsWisely/eigenfactor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apps.webofknowledge.com/Search.do?product=WOS&amp;SID=F4JQEBzFzQ1w7p7I3NW&amp;search_mode=GeneralSearch&amp;prID=84053d87-e817-416c-9b5d-7f7925d16e83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hyperlink" Target="http://www.natur.cuni.cz/faculty/cit/navody/pristup-k-elzdrojum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hyperlink" Target="https://publons.com/dashboard/summary/" TargetMode="Externa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f1000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hyperlink" Target="http://www.plantcell.org/" TargetMode="Externa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://ip-science.thomsonreuters.com/mjl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hyperlink" Target="http://www.isiknowledge.com/" TargetMode="Externa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hyperlink" Target="http://www.scopus.com/" TargetMode="Externa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hyperlink" Target="http://www.ncbi.nlm.nih.gov/pubmed" TargetMode="Externa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hyperlink" Target="https://www.wikigenes.org/" TargetMode="Externa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dnote.com/" TargetMode="External"/><Relationship Id="rId5" Type="http://schemas.openxmlformats.org/officeDocument/2006/relationships/hyperlink" Target="http://en.wikipedia.org/wiki/Comparison_of_reference_management_software" TargetMode="Externa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5128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000" b="1"/>
                <a:t>B130P16: Praktické základy vědecké práce	  </a:t>
              </a:r>
              <a:r>
                <a:rPr 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sz="1000" b="1"/>
                <a:t>	   </a:t>
              </a:r>
              <a:r>
                <a:rPr lang="cs-CZ" sz="1000" b="1">
                  <a:solidFill>
                    <a:schemeClr val="accent2"/>
                  </a:solidFill>
                </a:rPr>
                <a:t> </a:t>
              </a:r>
              <a:r>
                <a:rPr 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5129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0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1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26" name="Rectangle 10"/>
          <p:cNvSpPr>
            <a:spLocks noChangeArrowheads="1"/>
          </p:cNvSpPr>
          <p:nvPr/>
        </p:nvSpPr>
        <p:spPr bwMode="auto">
          <a:xfrm>
            <a:off x="360040" y="984791"/>
            <a:ext cx="7956376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cs-CZ" sz="23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Jak připojit přenosný počítač do bezdrátové </a:t>
            </a:r>
            <a:r>
              <a:rPr lang="cs-CZ" sz="23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wifi</a:t>
            </a:r>
            <a:r>
              <a:rPr lang="cs-CZ" sz="23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sítě </a:t>
            </a:r>
            <a:r>
              <a:rPr lang="cs-CZ" sz="23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Eduroam</a:t>
            </a:r>
            <a:r>
              <a:rPr lang="cs-CZ" sz="23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?</a:t>
            </a:r>
            <a:endParaRPr lang="cs-CZ" sz="23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endParaRPr lang="cs-CZ" sz="23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r>
              <a:rPr lang="cs-CZ" sz="2300" dirty="0">
                <a:latin typeface="Calibri" pitchFamily="34" charset="0"/>
                <a:ea typeface="Calibri" pitchFamily="34" charset="0"/>
                <a:cs typeface="Calibri" pitchFamily="34" charset="0"/>
              </a:rPr>
              <a:t>Postup lze stáhnout zde: </a:t>
            </a:r>
          </a:p>
          <a:p>
            <a:r>
              <a:rPr lang="cs-CZ" sz="2300" dirty="0" smtClean="0">
                <a:latin typeface="Calibri" pitchFamily="34" charset="0"/>
                <a:cs typeface="Calibri" pitchFamily="34" charset="0"/>
                <a:hlinkClick r:id="rId5"/>
              </a:rPr>
              <a:t>http://www.</a:t>
            </a:r>
            <a:r>
              <a:rPr lang="cs-CZ" sz="2300" dirty="0" err="1" smtClean="0">
                <a:latin typeface="Calibri" pitchFamily="34" charset="0"/>
                <a:cs typeface="Calibri" pitchFamily="34" charset="0"/>
                <a:hlinkClick r:id="rId5"/>
              </a:rPr>
              <a:t>natur.cuni.cz</a:t>
            </a:r>
            <a:r>
              <a:rPr lang="cs-CZ" sz="2300" dirty="0" smtClean="0">
                <a:latin typeface="Calibri" pitchFamily="34" charset="0"/>
                <a:cs typeface="Calibri" pitchFamily="34" charset="0"/>
                <a:hlinkClick r:id="rId5"/>
              </a:rPr>
              <a:t>/fakulta/cit/</a:t>
            </a:r>
            <a:r>
              <a:rPr lang="cs-CZ" sz="2300" dirty="0" err="1" smtClean="0">
                <a:latin typeface="Calibri" pitchFamily="34" charset="0"/>
                <a:cs typeface="Calibri" pitchFamily="34" charset="0"/>
                <a:hlinkClick r:id="rId5"/>
              </a:rPr>
              <a:t>navody</a:t>
            </a:r>
            <a:r>
              <a:rPr lang="cs-CZ" sz="2300" dirty="0" smtClean="0">
                <a:latin typeface="Calibri" pitchFamily="34" charset="0"/>
                <a:cs typeface="Calibri" pitchFamily="34" charset="0"/>
                <a:hlinkClick r:id="rId5"/>
              </a:rPr>
              <a:t>/</a:t>
            </a:r>
            <a:r>
              <a:rPr lang="cs-CZ" sz="2300" dirty="0" err="1" smtClean="0">
                <a:latin typeface="Calibri" pitchFamily="34" charset="0"/>
                <a:cs typeface="Calibri" pitchFamily="34" charset="0"/>
                <a:hlinkClick r:id="rId5"/>
              </a:rPr>
              <a:t>wifi</a:t>
            </a:r>
            <a:endParaRPr lang="cs-CZ" sz="23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31763" y="115888"/>
            <a:ext cx="9174162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100" b="1" i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3. Odborná literatura, její zdroje na internetu a </a:t>
            </a:r>
            <a:r>
              <a:rPr lang="cs-CZ" sz="3100" b="1" i="1" dirty="0" err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PřFUK</a:t>
            </a:r>
            <a:endParaRPr lang="cs-CZ" sz="3100" b="1" i="1" dirty="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3" name="Zaoblený obdélník 12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29698" name="Picture 2" descr="Logo Eduroa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8032" y="5373216"/>
            <a:ext cx="2483768" cy="1076299"/>
          </a:xfrm>
          <a:prstGeom prst="rect">
            <a:avLst/>
          </a:prstGeom>
          <a:noFill/>
        </p:spPr>
      </p:pic>
      <p:pic>
        <p:nvPicPr>
          <p:cNvPr id="29699" name="Picture 3">
            <a:hlinkClick r:id="rId5"/>
          </p:cNvPr>
          <p:cNvPicPr>
            <a:picLocks noChangeAspect="1" noChangeArrowheads="1"/>
          </p:cNvPicPr>
          <p:nvPr/>
        </p:nvPicPr>
        <p:blipFill>
          <a:blip r:embed="rId7" cstate="print"/>
          <a:srcRect l="16238" t="19485" r="18204" b="6806"/>
          <a:stretch>
            <a:fillRect/>
          </a:stretch>
        </p:blipFill>
        <p:spPr bwMode="auto">
          <a:xfrm>
            <a:off x="3131840" y="2564903"/>
            <a:ext cx="5688632" cy="3997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559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179512" y="764704"/>
            <a:ext cx="8496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cs-CZ" sz="28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Jak procházet bibliografii účelně</a:t>
            </a:r>
            <a:r>
              <a:rPr lang="cs-CZ" sz="28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:</a:t>
            </a:r>
            <a:endParaRPr lang="cs-CZ" sz="28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323528" y="1268760"/>
            <a:ext cx="8820472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cs-CZ" sz="23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4) Vytvořit si osobní databázi referencí</a:t>
            </a:r>
            <a:endParaRPr lang="cs-CZ" sz="23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31763" y="115888"/>
            <a:ext cx="9174162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100" b="1" i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3. Odborná literatura, její zdroje na internetu a </a:t>
            </a:r>
            <a:r>
              <a:rPr lang="cs-CZ" sz="3100" b="1" i="1" dirty="0" err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PřFUK</a:t>
            </a:r>
            <a:endParaRPr lang="cs-CZ" sz="3100" b="1" i="1" dirty="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Zaoblený obdélník 7"/>
          <p:cNvSpPr/>
          <p:nvPr/>
        </p:nvSpPr>
        <p:spPr>
          <a:xfrm>
            <a:off x="611560" y="620688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grpSp>
        <p:nvGrpSpPr>
          <p:cNvPr id="9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000" b="1"/>
                <a:t>B130P16: Praktické základy vědecké práce	  </a:t>
              </a:r>
              <a:r>
                <a:rPr 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sz="1000" b="1"/>
                <a:t>	   </a:t>
              </a:r>
              <a:r>
                <a:rPr lang="cs-CZ" sz="1000" b="1">
                  <a:solidFill>
                    <a:schemeClr val="accent2"/>
                  </a:solidFill>
                </a:rPr>
                <a:t> </a:t>
              </a:r>
              <a:r>
                <a:rPr 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179512" y="1700808"/>
            <a:ext cx="896448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b="1" dirty="0" smtClean="0">
                <a:latin typeface="Calibri" pitchFamily="34" charset="0"/>
              </a:rPr>
              <a:t>Volně dostupné programy:</a:t>
            </a:r>
          </a:p>
          <a:p>
            <a:r>
              <a:rPr lang="cs-CZ" sz="2000" b="1" dirty="0" err="1" smtClean="0">
                <a:latin typeface="Calibri" pitchFamily="34" charset="0"/>
              </a:rPr>
              <a:t>EndNoteBasic</a:t>
            </a:r>
            <a:r>
              <a:rPr lang="cs-CZ" sz="2000" b="1" dirty="0" smtClean="0">
                <a:latin typeface="Calibri" pitchFamily="34" charset="0"/>
              </a:rPr>
              <a:t> -</a:t>
            </a:r>
            <a:r>
              <a:rPr lang="cs-CZ" sz="2000" dirty="0" smtClean="0">
                <a:latin typeface="Calibri" pitchFamily="34" charset="0"/>
              </a:rPr>
              <a:t> online verze oblíbeného bibliografického software </a:t>
            </a:r>
            <a:r>
              <a:rPr lang="cs-CZ" sz="2000" dirty="0" err="1" smtClean="0">
                <a:latin typeface="Calibri" pitchFamily="34" charset="0"/>
              </a:rPr>
              <a:t>EndNote</a:t>
            </a:r>
            <a:r>
              <a:rPr lang="cs-CZ" sz="2000" dirty="0" smtClean="0">
                <a:latin typeface="Calibri" pitchFamily="34" charset="0"/>
              </a:rPr>
              <a:t>, výhodné propojení s ISI Web </a:t>
            </a:r>
            <a:r>
              <a:rPr lang="cs-CZ" sz="2000" dirty="0" err="1" smtClean="0">
                <a:latin typeface="Calibri" pitchFamily="34" charset="0"/>
              </a:rPr>
              <a:t>of</a:t>
            </a:r>
            <a:r>
              <a:rPr lang="cs-CZ" sz="2000" dirty="0" smtClean="0">
                <a:latin typeface="Calibri" pitchFamily="34" charset="0"/>
              </a:rPr>
              <a:t> </a:t>
            </a:r>
            <a:r>
              <a:rPr lang="cs-CZ" sz="2000" dirty="0" err="1" smtClean="0">
                <a:latin typeface="Calibri" pitchFamily="34" charset="0"/>
              </a:rPr>
              <a:t>Knowledge</a:t>
            </a:r>
            <a:r>
              <a:rPr lang="cs-CZ" sz="2000" dirty="0" smtClean="0">
                <a:latin typeface="Calibri" pitchFamily="34" charset="0"/>
              </a:rPr>
              <a:t> - </a:t>
            </a:r>
            <a:r>
              <a:rPr lang="cs-CZ" sz="2000" b="1" dirty="0" smtClean="0">
                <a:solidFill>
                  <a:schemeClr val="accent2"/>
                </a:solidFill>
                <a:latin typeface="Calibri" pitchFamily="34" charset="0"/>
              </a:rPr>
              <a:t>https://www.myendnoteweb.com/</a:t>
            </a:r>
            <a:endParaRPr lang="cs-CZ" sz="2000" b="1" dirty="0">
              <a:solidFill>
                <a:schemeClr val="accent2"/>
              </a:solidFill>
              <a:latin typeface="Calibri" pitchFamily="34" charset="0"/>
            </a:endParaRPr>
          </a:p>
        </p:txBody>
      </p:sp>
      <p:pic>
        <p:nvPicPr>
          <p:cNvPr id="3075" name="Picture 3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t="16699" r="5801" b="7997"/>
          <a:stretch>
            <a:fillRect/>
          </a:stretch>
        </p:blipFill>
        <p:spPr bwMode="auto">
          <a:xfrm>
            <a:off x="1331640" y="2708920"/>
            <a:ext cx="5904656" cy="377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0249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000" b="1"/>
                <a:t>B130P16: Praktické základy vědecké práce	  </a:t>
              </a:r>
              <a:r>
                <a:rPr 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sz="1000" b="1"/>
                <a:t>	   </a:t>
              </a:r>
              <a:r>
                <a:rPr lang="cs-CZ" sz="1000" b="1">
                  <a:solidFill>
                    <a:schemeClr val="accent2"/>
                  </a:solidFill>
                </a:rPr>
                <a:t> </a:t>
              </a:r>
              <a:r>
                <a:rPr 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0250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1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2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Obdélník 12"/>
          <p:cNvSpPr/>
          <p:nvPr/>
        </p:nvSpPr>
        <p:spPr>
          <a:xfrm>
            <a:off x="251520" y="1268760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cs-CZ" sz="2000" b="1" dirty="0" smtClean="0">
                <a:latin typeface="Calibri" pitchFamily="34" charset="0"/>
              </a:rPr>
              <a:t>Volně dostupné programy:</a:t>
            </a:r>
          </a:p>
          <a:p>
            <a:pPr eaLnBrk="0" hangingPunct="0"/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Mendeley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 - moderní přístup kombinující </a:t>
            </a:r>
            <a:r>
              <a:rPr lang="cs-CZ" sz="2000" dirty="0" err="1" smtClean="0">
                <a:latin typeface="Calibri" pitchFamily="34" charset="0"/>
                <a:cs typeface="Calibri" pitchFamily="34" charset="0"/>
              </a:rPr>
              <a:t>odpočátku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dirty="0" err="1" smtClean="0">
                <a:latin typeface="Calibri" pitchFamily="34" charset="0"/>
                <a:cs typeface="Calibri" pitchFamily="34" charset="0"/>
              </a:rPr>
              <a:t>plnotextový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 přístup k databázi -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http://www.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mendeley.com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features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/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31763" y="115888"/>
            <a:ext cx="9174162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100" b="1" i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3. Odborná literatura, její zdroje na internetu a </a:t>
            </a:r>
            <a:r>
              <a:rPr lang="cs-CZ" sz="3100" b="1" i="1" dirty="0" err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PřFUK</a:t>
            </a:r>
            <a:endParaRPr lang="cs-CZ" sz="3100" b="1" i="1" dirty="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6" name="Zaoblený obdélník 15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4098" name="Picture 2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11513" t="14485" r="12888" b="6520"/>
          <a:stretch>
            <a:fillRect/>
          </a:stretch>
        </p:blipFill>
        <p:spPr bwMode="auto">
          <a:xfrm>
            <a:off x="3563888" y="2292061"/>
            <a:ext cx="5112568" cy="427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323528" y="908720"/>
            <a:ext cx="8820472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cs-CZ" sz="23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4) Vytvořit si osobní databázi referencí</a:t>
            </a:r>
            <a:endParaRPr lang="cs-CZ" sz="23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51520" y="2322165"/>
            <a:ext cx="302433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Více možností vkládání citací:</a:t>
            </a:r>
            <a:endParaRPr lang="cs-CZ" sz="2000" b="1" dirty="0" smtClean="0">
              <a:latin typeface="Calibri" pitchFamily="34" charset="0"/>
              <a:cs typeface="Calibri" pitchFamily="34" charset="0"/>
              <a:hlinkClick r:id="rId7"/>
            </a:endParaRPr>
          </a:p>
          <a:p>
            <a:r>
              <a:rPr lang="cs-CZ" dirty="0" smtClean="0">
                <a:hlinkClick r:id="rId7"/>
              </a:rPr>
              <a:t>http://blog.</a:t>
            </a:r>
            <a:r>
              <a:rPr lang="cs-CZ" dirty="0" err="1" smtClean="0">
                <a:hlinkClick r:id="rId7"/>
              </a:rPr>
              <a:t>mendeley.com</a:t>
            </a:r>
            <a:r>
              <a:rPr lang="cs-CZ" dirty="0" smtClean="0">
                <a:hlinkClick r:id="rId7"/>
              </a:rPr>
              <a:t>/</a:t>
            </a:r>
            <a:r>
              <a:rPr lang="cs-CZ" dirty="0" err="1" smtClean="0">
                <a:hlinkClick r:id="rId7"/>
              </a:rPr>
              <a:t>tipstricks</a:t>
            </a:r>
            <a:r>
              <a:rPr lang="cs-CZ" dirty="0" smtClean="0">
                <a:hlinkClick r:id="rId7"/>
              </a:rPr>
              <a:t>/7-</a:t>
            </a:r>
            <a:r>
              <a:rPr lang="cs-CZ" dirty="0" err="1" smtClean="0">
                <a:hlinkClick r:id="rId7"/>
              </a:rPr>
              <a:t>ways</a:t>
            </a:r>
            <a:r>
              <a:rPr lang="cs-CZ" dirty="0" smtClean="0">
                <a:hlinkClick r:id="rId7"/>
              </a:rPr>
              <a:t>-to-</a:t>
            </a:r>
            <a:r>
              <a:rPr lang="cs-CZ" dirty="0" err="1" smtClean="0">
                <a:hlinkClick r:id="rId7"/>
              </a:rPr>
              <a:t>add</a:t>
            </a:r>
            <a:r>
              <a:rPr lang="cs-CZ" dirty="0" smtClean="0">
                <a:hlinkClick r:id="rId7"/>
              </a:rPr>
              <a:t>-</a:t>
            </a:r>
            <a:r>
              <a:rPr lang="cs-CZ" dirty="0" err="1" smtClean="0">
                <a:hlinkClick r:id="rId7"/>
              </a:rPr>
              <a:t>documents</a:t>
            </a:r>
            <a:r>
              <a:rPr lang="cs-CZ" dirty="0" smtClean="0">
                <a:hlinkClick r:id="rId7"/>
              </a:rPr>
              <a:t>-to-</a:t>
            </a:r>
            <a:r>
              <a:rPr lang="cs-CZ" dirty="0" err="1" smtClean="0">
                <a:hlinkClick r:id="rId7"/>
              </a:rPr>
              <a:t>mendeley</a:t>
            </a:r>
            <a:r>
              <a:rPr lang="cs-CZ" dirty="0" smtClean="0">
                <a:hlinkClick r:id="rId7"/>
              </a:rPr>
              <a:t>/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0249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000" b="1"/>
                <a:t>B130P16: Praktické základy vědecké práce	  </a:t>
              </a:r>
              <a:r>
                <a:rPr 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sz="1000" b="1"/>
                <a:t>	   </a:t>
              </a:r>
              <a:r>
                <a:rPr lang="cs-CZ" sz="1000" b="1">
                  <a:solidFill>
                    <a:schemeClr val="accent2"/>
                  </a:solidFill>
                </a:rPr>
                <a:t> </a:t>
              </a:r>
              <a:r>
                <a:rPr 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0250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1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2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Obdélník 12"/>
          <p:cNvSpPr/>
          <p:nvPr/>
        </p:nvSpPr>
        <p:spPr>
          <a:xfrm>
            <a:off x="179512" y="980728"/>
            <a:ext cx="89644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endParaRPr lang="cs-CZ" sz="2000" b="1" dirty="0" smtClean="0"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eaLnBrk="0" hangingPunct="0"/>
            <a:r>
              <a:rPr lang="cs-CZ" sz="2000" b="1" dirty="0" smtClean="0">
                <a:latin typeface="Calibri" pitchFamily="34" charset="0"/>
              </a:rPr>
              <a:t>Volně dostupné programy:</a:t>
            </a:r>
          </a:p>
          <a:p>
            <a:pPr eaLnBrk="0" hangingPunct="0"/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Zotero 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– původně </a:t>
            </a:r>
            <a:r>
              <a:rPr lang="cs-CZ" sz="2000" dirty="0" err="1" smtClean="0">
                <a:latin typeface="Calibri" pitchFamily="34" charset="0"/>
                <a:cs typeface="Calibri" pitchFamily="34" charset="0"/>
              </a:rPr>
              <a:t>plugin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 pro uživatele </a:t>
            </a:r>
            <a:r>
              <a:rPr lang="cs-CZ" sz="2000" dirty="0" err="1" smtClean="0">
                <a:latin typeface="Calibri" pitchFamily="34" charset="0"/>
                <a:cs typeface="Calibri" pitchFamily="34" charset="0"/>
              </a:rPr>
              <a:t>Firefoxu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, dnes i jako samostatná aplikace, opět kombinace </a:t>
            </a:r>
            <a:r>
              <a:rPr lang="cs-CZ" sz="2000" dirty="0" err="1" smtClean="0">
                <a:latin typeface="Calibri" pitchFamily="34" charset="0"/>
                <a:cs typeface="Calibri" pitchFamily="34" charset="0"/>
              </a:rPr>
              <a:t>plnotextového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 a bibliografického přístupu -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  <a:hlinkClick r:id="rId5"/>
              </a:rPr>
              <a:t>http://www.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  <a:hlinkClick r:id="rId5"/>
              </a:rPr>
              <a:t>zotero.org</a:t>
            </a:r>
            <a:r>
              <a:rPr lang="cs-CZ" sz="2000" b="1" dirty="0" smtClean="0">
                <a:latin typeface="Calibri" pitchFamily="34" charset="0"/>
                <a:cs typeface="Calibri" pitchFamily="34" charset="0"/>
                <a:hlinkClick r:id="rId5"/>
              </a:rPr>
              <a:t>/</a:t>
            </a: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eaLnBrk="0" hangingPunct="0"/>
            <a:r>
              <a:rPr lang="cs-CZ" sz="2000" dirty="0" smtClean="0">
                <a:latin typeface="Calibri" pitchFamily="34" charset="0"/>
                <a:cs typeface="Calibri" pitchFamily="34" charset="0"/>
              </a:rPr>
              <a:t>Velmi podobné </a:t>
            </a:r>
            <a:r>
              <a:rPr lang="cs-CZ" sz="2000" dirty="0" err="1" smtClean="0">
                <a:latin typeface="Calibri" pitchFamily="34" charset="0"/>
                <a:cs typeface="Calibri" pitchFamily="34" charset="0"/>
              </a:rPr>
              <a:t>Mendeley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, navíc možnost ukládat snímky webových stránek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31763" y="115888"/>
            <a:ext cx="9174162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100" b="1" i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3. Odborná literatura, její zdroje na internetu a </a:t>
            </a:r>
            <a:r>
              <a:rPr lang="cs-CZ" sz="3100" b="1" i="1" dirty="0" err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PřFUK</a:t>
            </a:r>
            <a:endParaRPr lang="cs-CZ" sz="3100" b="1" i="1" dirty="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6" name="Zaoblený obdélník 15"/>
          <p:cNvSpPr/>
          <p:nvPr/>
        </p:nvSpPr>
        <p:spPr>
          <a:xfrm>
            <a:off x="611560" y="692696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179512" y="836712"/>
            <a:ext cx="8820472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cs-CZ" sz="23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4) Vytvořit si osobní databázi referencí</a:t>
            </a:r>
            <a:endParaRPr lang="cs-CZ" sz="23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6146" name="Picture 2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12694" t="14485" r="14069" b="19809"/>
          <a:stretch>
            <a:fillRect/>
          </a:stretch>
        </p:blipFill>
        <p:spPr bwMode="auto">
          <a:xfrm>
            <a:off x="1835696" y="2700791"/>
            <a:ext cx="5328591" cy="3824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Text Box 12"/>
          <p:cNvSpPr txBox="1">
            <a:spLocks noChangeArrowheads="1"/>
          </p:cNvSpPr>
          <p:nvPr/>
        </p:nvSpPr>
        <p:spPr bwMode="auto">
          <a:xfrm>
            <a:off x="416620" y="1401098"/>
            <a:ext cx="86044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dirty="0"/>
              <a:t>Portál elektronických zdrojů </a:t>
            </a:r>
            <a:r>
              <a:rPr lang="cs-CZ" dirty="0" smtClean="0"/>
              <a:t>UK - </a:t>
            </a:r>
            <a:r>
              <a:rPr lang="cs-CZ" b="1" dirty="0" smtClean="0"/>
              <a:t>http://pez.cuni.cz/</a:t>
            </a:r>
            <a:endParaRPr lang="cs-CZ" dirty="0"/>
          </a:p>
        </p:txBody>
      </p:sp>
      <p:grpSp>
        <p:nvGrpSpPr>
          <p:cNvPr id="14344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4345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000" b="1"/>
                <a:t>B130P16: Praktické základy vědecké práce	  </a:t>
              </a:r>
              <a:r>
                <a:rPr 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sz="1000" b="1"/>
                <a:t>	   </a:t>
              </a:r>
              <a:r>
                <a:rPr lang="cs-CZ" sz="1000" b="1">
                  <a:solidFill>
                    <a:schemeClr val="accent2"/>
                  </a:solidFill>
                </a:rPr>
                <a:t> </a:t>
              </a:r>
              <a:r>
                <a:rPr 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4346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7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8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31763" y="115888"/>
            <a:ext cx="9174162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100" b="1" i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3. Odborná literatura, její zdroje na internetu a </a:t>
            </a:r>
            <a:r>
              <a:rPr lang="cs-CZ" sz="3100" b="1" i="1" dirty="0" err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PřFUK</a:t>
            </a:r>
            <a:endParaRPr lang="cs-CZ" sz="3100" b="1" i="1" dirty="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4" name="Zaoblený obdélník 13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323528" y="966500"/>
            <a:ext cx="8820472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cs-CZ" sz="23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5) Dohledat plný text článku či knihy</a:t>
            </a:r>
            <a:endParaRPr lang="cs-CZ" sz="23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5507" t="8701" r="61419" b="9400"/>
          <a:stretch/>
        </p:blipFill>
        <p:spPr>
          <a:xfrm>
            <a:off x="1259632" y="1810098"/>
            <a:ext cx="6768752" cy="4713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14956" t="15001" r="63978" b="45100"/>
          <a:stretch/>
        </p:blipFill>
        <p:spPr>
          <a:xfrm>
            <a:off x="467544" y="1916832"/>
            <a:ext cx="8444883" cy="4498676"/>
          </a:xfrm>
          <a:prstGeom prst="rect">
            <a:avLst/>
          </a:prstGeom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416620" y="1401098"/>
            <a:ext cx="86044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dirty="0"/>
              <a:t>Portál elektronických zdrojů </a:t>
            </a:r>
            <a:r>
              <a:rPr lang="cs-CZ" dirty="0" smtClean="0"/>
              <a:t>UK - </a:t>
            </a:r>
            <a:r>
              <a:rPr lang="cs-CZ" b="1" dirty="0" smtClean="0"/>
              <a:t>http://pez.cuni.cz/</a:t>
            </a:r>
            <a:endParaRPr lang="cs-CZ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31763" y="115888"/>
            <a:ext cx="9174162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100" b="1" i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3. Odborná literatura, její zdroje na internetu a </a:t>
            </a:r>
            <a:r>
              <a:rPr lang="cs-CZ" sz="3100" b="1" i="1" dirty="0" err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PřFUK</a:t>
            </a:r>
            <a:endParaRPr lang="cs-CZ" sz="3100" b="1" i="1" dirty="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7" name="Zaoblený obdélník 13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323528" y="966500"/>
            <a:ext cx="8820472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cs-CZ" sz="23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5) Dohledat plný text článku či knihy</a:t>
            </a:r>
            <a:endParaRPr lang="cs-CZ" sz="23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grpSp>
        <p:nvGrpSpPr>
          <p:cNvPr id="9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000" b="1"/>
                <a:t>B130P16: Praktické základy vědecké práce	  </a:t>
              </a:r>
              <a:r>
                <a:rPr 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sz="1000" b="1"/>
                <a:t>	   </a:t>
              </a:r>
              <a:r>
                <a:rPr lang="cs-CZ" sz="1000" b="1">
                  <a:solidFill>
                    <a:schemeClr val="accent2"/>
                  </a:solidFill>
                </a:rPr>
                <a:t> </a:t>
              </a:r>
              <a:r>
                <a:rPr 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2" descr="pecetUK"/>
            <p:cNvPicPr>
              <a:picLocks noChangeAspect="1" noChangeArrowheads="1"/>
            </p:cNvPicPr>
            <p:nvPr/>
          </p:nvPicPr>
          <p:blipFill>
            <a:blip r:embed="rId5" cstate="print">
              <a:lum bright="40000"/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18845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Text Box 12"/>
          <p:cNvSpPr txBox="1">
            <a:spLocks noChangeArrowheads="1"/>
          </p:cNvSpPr>
          <p:nvPr/>
        </p:nvSpPr>
        <p:spPr bwMode="auto">
          <a:xfrm>
            <a:off x="395536" y="1475492"/>
            <a:ext cx="860444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dirty="0" smtClean="0"/>
              <a:t>Národní knihovna ČR - </a:t>
            </a:r>
            <a:r>
              <a:rPr lang="cs-CZ" b="1" dirty="0" smtClean="0">
                <a:hlinkClick r:id="rId2"/>
              </a:rPr>
              <a:t>http://www.</a:t>
            </a:r>
            <a:r>
              <a:rPr lang="cs-CZ" b="1" dirty="0" err="1" smtClean="0">
                <a:hlinkClick r:id="rId2"/>
              </a:rPr>
              <a:t>nkp.cz</a:t>
            </a:r>
            <a:endParaRPr lang="cs-CZ" b="1" dirty="0" smtClean="0"/>
          </a:p>
          <a:p>
            <a:r>
              <a:rPr lang="cs-CZ" dirty="0" smtClean="0"/>
              <a:t> - Souborný katalog ČR - seriály - </a:t>
            </a:r>
            <a:r>
              <a:rPr lang="cs-CZ" b="1" dirty="0" smtClean="0">
                <a:hlinkClick r:id="rId3"/>
              </a:rPr>
              <a:t>http://aleph.nkp.cz/F/</a:t>
            </a:r>
            <a:endParaRPr lang="cs-CZ" b="1" dirty="0" smtClean="0"/>
          </a:p>
          <a:p>
            <a:endParaRPr lang="cs-CZ" b="1" dirty="0" smtClean="0"/>
          </a:p>
        </p:txBody>
      </p:sp>
      <p:grpSp>
        <p:nvGrpSpPr>
          <p:cNvPr id="2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4345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000" b="1"/>
                <a:t>B130P16: Praktické základy vědecké práce	  </a:t>
              </a:r>
              <a:r>
                <a:rPr 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sz="1000" b="1"/>
                <a:t>	   </a:t>
              </a:r>
              <a:r>
                <a:rPr lang="cs-CZ" sz="1000" b="1">
                  <a:solidFill>
                    <a:schemeClr val="accent2"/>
                  </a:solidFill>
                </a:rPr>
                <a:t> </a:t>
              </a:r>
              <a:r>
                <a:rPr 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4346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7" name="Picture 12" descr="pecetUK"/>
            <p:cNvPicPr>
              <a:picLocks noChangeAspect="1" noChangeArrowheads="1"/>
            </p:cNvPicPr>
            <p:nvPr/>
          </p:nvPicPr>
          <p:blipFill>
            <a:blip r:embed="rId5" cstate="print">
              <a:lum bright="40000"/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8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31763" y="115888"/>
            <a:ext cx="9174162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100" b="1" i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3. Odborná literatura, její zdroje na internetu a </a:t>
            </a:r>
            <a:r>
              <a:rPr lang="cs-CZ" sz="3100" b="1" i="1" dirty="0" err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PřFUK</a:t>
            </a:r>
            <a:endParaRPr lang="cs-CZ" sz="3100" b="1" i="1" dirty="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4" name="Zaoblený obdélník 13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323528" y="966500"/>
            <a:ext cx="8820472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cs-CZ" sz="23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5) Dohledat plný text článku či knihy</a:t>
            </a:r>
            <a:endParaRPr lang="cs-CZ" sz="23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7" cstate="print"/>
          <a:srcRect l="3835" t="13815" r="11707" b="24761"/>
          <a:stretch>
            <a:fillRect/>
          </a:stretch>
        </p:blipFill>
        <p:spPr bwMode="auto">
          <a:xfrm>
            <a:off x="611560" y="2348880"/>
            <a:ext cx="792088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Text Box 12"/>
          <p:cNvSpPr txBox="1">
            <a:spLocks noChangeArrowheads="1"/>
          </p:cNvSpPr>
          <p:nvPr/>
        </p:nvSpPr>
        <p:spPr bwMode="auto">
          <a:xfrm>
            <a:off x="268982" y="1397471"/>
            <a:ext cx="86044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 err="1" smtClean="0"/>
              <a:t>ProQuest</a:t>
            </a:r>
            <a:r>
              <a:rPr lang="cs-CZ" b="1" dirty="0" smtClean="0"/>
              <a:t> </a:t>
            </a:r>
            <a:r>
              <a:rPr lang="cs-CZ" b="1" dirty="0" err="1" smtClean="0"/>
              <a:t>Ebook</a:t>
            </a:r>
            <a:r>
              <a:rPr lang="cs-CZ" b="1" dirty="0" smtClean="0"/>
              <a:t> </a:t>
            </a:r>
            <a:r>
              <a:rPr lang="cs-CZ" b="1" dirty="0" err="1" smtClean="0"/>
              <a:t>Central</a:t>
            </a:r>
            <a:r>
              <a:rPr lang="cs-CZ" dirty="0" smtClean="0"/>
              <a:t> - plné texty knih </a:t>
            </a:r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ebookcentral.proquest.com/lib/cuni/home.action?ebraryDocId=null</a:t>
            </a:r>
            <a:endParaRPr lang="cs-CZ" dirty="0" smtClean="0"/>
          </a:p>
        </p:txBody>
      </p:sp>
      <p:grpSp>
        <p:nvGrpSpPr>
          <p:cNvPr id="2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4345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000" b="1"/>
                <a:t>B130P16: Praktické základy vědecké práce	  </a:t>
              </a:r>
              <a:r>
                <a:rPr 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sz="1000" b="1"/>
                <a:t>	   </a:t>
              </a:r>
              <a:r>
                <a:rPr lang="cs-CZ" sz="1000" b="1">
                  <a:solidFill>
                    <a:schemeClr val="accent2"/>
                  </a:solidFill>
                </a:rPr>
                <a:t> </a:t>
              </a:r>
              <a:r>
                <a:rPr 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4346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7" name="Picture 12" descr="pecetUK"/>
            <p:cNvPicPr>
              <a:picLocks noChangeAspect="1" noChangeArrowheads="1"/>
            </p:cNvPicPr>
            <p:nvPr/>
          </p:nvPicPr>
          <p:blipFill>
            <a:blip r:embed="rId4" cstate="print">
              <a:lum bright="40000"/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8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31763" y="115888"/>
            <a:ext cx="9174162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100" b="1" i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3. Odborná literatura, její zdroje na internetu a </a:t>
            </a:r>
            <a:r>
              <a:rPr lang="cs-CZ" sz="3100" b="1" i="1" dirty="0" err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PřFUK</a:t>
            </a:r>
            <a:endParaRPr lang="cs-CZ" sz="3100" b="1" i="1" dirty="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4" name="Zaoblený obdélník 13"/>
          <p:cNvSpPr/>
          <p:nvPr/>
        </p:nvSpPr>
        <p:spPr>
          <a:xfrm>
            <a:off x="611560" y="692696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243494" y="893953"/>
            <a:ext cx="8820472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cs-CZ" sz="23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5) Dohledat plný text článku či knihy</a:t>
            </a:r>
            <a:endParaRPr lang="cs-CZ" sz="23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364" y="2274845"/>
            <a:ext cx="7106784" cy="4173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Obdélník 11"/>
          <p:cNvSpPr>
            <a:spLocks noChangeArrowheads="1"/>
          </p:cNvSpPr>
          <p:nvPr/>
        </p:nvSpPr>
        <p:spPr bwMode="auto">
          <a:xfrm>
            <a:off x="323850" y="1861376"/>
            <a:ext cx="8640638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cs-CZ" dirty="0">
                <a:solidFill>
                  <a:srgbClr val="000000"/>
                </a:solidFill>
                <a:cs typeface="Times New Roman" pitchFamily="18" charset="0"/>
              </a:rPr>
              <a:t>- Nejpoužívanějším nástrojem při vyhledávání informací o kvalitě určitého časopisu, článku či autora je služba nabízená v rámci </a:t>
            </a:r>
            <a:r>
              <a:rPr lang="cs-CZ" b="1" dirty="0">
                <a:solidFill>
                  <a:srgbClr val="000000"/>
                </a:solidFill>
                <a:cs typeface="Times New Roman" pitchFamily="18" charset="0"/>
              </a:rPr>
              <a:t>Web </a:t>
            </a:r>
            <a:r>
              <a:rPr lang="cs-CZ" b="1" dirty="0" err="1">
                <a:solidFill>
                  <a:srgbClr val="000000"/>
                </a:solidFill>
                <a:cs typeface="Times New Roman" pitchFamily="18" charset="0"/>
              </a:rPr>
              <a:t>of</a:t>
            </a:r>
            <a:r>
              <a:rPr lang="cs-CZ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cs-CZ" b="1" dirty="0" err="1">
                <a:solidFill>
                  <a:srgbClr val="000000"/>
                </a:solidFill>
                <a:cs typeface="Times New Roman" pitchFamily="18" charset="0"/>
              </a:rPr>
              <a:t>Knowledge</a:t>
            </a:r>
            <a:r>
              <a:rPr lang="cs-CZ" dirty="0">
                <a:cs typeface="Times New Roman" pitchFamily="18" charset="0"/>
              </a:rPr>
              <a:t> </a:t>
            </a:r>
            <a:r>
              <a:rPr lang="cs-CZ" dirty="0">
                <a:solidFill>
                  <a:srgbClr val="000000"/>
                </a:solidFill>
                <a:cs typeface="Times New Roman" pitchFamily="18" charset="0"/>
              </a:rPr>
              <a:t>organizací </a:t>
            </a:r>
            <a:r>
              <a:rPr lang="cs-CZ" b="1" dirty="0">
                <a:cs typeface="Times New Roman" pitchFamily="18" charset="0"/>
              </a:rPr>
              <a:t>Institute </a:t>
            </a:r>
            <a:r>
              <a:rPr lang="cs-CZ" b="1" dirty="0" err="1">
                <a:cs typeface="Times New Roman" pitchFamily="18" charset="0"/>
              </a:rPr>
              <a:t>for</a:t>
            </a:r>
            <a:r>
              <a:rPr lang="cs-CZ" b="1" dirty="0">
                <a:cs typeface="Times New Roman" pitchFamily="18" charset="0"/>
              </a:rPr>
              <a:t> </a:t>
            </a:r>
            <a:r>
              <a:rPr lang="cs-CZ" b="1" dirty="0" err="1">
                <a:cs typeface="Times New Roman" pitchFamily="18" charset="0"/>
              </a:rPr>
              <a:t>Scientific</a:t>
            </a:r>
            <a:r>
              <a:rPr lang="cs-CZ" b="1" dirty="0">
                <a:cs typeface="Times New Roman" pitchFamily="18" charset="0"/>
              </a:rPr>
              <a:t> </a:t>
            </a:r>
            <a:r>
              <a:rPr lang="cs-CZ" b="1" dirty="0" err="1">
                <a:cs typeface="Times New Roman" pitchFamily="18" charset="0"/>
              </a:rPr>
              <a:t>Information</a:t>
            </a:r>
            <a:r>
              <a:rPr lang="cs-CZ" dirty="0">
                <a:cs typeface="Times New Roman" pitchFamily="18" charset="0"/>
              </a:rPr>
              <a:t> (ISI), tzv. </a:t>
            </a:r>
            <a:r>
              <a:rPr lang="cs-CZ" b="1" dirty="0">
                <a:cs typeface="Times New Roman" pitchFamily="18" charset="0"/>
                <a:hlinkClick r:id="rId2"/>
              </a:rPr>
              <a:t>Journal </a:t>
            </a:r>
            <a:r>
              <a:rPr lang="cs-CZ" b="1" dirty="0" err="1">
                <a:cs typeface="Times New Roman" pitchFamily="18" charset="0"/>
                <a:hlinkClick r:id="rId2"/>
              </a:rPr>
              <a:t>Citation</a:t>
            </a:r>
            <a:r>
              <a:rPr lang="cs-CZ" b="1" dirty="0">
                <a:cs typeface="Times New Roman" pitchFamily="18" charset="0"/>
                <a:hlinkClick r:id="rId2"/>
              </a:rPr>
              <a:t> </a:t>
            </a:r>
            <a:r>
              <a:rPr lang="cs-CZ" b="1" dirty="0" err="1">
                <a:cs typeface="Times New Roman" pitchFamily="18" charset="0"/>
                <a:hlinkClick r:id="rId2"/>
              </a:rPr>
              <a:t>Reports</a:t>
            </a:r>
            <a:r>
              <a:rPr lang="cs-CZ" dirty="0">
                <a:cs typeface="Times New Roman" pitchFamily="18" charset="0"/>
              </a:rPr>
              <a:t>. Tato organizace shromažďuje informace o počtech citací jednotlivých článků ze všech vědeckých oborů</a:t>
            </a:r>
            <a:r>
              <a:rPr lang="cs-CZ" dirty="0" smtClean="0">
                <a:cs typeface="Times New Roman" pitchFamily="18" charset="0"/>
              </a:rPr>
              <a:t>.</a:t>
            </a:r>
          </a:p>
          <a:p>
            <a:pPr marL="2160000" algn="ctr" eaLnBrk="0" hangingPunct="0"/>
            <a:r>
              <a:rPr lang="en-GB" sz="2000" b="1" dirty="0">
                <a:hlinkClick r:id="rId3"/>
              </a:rPr>
              <a:t> </a:t>
            </a:r>
            <a:r>
              <a:rPr lang="cs-CZ" sz="2000" b="1" dirty="0" smtClean="0">
                <a:hlinkClick r:id="rId3"/>
              </a:rPr>
              <a:t>http://isiknowledge.com/</a:t>
            </a:r>
            <a:endParaRPr lang="en-GB" sz="2000" b="1" dirty="0" smtClean="0"/>
          </a:p>
          <a:p>
            <a:pPr algn="ctr" eaLnBrk="0" hangingPunct="0"/>
            <a:endParaRPr lang="en-GB" sz="2000" b="1" dirty="0">
              <a:cs typeface="Times New Roman" pitchFamily="18" charset="0"/>
            </a:endParaRPr>
          </a:p>
          <a:p>
            <a:pPr algn="ctr" eaLnBrk="0" hangingPunct="0"/>
            <a:endParaRPr lang="en-GB" sz="2000" b="1" dirty="0" smtClean="0">
              <a:cs typeface="Times New Roman" pitchFamily="18" charset="0"/>
            </a:endParaRPr>
          </a:p>
          <a:p>
            <a:pPr algn="ctr" eaLnBrk="0" hangingPunct="0"/>
            <a:endParaRPr lang="en-GB" sz="2000" b="1" dirty="0">
              <a:cs typeface="Times New Roman" pitchFamily="18" charset="0"/>
            </a:endParaRPr>
          </a:p>
          <a:p>
            <a:pPr algn="ctr" eaLnBrk="0" hangingPunct="0"/>
            <a:endParaRPr lang="en-GB" sz="2000" b="1" dirty="0" smtClean="0">
              <a:cs typeface="Times New Roman" pitchFamily="18" charset="0"/>
            </a:endParaRPr>
          </a:p>
          <a:p>
            <a:pPr algn="ctr" eaLnBrk="0" hangingPunct="0"/>
            <a:endParaRPr lang="en-GB" sz="2000" b="1" dirty="0" smtClean="0">
              <a:cs typeface="Times New Roman" pitchFamily="18" charset="0"/>
            </a:endParaRPr>
          </a:p>
          <a:p>
            <a:pPr algn="ctr" eaLnBrk="0" hangingPunct="0"/>
            <a:endParaRPr lang="cs-CZ" sz="2000" b="1" dirty="0">
              <a:cs typeface="Times New Roman" pitchFamily="18" charset="0"/>
            </a:endParaRPr>
          </a:p>
          <a:p>
            <a:pPr marL="285750" indent="-285750" eaLnBrk="0" hangingPunct="0">
              <a:buFontTx/>
              <a:buChar char="-"/>
            </a:pPr>
            <a:r>
              <a:rPr lang="cs-CZ" dirty="0" smtClean="0">
                <a:cs typeface="Times New Roman" pitchFamily="18" charset="0"/>
              </a:rPr>
              <a:t>Lze </a:t>
            </a:r>
            <a:r>
              <a:rPr lang="cs-CZ" dirty="0">
                <a:cs typeface="Times New Roman" pitchFamily="18" charset="0"/>
              </a:rPr>
              <a:t>porovnávat kvalitu vědeckých časopisů na základě tzv. </a:t>
            </a:r>
            <a:r>
              <a:rPr lang="cs-CZ" b="1" dirty="0" err="1">
                <a:cs typeface="Times New Roman" pitchFamily="18" charset="0"/>
              </a:rPr>
              <a:t>impakt</a:t>
            </a:r>
            <a:r>
              <a:rPr lang="cs-CZ" b="1" dirty="0">
                <a:cs typeface="Times New Roman" pitchFamily="18" charset="0"/>
              </a:rPr>
              <a:t> faktoru (IF)</a:t>
            </a:r>
            <a:r>
              <a:rPr lang="cs-CZ" dirty="0">
                <a:cs typeface="Times New Roman" pitchFamily="18" charset="0"/>
              </a:rPr>
              <a:t>. Ten</a:t>
            </a:r>
            <a:r>
              <a:rPr lang="cs-CZ" dirty="0">
                <a:solidFill>
                  <a:srgbClr val="000000"/>
                </a:solidFill>
                <a:cs typeface="Times New Roman" pitchFamily="18" charset="0"/>
              </a:rPr>
              <a:t> udává kolik citací průměrně bude mít určitý článek za poslední dva roky. Čím lepší je impakt faktor časopisu, </a:t>
            </a:r>
            <a:r>
              <a:rPr lang="cs-CZ" dirty="0" smtClean="0">
                <a:solidFill>
                  <a:srgbClr val="000000"/>
                </a:solidFill>
                <a:cs typeface="Times New Roman" pitchFamily="18" charset="0"/>
              </a:rPr>
              <a:t>tím větší zásah ve vědecké komunitě bude mít článek, který v něm bude publikován.</a:t>
            </a:r>
          </a:p>
          <a:p>
            <a:pPr marL="457200" indent="-457200" eaLnBrk="0" hangingPunct="0">
              <a:buFontTx/>
              <a:buChar char="-"/>
            </a:pPr>
            <a:endParaRPr lang="cs-CZ" sz="2800" dirty="0"/>
          </a:p>
        </p:txBody>
      </p:sp>
      <p:sp>
        <p:nvSpPr>
          <p:cNvPr id="2056" name="TextovéPole 13"/>
          <p:cNvSpPr txBox="1">
            <a:spLocks noChangeArrowheads="1"/>
          </p:cNvSpPr>
          <p:nvPr/>
        </p:nvSpPr>
        <p:spPr bwMode="auto">
          <a:xfrm>
            <a:off x="323850" y="1412776"/>
            <a:ext cx="66960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dirty="0">
                <a:solidFill>
                  <a:srgbClr val="000000"/>
                </a:solidFill>
                <a:cs typeface="Times New Roman" pitchFamily="18" charset="0"/>
              </a:rPr>
              <a:t>- využití pro hodnocení kvality vědeckých článků a jejich autorů</a:t>
            </a:r>
            <a:endParaRPr lang="cs-CZ" dirty="0">
              <a:latin typeface="Calibri" pitchFamily="34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-36512" y="822484"/>
            <a:ext cx="9324528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3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3.4. </a:t>
            </a:r>
            <a:r>
              <a:rPr lang="cs-CZ" sz="2300" b="1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Scientometrie</a:t>
            </a:r>
            <a:r>
              <a:rPr lang="cs-CZ" sz="23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jako orientační nástroj hodnocení kvality vědecké práce</a:t>
            </a:r>
            <a:endParaRPr lang="cs-CZ" sz="23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31763" y="44624"/>
            <a:ext cx="9174162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100" b="1" i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3. Odborná literatura, její zdroje na internetu a </a:t>
            </a:r>
            <a:r>
              <a:rPr lang="cs-CZ" sz="3100" b="1" i="1" dirty="0" err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PřFUK</a:t>
            </a:r>
            <a:endParaRPr lang="cs-CZ" sz="3100" b="1" i="1" dirty="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7" name="Zaoblený obdélník 16"/>
          <p:cNvSpPr/>
          <p:nvPr/>
        </p:nvSpPr>
        <p:spPr>
          <a:xfrm>
            <a:off x="611560" y="620688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grpSp>
        <p:nvGrpSpPr>
          <p:cNvPr id="13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000" b="1"/>
                <a:t>B130P16: Praktické základy vědecké práce	  </a:t>
              </a:r>
              <a:r>
                <a:rPr 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sz="1000" b="1"/>
                <a:t>	   </a:t>
              </a:r>
              <a:r>
                <a:rPr lang="cs-CZ" sz="1000" b="1">
                  <a:solidFill>
                    <a:schemeClr val="accent2"/>
                  </a:solidFill>
                </a:rPr>
                <a:t> </a:t>
              </a:r>
              <a:r>
                <a:rPr 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9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2" descr="pecetUK"/>
            <p:cNvPicPr>
              <a:picLocks noChangeAspect="1" noChangeArrowheads="1"/>
            </p:cNvPicPr>
            <p:nvPr/>
          </p:nvPicPr>
          <p:blipFill>
            <a:blip r:embed="rId5" cstate="print">
              <a:lum bright="40000"/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 rotWithShape="1">
          <a:blip r:embed="rId7"/>
          <a:srcRect l="15942" t="17801" r="65749" b="33200"/>
          <a:stretch/>
        </p:blipFill>
        <p:spPr>
          <a:xfrm>
            <a:off x="1187624" y="3306443"/>
            <a:ext cx="2661808" cy="20035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Obdélník 11"/>
          <p:cNvSpPr>
            <a:spLocks noChangeArrowheads="1"/>
          </p:cNvSpPr>
          <p:nvPr/>
        </p:nvSpPr>
        <p:spPr bwMode="auto">
          <a:xfrm>
            <a:off x="131763" y="1329208"/>
            <a:ext cx="4011993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Existuje</a:t>
            </a: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ř</a:t>
            </a:r>
            <a:r>
              <a:rPr lang="en-GB" alt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ada</a:t>
            </a: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dal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ších faktorů, které umožňují lépe porovnat kvalitu vědeckých časopisů, např. mezi obory. Jedním z nich je </a:t>
            </a:r>
            <a:r>
              <a:rPr lang="en-GB" altLang="cs-CZ" sz="2200" dirty="0" err="1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Eigenfactor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který uvažuje 5 letý impakt faktor a kde se citace vyskytují. </a:t>
            </a:r>
            <a:endParaRPr lang="en-GB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Velmi často se dnes používá hodnocení časopisu ve formě zařazení do </a:t>
            </a:r>
            <a:r>
              <a:rPr lang="cs-CZ" alt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kvartilů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v daném oboru, např. podle </a:t>
            </a: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či </a:t>
            </a: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Eigen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fa</a:t>
            </a:r>
            <a:r>
              <a:rPr lang="cs-CZ" alt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ktoru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Vědci jsou pak srovnáváni dle jejich schopnosti umístit jejich práci do časopisu ve vyšší </a:t>
            </a:r>
            <a:r>
              <a:rPr lang="cs-CZ" alt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kvartilu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či dokonce decilu. </a:t>
            </a:r>
            <a:endParaRPr lang="en-GB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Zaoblený obdélník 16"/>
          <p:cNvSpPr/>
          <p:nvPr/>
        </p:nvSpPr>
        <p:spPr>
          <a:xfrm>
            <a:off x="611560" y="620688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12297" name="Picture 1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1" t="12901" r="61971" b="4501"/>
          <a:stretch>
            <a:fillRect/>
          </a:stretch>
        </p:blipFill>
        <p:spPr bwMode="auto">
          <a:xfrm>
            <a:off x="4143756" y="1772816"/>
            <a:ext cx="4839527" cy="402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31763" y="44624"/>
            <a:ext cx="9174162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100" b="1" i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3. Odborná literatura, její zdroje na internetu a </a:t>
            </a:r>
            <a:r>
              <a:rPr lang="cs-CZ" sz="3100" b="1" i="1" dirty="0" err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PřFUK</a:t>
            </a:r>
            <a:endParaRPr lang="cs-CZ" sz="3100" b="1" i="1" dirty="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grpSp>
        <p:nvGrpSpPr>
          <p:cNvPr id="13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000" b="1"/>
                <a:t>B130P16: Praktické základy vědecké práce	  </a:t>
              </a:r>
              <a:r>
                <a:rPr 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sz="1000" b="1"/>
                <a:t>	   </a:t>
              </a:r>
              <a:r>
                <a:rPr lang="cs-CZ" sz="1000" b="1">
                  <a:solidFill>
                    <a:schemeClr val="accent2"/>
                  </a:solidFill>
                </a:rPr>
                <a:t> </a:t>
              </a:r>
              <a:r>
                <a:rPr 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2" descr="pecetUK"/>
            <p:cNvPicPr>
              <a:picLocks noChangeAspect="1" noChangeArrowheads="1"/>
            </p:cNvPicPr>
            <p:nvPr/>
          </p:nvPicPr>
          <p:blipFill>
            <a:blip r:embed="rId6" cstate="print">
              <a:lum bright="40000"/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-36512" y="822484"/>
            <a:ext cx="9324528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3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3.4. </a:t>
            </a:r>
            <a:r>
              <a:rPr lang="cs-CZ" sz="2300" b="1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Scientometrie</a:t>
            </a:r>
            <a:r>
              <a:rPr lang="cs-CZ" sz="23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jako orientační nástroj hodnocení kvality vědecké práce</a:t>
            </a:r>
            <a:endParaRPr lang="cs-CZ" sz="23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04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Obdélník 11"/>
          <p:cNvSpPr>
            <a:spLocks noChangeArrowheads="1"/>
          </p:cNvSpPr>
          <p:nvPr/>
        </p:nvSpPr>
        <p:spPr bwMode="auto">
          <a:xfrm>
            <a:off x="108504" y="1322353"/>
            <a:ext cx="3311525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sz="2100" dirty="0" smtClean="0">
                <a:latin typeface="Calibri" pitchFamily="34" charset="0"/>
                <a:cs typeface="Calibri" pitchFamily="34" charset="0"/>
              </a:rPr>
              <a:t>Pro </a:t>
            </a:r>
            <a:r>
              <a:rPr lang="cs-CZ" sz="2100" dirty="0">
                <a:latin typeface="Calibri" pitchFamily="34" charset="0"/>
                <a:cs typeface="Calibri" pitchFamily="34" charset="0"/>
              </a:rPr>
              <a:t>hodnocení kvality vědecké práce laboratoře či konkrétního vědce není hodnota impakt faktoru bohužel vždy dobrým kritériem, mezi hlavní nevýhody patří jeho ovlivnění počtem výzkumníků v konkrétní oblasti. Odvozeným indexem je tzv. </a:t>
            </a:r>
            <a:r>
              <a:rPr lang="cs-CZ" sz="2100" b="1" dirty="0" smtClean="0">
                <a:latin typeface="Calibri" pitchFamily="34" charset="0"/>
                <a:cs typeface="Calibri" pitchFamily="34" charset="0"/>
              </a:rPr>
              <a:t>Hirschův index</a:t>
            </a:r>
            <a:r>
              <a:rPr lang="en-GB" sz="21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100" b="1" dirty="0" smtClean="0">
                <a:latin typeface="Calibri" pitchFamily="34" charset="0"/>
                <a:cs typeface="Calibri" pitchFamily="34" charset="0"/>
              </a:rPr>
              <a:t>(h, H)</a:t>
            </a:r>
            <a:r>
              <a:rPr lang="cs-CZ" sz="21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cs-CZ" sz="2100" dirty="0">
                <a:latin typeface="Calibri" pitchFamily="34" charset="0"/>
                <a:cs typeface="Calibri" pitchFamily="34" charset="0"/>
              </a:rPr>
              <a:t>který udává počet publikací (</a:t>
            </a:r>
            <a:r>
              <a:rPr lang="cs-CZ" sz="2100" b="1" dirty="0">
                <a:latin typeface="Calibri" pitchFamily="34" charset="0"/>
                <a:cs typeface="Calibri" pitchFamily="34" charset="0"/>
              </a:rPr>
              <a:t>n</a:t>
            </a:r>
            <a:r>
              <a:rPr lang="cs-CZ" sz="2100" dirty="0">
                <a:latin typeface="Calibri" pitchFamily="34" charset="0"/>
                <a:cs typeface="Calibri" pitchFamily="34" charset="0"/>
              </a:rPr>
              <a:t>), které byly citovány nejméně </a:t>
            </a:r>
            <a:r>
              <a:rPr lang="cs-CZ" sz="2100" b="1" dirty="0">
                <a:latin typeface="Calibri" pitchFamily="34" charset="0"/>
                <a:cs typeface="Calibri" pitchFamily="34" charset="0"/>
              </a:rPr>
              <a:t>n-krát</a:t>
            </a:r>
            <a:r>
              <a:rPr lang="cs-CZ" sz="2100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100" dirty="0" smtClean="0">
                <a:latin typeface="Calibri" panose="020F0502020204030204" pitchFamily="34" charset="0"/>
                <a:cs typeface="Calibri" panose="020F0502020204030204" pitchFamily="34" charset="0"/>
              </a:rPr>
              <a:t>H index se dá vyhledat na WOS či </a:t>
            </a:r>
            <a:r>
              <a:rPr lang="cs-CZ" altLang="cs-CZ" sz="21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Scopusu</a:t>
            </a:r>
            <a:r>
              <a:rPr lang="cs-CZ" altLang="cs-CZ" sz="21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altLang="cs-CZ"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Zaoblený obdélník 16"/>
          <p:cNvSpPr/>
          <p:nvPr/>
        </p:nvSpPr>
        <p:spPr>
          <a:xfrm>
            <a:off x="611560" y="620688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13321" name="Picture 2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2" t="9401" r="58820" b="5202"/>
          <a:stretch>
            <a:fillRect/>
          </a:stretch>
        </p:blipFill>
        <p:spPr bwMode="auto">
          <a:xfrm>
            <a:off x="3433167" y="1700808"/>
            <a:ext cx="5540995" cy="3999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31763" y="44624"/>
            <a:ext cx="9174162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100" b="1" i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3. Odborná literatura, její zdroje na internetu a </a:t>
            </a:r>
            <a:r>
              <a:rPr lang="cs-CZ" sz="3100" b="1" i="1" dirty="0" err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PřFUK</a:t>
            </a:r>
            <a:endParaRPr lang="cs-CZ" sz="3100" b="1" i="1" dirty="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grpSp>
        <p:nvGrpSpPr>
          <p:cNvPr id="13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000" b="1"/>
                <a:t>B130P16: Praktické základy vědecké práce	  </a:t>
              </a:r>
              <a:r>
                <a:rPr 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sz="1000" b="1"/>
                <a:t>	   </a:t>
              </a:r>
              <a:r>
                <a:rPr lang="cs-CZ" sz="1000" b="1">
                  <a:solidFill>
                    <a:schemeClr val="accent2"/>
                  </a:solidFill>
                </a:rPr>
                <a:t> </a:t>
              </a:r>
              <a:r>
                <a:rPr 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2" descr="pecetUK"/>
            <p:cNvPicPr>
              <a:picLocks noChangeAspect="1" noChangeArrowheads="1"/>
            </p:cNvPicPr>
            <p:nvPr/>
          </p:nvPicPr>
          <p:blipFill>
            <a:blip r:embed="rId5" cstate="print">
              <a:lum bright="40000"/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-36512" y="822484"/>
            <a:ext cx="9324528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3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3.4. </a:t>
            </a:r>
            <a:r>
              <a:rPr lang="cs-CZ" sz="2300" b="1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Scientometrie</a:t>
            </a:r>
            <a:r>
              <a:rPr lang="cs-CZ" sz="23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jako orientační nástroj hodnocení kvality vědecké práce</a:t>
            </a:r>
            <a:endParaRPr lang="cs-CZ" sz="23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90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5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5128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000" b="1"/>
                <a:t>B130P16: Praktické základy vědecké práce	  </a:t>
              </a:r>
              <a:r>
                <a:rPr 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sz="1000" b="1"/>
                <a:t>	   </a:t>
              </a:r>
              <a:r>
                <a:rPr lang="cs-CZ" sz="1000" b="1">
                  <a:solidFill>
                    <a:schemeClr val="accent2"/>
                  </a:solidFill>
                </a:rPr>
                <a:t> </a:t>
              </a:r>
              <a:r>
                <a:rPr 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5129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0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1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26" name="Rectangle 10"/>
          <p:cNvSpPr>
            <a:spLocks noChangeArrowheads="1"/>
          </p:cNvSpPr>
          <p:nvPr/>
        </p:nvSpPr>
        <p:spPr bwMode="auto">
          <a:xfrm>
            <a:off x="35496" y="1052736"/>
            <a:ext cx="3816424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cs-CZ" sz="2300" dirty="0">
                <a:latin typeface="Calibri" pitchFamily="34" charset="0"/>
                <a:ea typeface="Calibri" pitchFamily="34" charset="0"/>
                <a:cs typeface="Calibri" pitchFamily="34" charset="0"/>
              </a:rPr>
              <a:t>Jak připojit domácí počítač aby se tvářil jako fakultní?</a:t>
            </a:r>
          </a:p>
          <a:p>
            <a:pPr eaLnBrk="0" hangingPunct="0"/>
            <a:r>
              <a:rPr lang="cs-CZ" sz="2300" dirty="0">
                <a:latin typeface="Calibri" pitchFamily="34" charset="0"/>
                <a:ea typeface="Calibri" pitchFamily="34" charset="0"/>
                <a:cs typeface="Calibri" pitchFamily="34" charset="0"/>
              </a:rPr>
              <a:t>Pomocí Vašeho CAS hesla můžete nastavit prohlížeč na Vašem počítači tak, aby se připojil přes fakultní </a:t>
            </a:r>
            <a:r>
              <a:rPr lang="cs-CZ" sz="230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proxy</a:t>
            </a:r>
            <a:r>
              <a:rPr lang="cs-CZ" sz="2300" dirty="0">
                <a:latin typeface="Calibri" pitchFamily="34" charset="0"/>
                <a:ea typeface="Calibri" pitchFamily="34" charset="0"/>
                <a:cs typeface="Calibri" pitchFamily="34" charset="0"/>
              </a:rPr>
              <a:t> server.</a:t>
            </a:r>
          </a:p>
          <a:p>
            <a:pPr eaLnBrk="0" hangingPunct="0"/>
            <a:endParaRPr lang="cs-CZ" sz="23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r>
              <a:rPr lang="cs-CZ" sz="2300" dirty="0">
                <a:latin typeface="Calibri" pitchFamily="34" charset="0"/>
                <a:ea typeface="Calibri" pitchFamily="34" charset="0"/>
                <a:cs typeface="Calibri" pitchFamily="34" charset="0"/>
              </a:rPr>
              <a:t>Postup lze stáhnout zde: </a:t>
            </a:r>
          </a:p>
          <a:p>
            <a:pPr eaLnBrk="0" hangingPunct="0"/>
            <a:r>
              <a:rPr lang="cs-CZ" sz="2300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  <a:hlinkClick r:id="rId5"/>
              </a:rPr>
              <a:t>http</a:t>
            </a:r>
            <a:r>
              <a:rPr lang="cs-CZ" sz="2300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  <a:hlinkClick r:id="rId5"/>
              </a:rPr>
              <a:t>://</a:t>
            </a:r>
            <a:r>
              <a:rPr lang="cs-CZ" sz="2300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  <a:hlinkClick r:id="rId5"/>
              </a:rPr>
              <a:t>www.</a:t>
            </a:r>
            <a:r>
              <a:rPr lang="cs-CZ" sz="2300" dirty="0" err="1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  <a:hlinkClick r:id="rId5"/>
              </a:rPr>
              <a:t>natur.cuni.cz</a:t>
            </a:r>
            <a:r>
              <a:rPr lang="cs-CZ" sz="2300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  <a:hlinkClick r:id="rId5"/>
              </a:rPr>
              <a:t>/</a:t>
            </a:r>
            <a:r>
              <a:rPr lang="cs-CZ" sz="2300" dirty="0" err="1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  <a:hlinkClick r:id="rId5"/>
              </a:rPr>
              <a:t>faculty</a:t>
            </a:r>
            <a:r>
              <a:rPr lang="cs-CZ" sz="2300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  <a:hlinkClick r:id="rId5"/>
              </a:rPr>
              <a:t>/cit/</a:t>
            </a:r>
            <a:r>
              <a:rPr lang="cs-CZ" sz="2300" dirty="0" err="1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  <a:hlinkClick r:id="rId5"/>
              </a:rPr>
              <a:t>navody</a:t>
            </a:r>
            <a:r>
              <a:rPr lang="cs-CZ" sz="2300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  <a:hlinkClick r:id="rId5"/>
              </a:rPr>
              <a:t>/</a:t>
            </a:r>
            <a:r>
              <a:rPr lang="cs-CZ" sz="2300" dirty="0" err="1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  <a:hlinkClick r:id="rId5"/>
              </a:rPr>
              <a:t>pristup</a:t>
            </a:r>
            <a:r>
              <a:rPr lang="cs-CZ" sz="2300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  <a:hlinkClick r:id="rId5"/>
              </a:rPr>
              <a:t>-k-</a:t>
            </a:r>
            <a:r>
              <a:rPr lang="cs-CZ" sz="2300" dirty="0" err="1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  <a:hlinkClick r:id="rId5"/>
              </a:rPr>
              <a:t>elzdrojum</a:t>
            </a:r>
            <a:endParaRPr lang="cs-CZ" sz="2400" dirty="0">
              <a:solidFill>
                <a:srgbClr val="000066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5127" name="Picture 11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7970" t="14485" r="32181" b="5782"/>
          <a:stretch>
            <a:fillRect/>
          </a:stretch>
        </p:blipFill>
        <p:spPr bwMode="auto">
          <a:xfrm>
            <a:off x="3851920" y="980728"/>
            <a:ext cx="5256584" cy="560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31763" y="115888"/>
            <a:ext cx="9174162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100" b="1" i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3. Odborná literatura, její zdroje na internetu a </a:t>
            </a:r>
            <a:r>
              <a:rPr lang="cs-CZ" sz="3100" b="1" i="1" dirty="0" err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PřFUK</a:t>
            </a:r>
            <a:endParaRPr lang="cs-CZ" sz="3100" b="1" i="1" dirty="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3" name="Zaoblený obdélník 12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30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Obdélník 11"/>
          <p:cNvSpPr>
            <a:spLocks noChangeArrowheads="1"/>
          </p:cNvSpPr>
          <p:nvPr/>
        </p:nvSpPr>
        <p:spPr bwMode="auto">
          <a:xfrm>
            <a:off x="131763" y="1476708"/>
            <a:ext cx="33115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sz="2000" dirty="0" smtClean="0">
                <a:latin typeface="Calibri" pitchFamily="34" charset="0"/>
                <a:cs typeface="Calibri" pitchFamily="34" charset="0"/>
              </a:rPr>
              <a:t>Citační profil daného vědce lze vyhledat pomocí služby </a:t>
            </a:r>
            <a:r>
              <a:rPr lang="cs-CZ" sz="2000" dirty="0" err="1" smtClean="0">
                <a:latin typeface="Calibri" pitchFamily="34" charset="0"/>
                <a:cs typeface="Calibri" pitchFamily="34" charset="0"/>
              </a:rPr>
              <a:t>Publons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 (ISI WOS) či podobný servis existuje i na Google </a:t>
            </a:r>
            <a:r>
              <a:rPr lang="cs-CZ" sz="2000" dirty="0" err="1" smtClean="0">
                <a:latin typeface="Calibri" pitchFamily="34" charset="0"/>
                <a:cs typeface="Calibri" pitchFamily="34" charset="0"/>
              </a:rPr>
              <a:t>Scholar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 (user </a:t>
            </a:r>
            <a:r>
              <a:rPr lang="cs-CZ" sz="2000" dirty="0" err="1" smtClean="0">
                <a:latin typeface="Calibri" pitchFamily="34" charset="0"/>
                <a:cs typeface="Calibri" pitchFamily="34" charset="0"/>
              </a:rPr>
              <a:t>profiles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) či na </a:t>
            </a:r>
            <a:r>
              <a:rPr lang="cs-CZ" sz="2000" dirty="0" err="1" smtClean="0">
                <a:latin typeface="Calibri" pitchFamily="34" charset="0"/>
                <a:cs typeface="Calibri" pitchFamily="34" charset="0"/>
              </a:rPr>
              <a:t>Scopusu</a:t>
            </a:r>
            <a:r>
              <a:rPr lang="cs-CZ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cs-CZ" sz="2000" dirty="0" err="1" smtClean="0">
                <a:latin typeface="Calibri" pitchFamily="34" charset="0"/>
                <a:cs typeface="Calibri" pitchFamily="34" charset="0"/>
              </a:rPr>
              <a:t>citation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dirty="0" err="1" smtClean="0">
                <a:latin typeface="Calibri" pitchFamily="34" charset="0"/>
                <a:cs typeface="Calibri" pitchFamily="34" charset="0"/>
              </a:rPr>
              <a:t>overview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).</a:t>
            </a:r>
            <a:endParaRPr lang="en-GB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Zaoblený obdélník 16"/>
          <p:cNvSpPr/>
          <p:nvPr/>
        </p:nvSpPr>
        <p:spPr>
          <a:xfrm>
            <a:off x="611560" y="620688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31763" y="44624"/>
            <a:ext cx="9174162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100" b="1" i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3. Odborná literatura, její zdroje na internetu a </a:t>
            </a:r>
            <a:r>
              <a:rPr lang="cs-CZ" sz="3100" b="1" i="1" dirty="0" err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PřFUK</a:t>
            </a:r>
            <a:endParaRPr lang="cs-CZ" sz="3100" b="1" i="1" dirty="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grpSp>
        <p:nvGrpSpPr>
          <p:cNvPr id="13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000" b="1"/>
                <a:t>B130P16: Praktické základy vědecké práce	  </a:t>
              </a:r>
              <a:r>
                <a:rPr 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sz="1000" b="1"/>
                <a:t>	   </a:t>
              </a:r>
              <a:r>
                <a:rPr lang="cs-CZ" sz="1000" b="1">
                  <a:solidFill>
                    <a:schemeClr val="accent2"/>
                  </a:solidFill>
                </a:rPr>
                <a:t> </a:t>
              </a:r>
              <a:r>
                <a:rPr 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" name="Picture 1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7648" y="1556792"/>
            <a:ext cx="5303959" cy="4231520"/>
          </a:xfrm>
          <a:prstGeom prst="rect">
            <a:avLst/>
          </a:prstGeom>
        </p:spPr>
      </p:pic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-36512" y="822484"/>
            <a:ext cx="9324528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3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3.4. </a:t>
            </a:r>
            <a:r>
              <a:rPr lang="cs-CZ" sz="2300" b="1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Scientometrie</a:t>
            </a:r>
            <a:r>
              <a:rPr lang="cs-CZ" sz="23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jako orientační nástroj hodnocení kvality vědecké práce</a:t>
            </a:r>
            <a:endParaRPr lang="cs-CZ" sz="23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53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31763" y="44624"/>
            <a:ext cx="9174162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100" b="1" i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3. Odborná literatura, její zdroje na internetu a </a:t>
            </a:r>
            <a:r>
              <a:rPr lang="cs-CZ" sz="3100" b="1" i="1" dirty="0" err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PřFUK</a:t>
            </a:r>
            <a:endParaRPr lang="cs-CZ" sz="3100" b="1" i="1" dirty="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7" name="Zaoblený obdélník 16"/>
          <p:cNvSpPr/>
          <p:nvPr/>
        </p:nvSpPr>
        <p:spPr>
          <a:xfrm>
            <a:off x="611560" y="620688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-36512" y="822484"/>
            <a:ext cx="9324528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3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3.4. </a:t>
            </a:r>
            <a:r>
              <a:rPr lang="cs-CZ" sz="2300" b="1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Scientometrie</a:t>
            </a:r>
            <a:r>
              <a:rPr lang="cs-CZ" sz="23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jako orientační nástroj hodnocení kvality vědecké práce</a:t>
            </a:r>
            <a:endParaRPr lang="cs-CZ" sz="23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3" name="TextovéPole 14"/>
          <p:cNvSpPr txBox="1">
            <a:spLocks noChangeArrowheads="1"/>
          </p:cNvSpPr>
          <p:nvPr/>
        </p:nvSpPr>
        <p:spPr bwMode="auto">
          <a:xfrm>
            <a:off x="251520" y="1412776"/>
            <a:ext cx="79200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 b="1" dirty="0">
                <a:latin typeface="Calibri" pitchFamily="34" charset="0"/>
                <a:cs typeface="Calibri" pitchFamily="34" charset="0"/>
              </a:rPr>
              <a:t>Textové hodnocení článků odborníky pro odborníky: </a:t>
            </a:r>
            <a:r>
              <a:rPr lang="cs-CZ" sz="2000" b="1" dirty="0" err="1">
                <a:latin typeface="Calibri" pitchFamily="34" charset="0"/>
                <a:cs typeface="Calibri" pitchFamily="34" charset="0"/>
                <a:hlinkClick r:id="rId2"/>
              </a:rPr>
              <a:t>Faculty</a:t>
            </a:r>
            <a:r>
              <a:rPr lang="cs-CZ" sz="2000" b="1" dirty="0">
                <a:latin typeface="Calibri" pitchFamily="34" charset="0"/>
                <a:cs typeface="Calibri" pitchFamily="34" charset="0"/>
                <a:hlinkClick r:id="rId2"/>
              </a:rPr>
              <a:t> </a:t>
            </a:r>
            <a:r>
              <a:rPr lang="cs-CZ" sz="2000" b="1" dirty="0" err="1">
                <a:latin typeface="Calibri" pitchFamily="34" charset="0"/>
                <a:cs typeface="Calibri" pitchFamily="34" charset="0"/>
                <a:hlinkClick r:id="rId2"/>
              </a:rPr>
              <a:t>of</a:t>
            </a:r>
            <a:r>
              <a:rPr lang="cs-CZ" sz="2000" b="1" dirty="0">
                <a:latin typeface="Calibri" pitchFamily="34" charset="0"/>
                <a:cs typeface="Calibri" pitchFamily="34" charset="0"/>
                <a:hlinkClick r:id="rId2"/>
              </a:rPr>
              <a:t> 1000</a:t>
            </a:r>
            <a:endParaRPr lang="cs-CZ" sz="20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9150" t="25559" r="10526" b="8735"/>
          <a:stretch>
            <a:fillRect/>
          </a:stretch>
        </p:blipFill>
        <p:spPr bwMode="auto">
          <a:xfrm>
            <a:off x="1115616" y="1916832"/>
            <a:ext cx="6735018" cy="440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20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000" b="1"/>
                <a:t>B130P16: Praktické základy vědecké práce	  </a:t>
              </a:r>
              <a:r>
                <a:rPr 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sz="1000" b="1"/>
                <a:t>	   </a:t>
              </a:r>
              <a:r>
                <a:rPr lang="cs-CZ" sz="1000" b="1">
                  <a:solidFill>
                    <a:schemeClr val="accent2"/>
                  </a:solidFill>
                </a:rPr>
                <a:t> </a:t>
              </a:r>
              <a:r>
                <a:rPr 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1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12" descr="pecetUK"/>
            <p:cNvPicPr>
              <a:picLocks noChangeAspect="1" noChangeArrowheads="1"/>
            </p:cNvPicPr>
            <p:nvPr/>
          </p:nvPicPr>
          <p:blipFill>
            <a:blip r:embed="rId5" cstate="print">
              <a:lum bright="40000"/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9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6151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000" b="1"/>
                <a:t>B130P16: Praktické základy vědecké práce	  </a:t>
              </a:r>
              <a:r>
                <a:rPr 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sz="1000" b="1"/>
                <a:t>	   </a:t>
              </a:r>
              <a:r>
                <a:rPr lang="cs-CZ" sz="1000" b="1">
                  <a:solidFill>
                    <a:schemeClr val="accent2"/>
                  </a:solidFill>
                </a:rPr>
                <a:t> </a:t>
              </a:r>
              <a:r>
                <a:rPr 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6152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3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4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150" name="Rectangle 10"/>
          <p:cNvSpPr>
            <a:spLocks noChangeArrowheads="1"/>
          </p:cNvSpPr>
          <p:nvPr/>
        </p:nvSpPr>
        <p:spPr bwMode="auto">
          <a:xfrm>
            <a:off x="251520" y="980728"/>
            <a:ext cx="8496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cs-CZ" sz="28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Jak procházet bibliografii účelně</a:t>
            </a:r>
            <a:r>
              <a:rPr lang="cs-CZ" sz="28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:</a:t>
            </a:r>
            <a:endParaRPr lang="cs-CZ" sz="28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31763" y="115888"/>
            <a:ext cx="9174162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100" b="1" i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3. Odborná literatura, její zdroje na internetu a </a:t>
            </a:r>
            <a:r>
              <a:rPr lang="cs-CZ" sz="3100" b="1" i="1" dirty="0" err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PřFUK</a:t>
            </a:r>
            <a:endParaRPr lang="cs-CZ" sz="3100" b="1" i="1" dirty="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2" name="Zaoblený obdélník 11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1547664" y="2276872"/>
            <a:ext cx="75963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cs-CZ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Vhodné pro pilné čtenáře</a:t>
            </a:r>
          </a:p>
          <a:p>
            <a:pPr eaLnBrk="0" hangingPunct="0"/>
            <a:r>
              <a:rPr lang="cs-CZ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Nutné stanovit rozsah časopisů, který je potřeba procházet</a:t>
            </a:r>
          </a:p>
          <a:p>
            <a:pPr eaLnBrk="0" hangingPunct="0"/>
            <a:r>
              <a:rPr lang="cs-CZ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Hrozí zavalení články</a:t>
            </a:r>
          </a:p>
          <a:p>
            <a:pPr eaLnBrk="0" hangingPunct="0"/>
            <a:r>
              <a:rPr lang="cs-CZ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Rešerše se dělá těžko</a:t>
            </a:r>
            <a:endParaRPr lang="cs-CZ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251520" y="1628800"/>
            <a:ext cx="8496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cs-CZ" sz="24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1</a:t>
            </a:r>
            <a:r>
              <a:rPr lang="cs-CZ" sz="24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) Číst časopisy jako takové, buď online nebo v papírové </a:t>
            </a:r>
            <a:r>
              <a:rPr lang="cs-CZ" sz="24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formě</a:t>
            </a:r>
            <a:endParaRPr lang="cs-CZ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251520" y="3912901"/>
            <a:ext cx="8496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cs-CZ" sz="24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2</a:t>
            </a:r>
            <a:r>
              <a:rPr lang="cs-CZ" sz="24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) Pravidelně kontrolovat určitou bibliografickou databázi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1584176" y="4595644"/>
            <a:ext cx="65162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cs-CZ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Vhodné pro systematiky</a:t>
            </a:r>
          </a:p>
          <a:p>
            <a:pPr eaLnBrk="0" hangingPunct="0"/>
            <a:r>
              <a:rPr lang="cs-CZ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Výhoda kompletní informace</a:t>
            </a:r>
          </a:p>
          <a:p>
            <a:pPr eaLnBrk="0" hangingPunct="0"/>
            <a:r>
              <a:rPr lang="cs-CZ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Hrozí zavalení záznamy nepřečtených článků</a:t>
            </a:r>
          </a:p>
          <a:p>
            <a:pPr eaLnBrk="0" hangingPunct="0"/>
            <a:r>
              <a:rPr lang="cs-CZ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Rešerše za určité období snadno realizovatelná</a:t>
            </a:r>
            <a:endParaRPr lang="cs-CZ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18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3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7176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000" b="1"/>
                <a:t>B130P16: Praktické základy vědecké práce	  </a:t>
              </a:r>
              <a:r>
                <a:rPr 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sz="1000" b="1"/>
                <a:t>	   </a:t>
              </a:r>
              <a:r>
                <a:rPr lang="cs-CZ" sz="1000" b="1">
                  <a:solidFill>
                    <a:schemeClr val="accent2"/>
                  </a:solidFill>
                </a:rPr>
                <a:t> </a:t>
              </a:r>
              <a:r>
                <a:rPr 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7177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8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9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31763" y="115888"/>
            <a:ext cx="9174162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100" b="1" i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3. Odborná literatura, její zdroje na internetu a </a:t>
            </a:r>
            <a:r>
              <a:rPr lang="cs-CZ" sz="3100" b="1" i="1" dirty="0" err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PřFUK</a:t>
            </a:r>
            <a:endParaRPr lang="cs-CZ" sz="3100" b="1" i="1" dirty="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3" name="Zaoblený obdélník 12"/>
          <p:cNvSpPr/>
          <p:nvPr/>
        </p:nvSpPr>
        <p:spPr>
          <a:xfrm>
            <a:off x="611560" y="620688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51520" y="764704"/>
            <a:ext cx="8496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cs-CZ" sz="28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Jak procházet bibliografii účelně</a:t>
            </a:r>
            <a:r>
              <a:rPr lang="cs-CZ" sz="28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:</a:t>
            </a:r>
            <a:endParaRPr lang="cs-CZ" sz="28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251520" y="1268760"/>
            <a:ext cx="8496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cs-CZ" sz="24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1</a:t>
            </a:r>
            <a:r>
              <a:rPr lang="cs-CZ" sz="24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) Číst časopisy jako takové, buď online nebo v papírové </a:t>
            </a:r>
            <a:r>
              <a:rPr lang="cs-CZ" sz="24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formě</a:t>
            </a:r>
            <a:endParaRPr lang="cs-CZ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251520" y="1711261"/>
            <a:ext cx="3960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cs-CZ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http://www.</a:t>
            </a:r>
            <a:r>
              <a:rPr lang="cs-CZ" sz="28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plantcell.org</a:t>
            </a:r>
            <a:endParaRPr lang="cs-CZ" sz="28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" name="Picture 2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600" y="2234481"/>
            <a:ext cx="6877131" cy="422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7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8201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000" b="1"/>
                <a:t>B130P16: Praktické základy vědecké práce	  </a:t>
              </a:r>
              <a:r>
                <a:rPr 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sz="1000" b="1"/>
                <a:t>	   </a:t>
              </a:r>
              <a:r>
                <a:rPr lang="cs-CZ" sz="1000" b="1">
                  <a:solidFill>
                    <a:schemeClr val="accent2"/>
                  </a:solidFill>
                </a:rPr>
                <a:t> </a:t>
              </a:r>
              <a:r>
                <a:rPr 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8202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3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4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199" name="Text Box 13"/>
          <p:cNvSpPr txBox="1">
            <a:spLocks noChangeArrowheads="1"/>
          </p:cNvSpPr>
          <p:nvPr/>
        </p:nvSpPr>
        <p:spPr bwMode="auto">
          <a:xfrm>
            <a:off x="323528" y="1988840"/>
            <a:ext cx="33123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400" b="1" dirty="0">
                <a:latin typeface="Calibri" pitchFamily="34" charset="0"/>
                <a:cs typeface="Calibri" pitchFamily="34" charset="0"/>
              </a:rPr>
              <a:t>ISI Web </a:t>
            </a:r>
            <a:r>
              <a:rPr lang="cs-CZ" sz="2400" b="1" dirty="0" err="1">
                <a:latin typeface="Calibri" pitchFamily="34" charset="0"/>
                <a:cs typeface="Calibri" pitchFamily="34" charset="0"/>
              </a:rPr>
              <a:t>of</a:t>
            </a:r>
            <a:r>
              <a:rPr lang="cs-CZ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sz="2400" b="1" dirty="0" err="1" smtClean="0">
                <a:latin typeface="Calibri" pitchFamily="34" charset="0"/>
                <a:cs typeface="Calibri" pitchFamily="34" charset="0"/>
              </a:rPr>
              <a:t>Knowledge</a:t>
            </a:r>
            <a:endParaRPr lang="cs-CZ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31763" y="115888"/>
            <a:ext cx="9174162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100" b="1" i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3. Odborná literatura, její zdroje na internetu a </a:t>
            </a:r>
            <a:r>
              <a:rPr lang="cs-CZ" sz="3100" b="1" i="1" dirty="0" err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PřFUK</a:t>
            </a:r>
            <a:endParaRPr lang="cs-CZ" sz="3100" b="1" i="1" dirty="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4" name="Zaoblený obdélník 13"/>
          <p:cNvSpPr/>
          <p:nvPr/>
        </p:nvSpPr>
        <p:spPr>
          <a:xfrm>
            <a:off x="611560" y="692696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3325576" y="1958062"/>
            <a:ext cx="50760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cs-CZ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http://www.</a:t>
            </a:r>
            <a:r>
              <a:rPr lang="cs-CZ" sz="28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isiknowledge.com</a:t>
            </a:r>
            <a:endParaRPr lang="cs-CZ" sz="28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251520" y="889556"/>
            <a:ext cx="8496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cs-CZ" sz="28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Jak procházet bibliografii účelně</a:t>
            </a:r>
            <a:r>
              <a:rPr lang="cs-CZ" sz="28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:</a:t>
            </a:r>
            <a:endParaRPr lang="cs-CZ" sz="28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251520" y="1412776"/>
            <a:ext cx="8496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cs-CZ" sz="24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2</a:t>
            </a:r>
            <a:r>
              <a:rPr lang="cs-CZ" sz="24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) Pravidelně kontrolovat určitou bibliografickou databázi</a:t>
            </a:r>
          </a:p>
        </p:txBody>
      </p:sp>
      <p:pic>
        <p:nvPicPr>
          <p:cNvPr id="2" name="Obrázek 1">
            <a:hlinkClick r:id="rId5"/>
          </p:cNvPr>
          <p:cNvPicPr>
            <a:picLocks noChangeAspect="1"/>
          </p:cNvPicPr>
          <p:nvPr/>
        </p:nvPicPr>
        <p:blipFill rotWithShape="1">
          <a:blip r:embed="rId6"/>
          <a:srcRect l="16532" t="12201" r="16926" b="20601"/>
          <a:stretch/>
        </p:blipFill>
        <p:spPr>
          <a:xfrm>
            <a:off x="395536" y="2564904"/>
            <a:ext cx="6970584" cy="395962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428250" y="5878195"/>
            <a:ext cx="1729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hlinkClick r:id="rId7"/>
              </a:rPr>
              <a:t>Indexované časopisy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34697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1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9225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000" b="1"/>
                <a:t>B130P16: Praktické základy vědecké práce	  </a:t>
              </a:r>
              <a:r>
                <a:rPr 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sz="1000" b="1"/>
                <a:t>	   </a:t>
              </a:r>
              <a:r>
                <a:rPr lang="cs-CZ" sz="1000" b="1">
                  <a:solidFill>
                    <a:schemeClr val="accent2"/>
                  </a:solidFill>
                </a:rPr>
                <a:t> </a:t>
              </a:r>
              <a:r>
                <a:rPr 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9226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7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8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31763" y="115888"/>
            <a:ext cx="9174162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100" b="1" i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3. Odborná literatura, její zdroje na internetu a </a:t>
            </a:r>
            <a:r>
              <a:rPr lang="cs-CZ" sz="3100" b="1" i="1" dirty="0" err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PřFUK</a:t>
            </a:r>
            <a:endParaRPr lang="cs-CZ" sz="3100" b="1" i="1" dirty="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4" name="Zaoblený obdélník 13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1835696" y="2031231"/>
            <a:ext cx="12961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400" b="1" dirty="0" err="1" smtClean="0">
                <a:latin typeface="Calibri" pitchFamily="34" charset="0"/>
                <a:cs typeface="Calibri" pitchFamily="34" charset="0"/>
              </a:rPr>
              <a:t>Scopus</a:t>
            </a:r>
            <a:endParaRPr lang="cs-CZ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3131840" y="1988840"/>
            <a:ext cx="50760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cs-CZ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http://www.</a:t>
            </a:r>
            <a:r>
              <a:rPr lang="cs-CZ" sz="28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scopus.com</a:t>
            </a:r>
            <a:endParaRPr lang="cs-CZ" sz="28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251520" y="889556"/>
            <a:ext cx="8496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cs-CZ" sz="28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Jak procházet bibliografii účelně</a:t>
            </a:r>
            <a:r>
              <a:rPr lang="cs-CZ" sz="28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:</a:t>
            </a:r>
            <a:endParaRPr lang="cs-CZ" sz="28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467544" y="1484784"/>
            <a:ext cx="8496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cs-CZ" sz="24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2</a:t>
            </a:r>
            <a:r>
              <a:rPr lang="cs-CZ" sz="24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) Pravidelně kontrolovat určitou bibliografickou databázi</a:t>
            </a:r>
          </a:p>
        </p:txBody>
      </p:sp>
      <p:pic>
        <p:nvPicPr>
          <p:cNvPr id="2" name="Obrázek 1">
            <a:hlinkClick r:id="rId5"/>
          </p:cNvPr>
          <p:cNvPicPr>
            <a:picLocks noChangeAspect="1"/>
          </p:cNvPicPr>
          <p:nvPr/>
        </p:nvPicPr>
        <p:blipFill rotWithShape="1">
          <a:blip r:embed="rId6"/>
          <a:srcRect l="7870" t="13601" r="9051" b="10100"/>
          <a:stretch/>
        </p:blipFill>
        <p:spPr>
          <a:xfrm>
            <a:off x="807632" y="2536914"/>
            <a:ext cx="7527148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88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5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0249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000" b="1"/>
                <a:t>B130P16: Praktické základy vědecké práce	  </a:t>
              </a:r>
              <a:r>
                <a:rPr 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sz="1000" b="1"/>
                <a:t>	   </a:t>
              </a:r>
              <a:r>
                <a:rPr lang="cs-CZ" sz="1000" b="1">
                  <a:solidFill>
                    <a:schemeClr val="accent2"/>
                  </a:solidFill>
                </a:rPr>
                <a:t> </a:t>
              </a:r>
              <a:r>
                <a:rPr 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0250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1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2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31763" y="115888"/>
            <a:ext cx="9174162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100" b="1" i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3. Odborná literatura, její zdroje na internetu a </a:t>
            </a:r>
            <a:r>
              <a:rPr lang="cs-CZ" sz="3100" b="1" i="1" dirty="0" err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PřFUK</a:t>
            </a:r>
            <a:endParaRPr lang="cs-CZ" sz="3100" b="1" i="1" dirty="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4" name="Zaoblený obdélník 13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827584" y="1988840"/>
            <a:ext cx="12961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400" b="1" dirty="0" err="1" smtClean="0">
                <a:latin typeface="Calibri" pitchFamily="34" charset="0"/>
                <a:cs typeface="Calibri" pitchFamily="34" charset="0"/>
              </a:rPr>
              <a:t>Pubmed</a:t>
            </a:r>
            <a:endParaRPr lang="cs-CZ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2123728" y="1946449"/>
            <a:ext cx="60121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cs-CZ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http://www.</a:t>
            </a:r>
            <a:r>
              <a:rPr lang="cs-CZ" sz="28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ncbi.nlm.nih.gov</a:t>
            </a:r>
            <a:r>
              <a:rPr lang="cs-CZ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/</a:t>
            </a:r>
            <a:r>
              <a:rPr lang="cs-CZ" sz="28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pubmed</a:t>
            </a:r>
            <a:endParaRPr lang="cs-CZ" sz="28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endParaRPr lang="cs-CZ" sz="28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251520" y="889556"/>
            <a:ext cx="8496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cs-CZ" sz="28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Jak procházet bibliografii účelně</a:t>
            </a:r>
            <a:r>
              <a:rPr lang="cs-CZ" sz="28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:</a:t>
            </a:r>
            <a:endParaRPr lang="cs-CZ" sz="28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467544" y="1484784"/>
            <a:ext cx="8496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cs-CZ" sz="24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2</a:t>
            </a:r>
            <a:r>
              <a:rPr lang="cs-CZ" sz="24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) Pravidelně kontrolovat určitou bibliografickou databázi</a:t>
            </a:r>
          </a:p>
        </p:txBody>
      </p:sp>
      <p:pic>
        <p:nvPicPr>
          <p:cNvPr id="2" name="Obrázek 1">
            <a:hlinkClick r:id="rId5"/>
          </p:cNvPr>
          <p:cNvPicPr>
            <a:picLocks noChangeAspect="1"/>
          </p:cNvPicPr>
          <p:nvPr/>
        </p:nvPicPr>
        <p:blipFill rotWithShape="1">
          <a:blip r:embed="rId6"/>
          <a:srcRect l="18894" t="12201" r="20075" b="5901"/>
          <a:stretch/>
        </p:blipFill>
        <p:spPr>
          <a:xfrm>
            <a:off x="2007191" y="2465893"/>
            <a:ext cx="5417006" cy="408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72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9225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000" b="1"/>
                <a:t>B130P16: Praktické základy vědecké práce	  </a:t>
              </a:r>
              <a:r>
                <a:rPr 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sz="1000" b="1"/>
                <a:t>	   </a:t>
              </a:r>
              <a:r>
                <a:rPr lang="cs-CZ" sz="1000" b="1">
                  <a:solidFill>
                    <a:schemeClr val="accent2"/>
                  </a:solidFill>
                </a:rPr>
                <a:t> </a:t>
              </a:r>
              <a:r>
                <a:rPr 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9226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7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8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223" name="Text Box 13"/>
          <p:cNvSpPr txBox="1">
            <a:spLocks noChangeArrowheads="1"/>
          </p:cNvSpPr>
          <p:nvPr/>
        </p:nvSpPr>
        <p:spPr bwMode="auto">
          <a:xfrm>
            <a:off x="179512" y="1844824"/>
            <a:ext cx="89644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b="1" dirty="0" err="1" smtClean="0">
                <a:latin typeface="Calibri" pitchFamily="34" charset="0"/>
              </a:rPr>
              <a:t>Wikigenes</a:t>
            </a:r>
            <a:r>
              <a:rPr lang="cs-CZ" sz="2000" b="1" dirty="0" smtClean="0">
                <a:latin typeface="Calibri" pitchFamily="34" charset="0"/>
              </a:rPr>
              <a:t> </a:t>
            </a:r>
            <a:r>
              <a:rPr lang="cs-CZ" sz="2000" dirty="0" smtClean="0">
                <a:latin typeface="Calibri" pitchFamily="34" charset="0"/>
              </a:rPr>
              <a:t>- </a:t>
            </a:r>
            <a:r>
              <a:rPr lang="cs-CZ" sz="2000" dirty="0" err="1" smtClean="0">
                <a:latin typeface="Calibri" pitchFamily="34" charset="0"/>
              </a:rPr>
              <a:t>plnotextové</a:t>
            </a:r>
            <a:r>
              <a:rPr lang="cs-CZ" sz="2000" dirty="0" smtClean="0">
                <a:latin typeface="Calibri" pitchFamily="34" charset="0"/>
              </a:rPr>
              <a:t> vyhledávání s možností editace hypertextů o genech, proteinech a chemických látkách - </a:t>
            </a:r>
            <a:r>
              <a:rPr lang="cs-CZ" sz="2000" b="1" dirty="0" smtClean="0">
                <a:solidFill>
                  <a:schemeClr val="accent2"/>
                </a:solidFill>
                <a:latin typeface="Calibri" pitchFamily="34" charset="0"/>
              </a:rPr>
              <a:t>http://www.</a:t>
            </a:r>
            <a:r>
              <a:rPr lang="cs-CZ" sz="2000" b="1" dirty="0" err="1" smtClean="0">
                <a:solidFill>
                  <a:schemeClr val="accent2"/>
                </a:solidFill>
                <a:latin typeface="Calibri" pitchFamily="34" charset="0"/>
              </a:rPr>
              <a:t>wikigenes.org</a:t>
            </a:r>
            <a:r>
              <a:rPr lang="cs-CZ" sz="2000" b="1" dirty="0" smtClean="0">
                <a:solidFill>
                  <a:schemeClr val="accent2"/>
                </a:solidFill>
                <a:latin typeface="Calibri" pitchFamily="34" charset="0"/>
              </a:rPr>
              <a:t>/</a:t>
            </a:r>
            <a:endParaRPr lang="cs-CZ" sz="2000" b="1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31763" y="115888"/>
            <a:ext cx="9174162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100" b="1" i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3. Odborná literatura, její zdroje na internetu a </a:t>
            </a:r>
            <a:r>
              <a:rPr lang="cs-CZ" sz="3100" b="1" i="1" dirty="0" err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PřFUK</a:t>
            </a:r>
            <a:endParaRPr lang="cs-CZ" sz="3100" b="1" i="1" dirty="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4" name="Zaoblený obdélník 13"/>
          <p:cNvSpPr/>
          <p:nvPr/>
        </p:nvSpPr>
        <p:spPr>
          <a:xfrm>
            <a:off x="611560" y="692696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179512" y="908720"/>
            <a:ext cx="8496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cs-CZ" sz="28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Jak procházet bibliografii účelně</a:t>
            </a:r>
            <a:r>
              <a:rPr lang="cs-CZ" sz="28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:</a:t>
            </a:r>
            <a:endParaRPr lang="cs-CZ" sz="28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323528" y="1412776"/>
            <a:ext cx="8820472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cs-CZ" sz="23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3) Doplnit si údaje z dostupných </a:t>
            </a:r>
            <a:r>
              <a:rPr lang="cs-CZ" sz="2300" b="1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plnotextových</a:t>
            </a:r>
            <a:r>
              <a:rPr lang="cs-CZ" sz="23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databázi či vyhledávačů</a:t>
            </a:r>
            <a:endParaRPr lang="cs-CZ" sz="23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7" name="Picture 2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10922" t="14485" r="12888" b="34574"/>
          <a:stretch>
            <a:fillRect/>
          </a:stretch>
        </p:blipFill>
        <p:spPr bwMode="auto">
          <a:xfrm>
            <a:off x="827584" y="2556531"/>
            <a:ext cx="7416824" cy="396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179512" y="764704"/>
            <a:ext cx="8496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cs-CZ" sz="28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Jak procházet bibliografii účelně</a:t>
            </a:r>
            <a:r>
              <a:rPr lang="cs-CZ" sz="28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:</a:t>
            </a:r>
            <a:endParaRPr lang="cs-CZ" sz="28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323528" y="1268760"/>
            <a:ext cx="8820472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cs-CZ" sz="23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4) Vytvořit si osobní databázi referencí</a:t>
            </a:r>
            <a:endParaRPr lang="cs-CZ" sz="23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31763" y="115888"/>
            <a:ext cx="9174162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100" b="1" i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3. Odborná literatura, její zdroje na internetu a </a:t>
            </a:r>
            <a:r>
              <a:rPr lang="cs-CZ" sz="3100" b="1" i="1" dirty="0" err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PřFUK</a:t>
            </a:r>
            <a:endParaRPr lang="cs-CZ" sz="3100" b="1" i="1" dirty="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Zaoblený obdélník 7"/>
          <p:cNvSpPr/>
          <p:nvPr/>
        </p:nvSpPr>
        <p:spPr>
          <a:xfrm>
            <a:off x="611560" y="620688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grpSp>
        <p:nvGrpSpPr>
          <p:cNvPr id="2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000" b="1"/>
                <a:t>B130P16: Praktické základy vědecké práce	  </a:t>
              </a:r>
              <a:r>
                <a:rPr 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sz="1000" b="1"/>
                <a:t>	   </a:t>
              </a:r>
              <a:r>
                <a:rPr lang="cs-CZ" sz="1000" b="1">
                  <a:solidFill>
                    <a:schemeClr val="accent2"/>
                  </a:solidFill>
                </a:rPr>
                <a:t> </a:t>
              </a:r>
              <a:r>
                <a:rPr 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extovéPole 14"/>
          <p:cNvSpPr txBox="1"/>
          <p:nvPr/>
        </p:nvSpPr>
        <p:spPr>
          <a:xfrm>
            <a:off x="395536" y="1844824"/>
            <a:ext cx="8748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cs-CZ" sz="2200" b="1" dirty="0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Dobré porovnání jednotlivých programů včetně volně šiřitelných:</a:t>
            </a:r>
          </a:p>
          <a:p>
            <a:pPr eaLnBrk="0" hangingPunct="0"/>
            <a:r>
              <a:rPr lang="cs-CZ" sz="2000" b="1" dirty="0" smtClean="0">
                <a:latin typeface="Calibri" pitchFamily="34" charset="0"/>
                <a:cs typeface="Calibri" pitchFamily="34" charset="0"/>
                <a:hlinkClick r:id="rId5"/>
              </a:rPr>
              <a:t>http://en.wikipedia.org/wiki/Comparison_of_reference_management_software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endParaRPr lang="cs-CZ" sz="2000" b="1" dirty="0">
              <a:latin typeface="Calibri" pitchFamily="34" charset="0"/>
            </a:endParaRP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117319" y="2827902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200" b="1" dirty="0" smtClean="0">
                <a:latin typeface="Calibri" pitchFamily="34" charset="0"/>
              </a:rPr>
              <a:t>Placené programy:</a:t>
            </a:r>
          </a:p>
          <a:p>
            <a:r>
              <a:rPr lang="cs-CZ" sz="2200" dirty="0" smtClean="0">
                <a:latin typeface="Calibri" pitchFamily="34" charset="0"/>
                <a:cs typeface="Calibri" pitchFamily="34" charset="0"/>
              </a:rPr>
              <a:t>- </a:t>
            </a:r>
            <a:r>
              <a:rPr lang="cs-CZ" sz="2200" b="1" dirty="0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cs-CZ" sz="2200" b="1" dirty="0" err="1" smtClean="0">
                <a:latin typeface="Calibri" pitchFamily="34" charset="0"/>
                <a:ea typeface="Times New Roman" pitchFamily="18" charset="0"/>
                <a:cs typeface="Arial" pitchFamily="34" charset="0"/>
                <a:hlinkClick r:id="rId6"/>
              </a:rPr>
              <a:t>EndNote</a:t>
            </a:r>
            <a:r>
              <a:rPr lang="cs-CZ" sz="2200" dirty="0">
                <a:latin typeface="Calibri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cs-CZ" sz="2200" dirty="0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produkován společností </a:t>
            </a:r>
            <a:r>
              <a:rPr lang="cs-CZ" sz="2200" b="1" dirty="0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Thomson Reuters (návaznost na ISI WOS).</a:t>
            </a:r>
            <a:endParaRPr lang="cs-CZ" sz="2200" dirty="0">
              <a:latin typeface="Calibri" pitchFamily="34" charset="0"/>
            </a:endParaRPr>
          </a:p>
        </p:txBody>
      </p:sp>
      <p:pic>
        <p:nvPicPr>
          <p:cNvPr id="3" name="Picture 2">
            <a:hlinkClick r:id="rId6"/>
          </p:cNvPr>
          <p:cNvPicPr>
            <a:picLocks noChangeAspect="1"/>
          </p:cNvPicPr>
          <p:nvPr/>
        </p:nvPicPr>
        <p:blipFill rotWithShape="1">
          <a:blip r:embed="rId7"/>
          <a:srcRect l="11215" t="24101" r="58072" b="46500"/>
          <a:stretch/>
        </p:blipFill>
        <p:spPr>
          <a:xfrm>
            <a:off x="263844" y="3976210"/>
            <a:ext cx="8352928" cy="2248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7547</TotalTime>
  <Words>1450</Words>
  <Application>Microsoft Office PowerPoint</Application>
  <PresentationFormat>On-screen Show (4:3)</PresentationFormat>
  <Paragraphs>131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Výchozí návrh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mbox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mbox</dc:creator>
  <cp:lastModifiedBy>Petrášek Jan UEB</cp:lastModifiedBy>
  <cp:revision>216</cp:revision>
  <dcterms:created xsi:type="dcterms:W3CDTF">2006-10-17T20:07:31Z</dcterms:created>
  <dcterms:modified xsi:type="dcterms:W3CDTF">2020-11-25T08:54:22Z</dcterms:modified>
</cp:coreProperties>
</file>