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301" r:id="rId3"/>
    <p:sldId id="330" r:id="rId4"/>
    <p:sldId id="331" r:id="rId5"/>
    <p:sldId id="303" r:id="rId6"/>
    <p:sldId id="306" r:id="rId7"/>
    <p:sldId id="333" r:id="rId8"/>
    <p:sldId id="309" r:id="rId9"/>
    <p:sldId id="307" r:id="rId10"/>
    <p:sldId id="335" r:id="rId11"/>
    <p:sldId id="338" r:id="rId12"/>
    <p:sldId id="305" r:id="rId13"/>
    <p:sldId id="336" r:id="rId14"/>
    <p:sldId id="337" r:id="rId15"/>
    <p:sldId id="310" r:id="rId16"/>
    <p:sldId id="311" r:id="rId17"/>
    <p:sldId id="313" r:id="rId18"/>
    <p:sldId id="315" r:id="rId19"/>
    <p:sldId id="314" r:id="rId20"/>
    <p:sldId id="317" r:id="rId21"/>
    <p:sldId id="318" r:id="rId22"/>
    <p:sldId id="320" r:id="rId23"/>
    <p:sldId id="319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94660"/>
  </p:normalViewPr>
  <p:slideViewPr>
    <p:cSldViewPr>
      <p:cViewPr varScale="1">
        <p:scale>
          <a:sx n="109" d="100"/>
          <a:sy n="109" d="100"/>
        </p:scale>
        <p:origin x="17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B76EC6-A633-4E6F-AB41-ABC14F7353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D43E-58E1-46A1-94C7-B63556D365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35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6EF3-8E02-4C83-A43C-8091E1F7BE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93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3E3B-4CB1-4AC2-AA30-C87808DA7D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79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06D5-81DE-4487-A2D9-9F8C939B38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420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D56B-B7FD-4E78-BCCA-50F2DA0582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F10B-C19E-43E3-A159-41E2A5934D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49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54C0-DBB4-45D9-8F9B-2F5DD6557F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86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3153-DE5B-4E30-813E-6F198CBA87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53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D553-909E-42F3-8164-92A3D4621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863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82E-83B2-4DC7-BA47-692FD49899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365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57D-C764-4F66-B5EA-2FD5870C3D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48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7B397A7-EE2E-45DB-B508-0DEDBE9B86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storify.com/rbastow/epso-fespb-plant-congres-2012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frontiersin.org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mdpi.com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scientificamerican.com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vesmir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etheses.nottingham.ac.uk/cgi/search/simple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google.cz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://scholar.google.cz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sciencedirect.com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ez.cuni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www.natur.cuni.cz/fakulta/oddeleni-pro-vedu/EIZ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://apps.webofknowledge.com/WOS_GeneralSearch_input.do?product=WOS&amp;search_mode=GeneralSearch&amp;SID=W11@1N51dk5ALiBjAja&amp;preferencesSaved=&amp;highlighted_tab=WOS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://www.scopus.com/home.url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ncbi.nlm.nih.gov/pubm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nature.com/nature/index.htm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sciencemag.org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pnas.org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cell.com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biomedcentral.com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635375" y="1412875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ústní forma </a:t>
            </a:r>
            <a:r>
              <a:rPr lang="cs-CZ" altLang="cs-CZ" sz="2400">
                <a:latin typeface="Calibri" panose="020F0502020204030204" pitchFamily="34" charset="0"/>
              </a:rPr>
              <a:t>- víceméně nezávazná forma sdělení, nezakládá prioritu sdělení formou semináře či přednášky na konferenci</a:t>
            </a:r>
          </a:p>
        </p:txBody>
      </p:sp>
      <p:grpSp>
        <p:nvGrpSpPr>
          <p:cNvPr id="2" name="Skupina 19"/>
          <p:cNvGrpSpPr>
            <a:grpSpLocks/>
          </p:cNvGrpSpPr>
          <p:nvPr/>
        </p:nvGrpSpPr>
        <p:grpSpPr bwMode="auto">
          <a:xfrm>
            <a:off x="179388" y="1419225"/>
            <a:ext cx="3325812" cy="461963"/>
            <a:chOff x="179512" y="1620838"/>
            <a:chExt cx="3325688" cy="461665"/>
          </a:xfrm>
        </p:grpSpPr>
        <p:sp>
          <p:nvSpPr>
            <p:cNvPr id="3088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Základní dělení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2352675" y="1902520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7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308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3419475" y="6237288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http://storify.com/rbastow/epso-fespb-plant-congres-2012</a:t>
            </a:r>
          </a:p>
        </p:txBody>
      </p:sp>
      <p:pic>
        <p:nvPicPr>
          <p:cNvPr id="34818" name="Picture 2" descr="http://pbs.twimg.com/media/AzCQj_mCIAAv1pJ.jpg:lar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492896"/>
            <a:ext cx="46085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842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Hlavní </a:t>
            </a:r>
            <a:r>
              <a:rPr lang="cs-CZ" altLang="cs-CZ" sz="2400" b="1" dirty="0">
                <a:latin typeface="Calibri" panose="020F0502020204030204" pitchFamily="34" charset="0"/>
              </a:rPr>
              <a:t>elektronické</a:t>
            </a:r>
            <a:r>
              <a:rPr lang="cs-CZ" altLang="cs-CZ" sz="2400" dirty="0">
                <a:latin typeface="Calibri" panose="020F0502020204030204" pitchFamily="34" charset="0"/>
              </a:rPr>
              <a:t> časopisy - open </a:t>
            </a:r>
            <a:r>
              <a:rPr lang="cs-CZ" altLang="cs-CZ" sz="2400" dirty="0" err="1">
                <a:latin typeface="Calibri" panose="020F0502020204030204" pitchFamily="34" charset="0"/>
              </a:rPr>
              <a:t>access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pic>
        <p:nvPicPr>
          <p:cNvPr id="1229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4069" b="5861"/>
          <a:stretch>
            <a:fillRect/>
          </a:stretch>
        </p:blipFill>
        <p:spPr bwMode="auto">
          <a:xfrm>
            <a:off x="1908175" y="1989138"/>
            <a:ext cx="70564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95288" y="1989138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842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Hlavní </a:t>
            </a:r>
            <a:r>
              <a:rPr lang="cs-CZ" altLang="cs-CZ" sz="2400" b="1" dirty="0">
                <a:latin typeface="Calibri" panose="020F0502020204030204" pitchFamily="34" charset="0"/>
              </a:rPr>
              <a:t>elektronické časopisy </a:t>
            </a:r>
            <a:r>
              <a:rPr lang="cs-CZ" altLang="cs-CZ" sz="2400" dirty="0">
                <a:latin typeface="Calibri" panose="020F0502020204030204" pitchFamily="34" charset="0"/>
              </a:rPr>
              <a:t>- open </a:t>
            </a:r>
            <a:r>
              <a:rPr lang="cs-CZ" altLang="cs-CZ" sz="2400" dirty="0" err="1">
                <a:latin typeface="Calibri" panose="020F0502020204030204" pitchFamily="34" charset="0"/>
              </a:rPr>
              <a:t>access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95288" y="1989138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MDPI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205" y="1893992"/>
            <a:ext cx="6787478" cy="45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611188" y="1517650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Monografie, kniha</a:t>
            </a:r>
            <a:r>
              <a:rPr lang="cs-CZ" altLang="cs-CZ" sz="2400">
                <a:latin typeface="Calibri" panose="020F0502020204030204" pitchFamily="34" charset="0"/>
              </a:rPr>
              <a:t> - souhrn výsledků a zkušeností s delší časovou platností, nejde o původní výsledky, i metodické</a:t>
            </a:r>
          </a:p>
        </p:txBody>
      </p:sp>
      <p:grpSp>
        <p:nvGrpSpPr>
          <p:cNvPr id="1331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2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3321" name="Picture 4" descr="http://rd.springer.com/protocol/10.1007%2F978-1-61779-008-9_14/lookinside/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6215" b="5209"/>
          <a:stretch>
            <a:fillRect/>
          </a:stretch>
        </p:blipFill>
        <p:spPr bwMode="auto">
          <a:xfrm>
            <a:off x="4140200" y="2303463"/>
            <a:ext cx="316706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12988"/>
            <a:ext cx="27368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611188" y="1412875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Popularizační článek či kniha</a:t>
            </a:r>
            <a:r>
              <a:rPr lang="cs-CZ" altLang="cs-CZ" sz="2400">
                <a:latin typeface="Calibri" panose="020F0502020204030204" pitchFamily="34" charset="0"/>
              </a:rPr>
              <a:t> - v ČR např. časopis </a:t>
            </a:r>
            <a:r>
              <a:rPr lang="cs-CZ" altLang="cs-CZ" sz="2400">
                <a:latin typeface="Calibri" panose="020F0502020204030204" pitchFamily="34" charset="0"/>
                <a:hlinkClick r:id="rId2"/>
              </a:rPr>
              <a:t>Vesmír</a:t>
            </a:r>
            <a:r>
              <a:rPr lang="cs-CZ" altLang="cs-CZ" sz="2400">
                <a:latin typeface="Calibri" panose="020F0502020204030204" pitchFamily="34" charset="0"/>
              </a:rPr>
              <a:t> v USA  </a:t>
            </a:r>
            <a:r>
              <a:rPr lang="cs-CZ" altLang="cs-CZ" sz="2400">
                <a:latin typeface="Calibri" panose="020F0502020204030204" pitchFamily="34" charset="0"/>
                <a:hlinkClick r:id="rId3"/>
              </a:rPr>
              <a:t>Scientific American</a:t>
            </a:r>
            <a:endParaRPr lang="cs-CZ" altLang="cs-CZ" sz="2400" b="1">
              <a:latin typeface="Calibri" panose="020F0502020204030204" pitchFamily="34" charset="0"/>
            </a:endParaRPr>
          </a:p>
        </p:txBody>
      </p:sp>
      <p:grpSp>
        <p:nvGrpSpPr>
          <p:cNvPr id="1434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4301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3480" b="10001"/>
          <a:stretch>
            <a:fillRect/>
          </a:stretch>
        </p:blipFill>
        <p:spPr bwMode="auto">
          <a:xfrm>
            <a:off x="684213" y="2349500"/>
            <a:ext cx="69119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6191" r="4547" b="7712"/>
          <a:stretch>
            <a:fillRect/>
          </a:stretch>
        </p:blipFill>
        <p:spPr bwMode="auto">
          <a:xfrm>
            <a:off x="611188" y="2349500"/>
            <a:ext cx="75612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Bakalářské, diplomové, disertační a habilitační práce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podléhají přísnému recenznímu řízení, ale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nemus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ít o původní práce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36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69" name="TextovéPole 12"/>
          <p:cNvSpPr txBox="1">
            <a:spLocks noChangeArrowheads="1"/>
          </p:cNvSpPr>
          <p:nvPr/>
        </p:nvSpPr>
        <p:spPr bwMode="auto">
          <a:xfrm>
            <a:off x="468313" y="3068638"/>
            <a:ext cx="748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E-thesis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elektronická forma, dostupná online</a:t>
            </a:r>
          </a:p>
        </p:txBody>
      </p:sp>
      <p:pic>
        <p:nvPicPr>
          <p:cNvPr id="15370" name="Picture 2" descr="http://www.protisk-hk.cz/data/Image/Diplomky/diplomky%20kop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38877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http://www.copygeneral.cz/sites/default/files/styles/img_300/public/di_0010_90dp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887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Internetové zdroje informací</a:t>
            </a:r>
          </a:p>
        </p:txBody>
      </p:sp>
      <p:grpSp>
        <p:nvGrpSpPr>
          <p:cNvPr id="1638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639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6392" name="Picture 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t="40636" r="26772" b="29280"/>
          <a:stretch>
            <a:fillRect/>
          </a:stretch>
        </p:blipFill>
        <p:spPr bwMode="auto">
          <a:xfrm>
            <a:off x="473075" y="2133600"/>
            <a:ext cx="791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Obecné vyhledávače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1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Internetové zdroje informací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395288" y="1557338"/>
            <a:ext cx="8172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Obecné vyhledávače - specializace,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forma oblíbeného vyhledávače zaměřená na vědecky relevantní odkazy, volný přístup, má ambice stát se jakýmsi nadstavbovým vyhledávačem v bibliografických a plnotextových databázích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7" name="Picture 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31796" r="28043" b="37910"/>
          <a:stretch>
            <a:fillRect/>
          </a:stretch>
        </p:blipFill>
        <p:spPr bwMode="auto">
          <a:xfrm>
            <a:off x="611188" y="3141663"/>
            <a:ext cx="75390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Internetové zdroje informací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395288" y="1598613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Specializované vyhledávače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každé vydavatelství zvlášť</a:t>
            </a:r>
          </a:p>
        </p:txBody>
      </p: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5" y="2112099"/>
            <a:ext cx="7720455" cy="44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95288" y="2060575"/>
            <a:ext cx="576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Jaké existují typy databází?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68313" y="3068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bibliografické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pouze záznamy o článku či knize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468313" y="3965575"/>
            <a:ext cx="838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plnotextové (fulltextové) -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obsahují též plné texty článků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68313" y="4840288"/>
            <a:ext cx="867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osobní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tvořit je lze dle libosti průběžně na plnotextovém základě</a:t>
            </a:r>
          </a:p>
        </p:txBody>
      </p:sp>
      <p:grpSp>
        <p:nvGrpSpPr>
          <p:cNvPr id="1946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946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2" grpId="0"/>
      <p:bldP spid="87053" grpId="0"/>
      <p:bldP spid="870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07950" y="1484313"/>
            <a:ext cx="734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Portál elektronických zdrojů UK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48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9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0489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5704" r="2847" b="6805"/>
          <a:stretch>
            <a:fillRect/>
          </a:stretch>
        </p:blipFill>
        <p:spPr bwMode="auto">
          <a:xfrm>
            <a:off x="179388" y="1989138"/>
            <a:ext cx="8775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97200"/>
            <a:ext cx="284321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3635375" y="1412875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ústní forma </a:t>
            </a:r>
            <a:r>
              <a:rPr lang="cs-CZ" altLang="cs-CZ" sz="2400">
                <a:latin typeface="Calibri" panose="020F0502020204030204" pitchFamily="34" charset="0"/>
              </a:rPr>
              <a:t>- víceméně nezávazná forma sdělení, nezakládá prioritu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0825" y="3068638"/>
            <a:ext cx="4033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Typy písemných sdělení: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5288" y="3644900"/>
            <a:ext cx="33131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- </a:t>
            </a:r>
            <a:r>
              <a:rPr lang="cs-CZ" altLang="cs-CZ" sz="2400" b="1">
                <a:latin typeface="Calibri" panose="020F0502020204030204" pitchFamily="34" charset="0"/>
              </a:rPr>
              <a:t>abstrakt</a:t>
            </a:r>
            <a:r>
              <a:rPr lang="cs-CZ" altLang="cs-CZ" sz="2400">
                <a:latin typeface="Calibri" panose="020F0502020204030204" pitchFamily="34" charset="0"/>
              </a:rPr>
              <a:t> </a:t>
            </a:r>
            <a:r>
              <a:rPr lang="cs-CZ" altLang="cs-CZ" sz="2400" b="1">
                <a:latin typeface="Calibri" panose="020F0502020204030204" pitchFamily="34" charset="0"/>
              </a:rPr>
              <a:t>ústního či plakátového sdělení</a:t>
            </a:r>
            <a:r>
              <a:rPr lang="cs-CZ" altLang="cs-CZ" sz="2400">
                <a:latin typeface="Calibri" panose="020F0502020204030204" pitchFamily="34" charset="0"/>
              </a:rPr>
              <a:t>  - nepodléhá recenznímu řízení, publikovány samostatně v knize abstrakt či jako speciální číslo časopisu</a:t>
            </a:r>
          </a:p>
        </p:txBody>
      </p:sp>
      <p:grpSp>
        <p:nvGrpSpPr>
          <p:cNvPr id="4103" name="Skupina 19"/>
          <p:cNvGrpSpPr>
            <a:grpSpLocks/>
          </p:cNvGrpSpPr>
          <p:nvPr/>
        </p:nvGrpSpPr>
        <p:grpSpPr bwMode="auto">
          <a:xfrm>
            <a:off x="179388" y="1419225"/>
            <a:ext cx="3384550" cy="857250"/>
            <a:chOff x="179512" y="1620838"/>
            <a:chExt cx="3384374" cy="857647"/>
          </a:xfrm>
        </p:grpSpPr>
        <p:sp>
          <p:nvSpPr>
            <p:cNvPr id="4115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Základní dělení</a:t>
              </a:r>
            </a:p>
          </p:txBody>
        </p:sp>
        <p:sp>
          <p:nvSpPr>
            <p:cNvPr id="4116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215900" y="2276475"/>
            <a:ext cx="8820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písemná forma </a:t>
            </a:r>
            <a:r>
              <a:rPr lang="cs-CZ" altLang="cs-CZ" sz="2400">
                <a:latin typeface="Calibri" panose="020F0502020204030204" pitchFamily="34" charset="0"/>
              </a:rPr>
              <a:t>- závazná forma sdělení, míra závaznosti a vědecký význam jsou úměrné kvalitě a míře recenzování příspěvku</a:t>
            </a:r>
          </a:p>
        </p:txBody>
      </p:sp>
      <p:grpSp>
        <p:nvGrpSpPr>
          <p:cNvPr id="410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411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1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0" name="Picture 2" descr="http://imgv2-4.scribdassets.com/img/word_document/104320198/255x300/9e5da0a5f5/13462697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140968"/>
            <a:ext cx="2808312" cy="330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 Bibliografické databáze přístupné na PřFUK</a:t>
            </a:r>
          </a:p>
        </p:txBody>
      </p:sp>
      <p:grpSp>
        <p:nvGrpSpPr>
          <p:cNvPr id="2150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1513" name="Obrázek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0333" r="49213" b="12668"/>
          <a:stretch>
            <a:fillRect/>
          </a:stretch>
        </p:blipFill>
        <p:spPr bwMode="auto">
          <a:xfrm>
            <a:off x="1258888" y="2057400"/>
            <a:ext cx="60499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611188" y="14128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 Bibliografické databáze přístupné na PřFUK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395288" y="184467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ISI Web of Knowledge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placená databáze</a:t>
            </a:r>
          </a:p>
        </p:txBody>
      </p:sp>
      <p:grpSp>
        <p:nvGrpSpPr>
          <p:cNvPr id="2253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253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254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1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6650" r="2257" b="4916"/>
          <a:stretch>
            <a:fillRect/>
          </a:stretch>
        </p:blipFill>
        <p:spPr bwMode="auto">
          <a:xfrm>
            <a:off x="827088" y="2420938"/>
            <a:ext cx="7489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50825" y="1844675"/>
            <a:ext cx="8929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b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placený přístup, možnost registrace a volného přístupu</a:t>
            </a:r>
          </a:p>
        </p:txBody>
      </p:sp>
      <p:grpSp>
        <p:nvGrpSpPr>
          <p:cNvPr id="2355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1188" y="14128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 Bibliografické databáze přístupné na PřFUK</a:t>
            </a:r>
          </a:p>
        </p:txBody>
      </p:sp>
      <p:pic>
        <p:nvPicPr>
          <p:cNvPr id="23562" name="Picture 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5704" r="4620" b="20981"/>
          <a:stretch>
            <a:fillRect/>
          </a:stretch>
        </p:blipFill>
        <p:spPr bwMode="auto">
          <a:xfrm>
            <a:off x="323850" y="2708275"/>
            <a:ext cx="8489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22263" y="10525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Účelné vyhledávání bibliografických záznamů a článků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538163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 Bibliografické databáze přístupné na PřFUK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323850" y="21336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NCBI Pubmed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 volný přístup, velmi recentní data přednostně z biomedicíny, ale pokrývá dobře i ostatní oblasti vědy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58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4586" name="Picture 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0430" r="5801" b="20981"/>
          <a:stretch>
            <a:fillRect/>
          </a:stretch>
        </p:blipFill>
        <p:spPr bwMode="auto">
          <a:xfrm>
            <a:off x="395288" y="3141663"/>
            <a:ext cx="842486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3635375" y="1412875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ústní forma </a:t>
            </a:r>
            <a:r>
              <a:rPr lang="cs-CZ" altLang="cs-CZ" sz="2400">
                <a:latin typeface="Calibri" panose="020F0502020204030204" pitchFamily="34" charset="0"/>
              </a:rPr>
              <a:t>- víceméně nezávazná forma sdělení, nezakládá prioritu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50825" y="3068638"/>
            <a:ext cx="4033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Typy písemných sdělení:</a:t>
            </a:r>
          </a:p>
        </p:txBody>
      </p:sp>
      <p:grpSp>
        <p:nvGrpSpPr>
          <p:cNvPr id="5125" name="Skupina 19"/>
          <p:cNvGrpSpPr>
            <a:grpSpLocks/>
          </p:cNvGrpSpPr>
          <p:nvPr/>
        </p:nvGrpSpPr>
        <p:grpSpPr bwMode="auto">
          <a:xfrm>
            <a:off x="179388" y="1419225"/>
            <a:ext cx="3384550" cy="857250"/>
            <a:chOff x="179512" y="1620838"/>
            <a:chExt cx="3384374" cy="857647"/>
          </a:xfrm>
        </p:grpSpPr>
        <p:sp>
          <p:nvSpPr>
            <p:cNvPr id="5139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Základní dělení</a:t>
              </a:r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215900" y="2276475"/>
            <a:ext cx="8820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písemná forma </a:t>
            </a:r>
            <a:r>
              <a:rPr lang="cs-CZ" altLang="cs-CZ" sz="2400">
                <a:latin typeface="Calibri" panose="020F0502020204030204" pitchFamily="34" charset="0"/>
              </a:rPr>
              <a:t>- závazná forma sdělení, míra závaznosti a vědecký význam jsou úměrné kvalitě a míře recenzování příspěvku</a:t>
            </a:r>
          </a:p>
        </p:txBody>
      </p:sp>
      <p:grpSp>
        <p:nvGrpSpPr>
          <p:cNvPr id="512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611188" y="3573463"/>
            <a:ext cx="2665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- </a:t>
            </a:r>
            <a:r>
              <a:rPr lang="cs-CZ" altLang="cs-CZ" sz="2400" b="1">
                <a:latin typeface="Calibri" panose="020F0502020204030204" pitchFamily="34" charset="0"/>
              </a:rPr>
              <a:t>původní sdělení</a:t>
            </a:r>
            <a:r>
              <a:rPr lang="cs-CZ" altLang="cs-CZ" sz="2400">
                <a:latin typeface="Calibri" panose="020F0502020204030204" pitchFamily="34" charset="0"/>
              </a:rPr>
              <a:t> - univerzální komunikační nástroj,  může mít více forem, snaha o standardizaci stylu</a:t>
            </a:r>
          </a:p>
        </p:txBody>
      </p: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95625"/>
            <a:ext cx="25828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6654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068638"/>
            <a:ext cx="27844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2605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3635375" y="1412875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ústní forma </a:t>
            </a:r>
            <a:r>
              <a:rPr lang="cs-CZ" altLang="cs-CZ" sz="2400">
                <a:latin typeface="Calibri" panose="020F0502020204030204" pitchFamily="34" charset="0"/>
              </a:rPr>
              <a:t>- víceméně nezávazná forma sdělení, nezakládá prioritu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50825" y="3068638"/>
            <a:ext cx="4033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Typy písemných sdělení:</a:t>
            </a:r>
          </a:p>
        </p:txBody>
      </p:sp>
      <p:grpSp>
        <p:nvGrpSpPr>
          <p:cNvPr id="6151" name="Skupina 19"/>
          <p:cNvGrpSpPr>
            <a:grpSpLocks/>
          </p:cNvGrpSpPr>
          <p:nvPr/>
        </p:nvGrpSpPr>
        <p:grpSpPr bwMode="auto">
          <a:xfrm>
            <a:off x="179388" y="1419225"/>
            <a:ext cx="3384550" cy="857250"/>
            <a:chOff x="179512" y="1620838"/>
            <a:chExt cx="3384374" cy="857647"/>
          </a:xfrm>
        </p:grpSpPr>
        <p:sp>
          <p:nvSpPr>
            <p:cNvPr id="6163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Základní dělení</a:t>
              </a:r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15900" y="2276475"/>
            <a:ext cx="8820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písemná forma </a:t>
            </a:r>
            <a:r>
              <a:rPr lang="cs-CZ" altLang="cs-CZ" sz="2400">
                <a:latin typeface="Calibri" panose="020F0502020204030204" pitchFamily="34" charset="0"/>
              </a:rPr>
              <a:t>- závazná forma sdělení, míra závaznosti a vědecký význam jsou úměrné kvalitě a míře recenzování příspěvku</a:t>
            </a:r>
          </a:p>
        </p:txBody>
      </p:sp>
      <p:grpSp>
        <p:nvGrpSpPr>
          <p:cNvPr id="615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755650" y="3644900"/>
            <a:ext cx="3311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- </a:t>
            </a:r>
            <a:r>
              <a:rPr lang="cs-CZ" altLang="cs-CZ" sz="2400" b="1">
                <a:latin typeface="Calibri" panose="020F0502020204030204" pitchFamily="34" charset="0"/>
              </a:rPr>
              <a:t>přehledný článek</a:t>
            </a:r>
            <a:r>
              <a:rPr lang="cs-CZ" altLang="cs-CZ" sz="2400">
                <a:latin typeface="Calibri" panose="020F0502020204030204" pitchFamily="34" charset="0"/>
              </a:rPr>
              <a:t> - shrnutí již publikovaných skutečností s novými interpretacemi</a:t>
            </a:r>
            <a:endParaRPr lang="cs-CZ" altLang="cs-CZ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07950" y="908050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68313" y="13112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Hlavní </a:t>
            </a:r>
            <a:r>
              <a:rPr lang="cs-CZ" altLang="cs-CZ" sz="2400" b="1">
                <a:latin typeface="Calibri" panose="020F0502020204030204" pitchFamily="34" charset="0"/>
              </a:rPr>
              <a:t>multioborové</a:t>
            </a:r>
            <a:r>
              <a:rPr lang="cs-CZ" altLang="cs-CZ" sz="2400">
                <a:latin typeface="Calibri" panose="020F0502020204030204" pitchFamily="34" charset="0"/>
              </a:rPr>
              <a:t> vědecké časopisy: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468313" y="1744663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Nature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grpSp>
        <p:nvGrpSpPr>
          <p:cNvPr id="717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7178" name="Picture 1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5224" r="13480" b="7997"/>
          <a:stretch>
            <a:fillRect/>
          </a:stretch>
        </p:blipFill>
        <p:spPr bwMode="auto">
          <a:xfrm>
            <a:off x="2124075" y="1808163"/>
            <a:ext cx="57610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grpSp>
        <p:nvGrpSpPr>
          <p:cNvPr id="819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8201" name="Picture 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16705" r="11261" b="7481"/>
          <a:stretch>
            <a:fillRect/>
          </a:stretch>
        </p:blipFill>
        <p:spPr bwMode="auto">
          <a:xfrm>
            <a:off x="1692275" y="1916113"/>
            <a:ext cx="7200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50825" y="1382713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Hlavní </a:t>
            </a:r>
            <a:r>
              <a:rPr lang="cs-CZ" altLang="cs-CZ" sz="2400" b="1">
                <a:latin typeface="Calibri" panose="020F0502020204030204" pitchFamily="34" charset="0"/>
              </a:rPr>
              <a:t>multioborové</a:t>
            </a:r>
            <a:r>
              <a:rPr lang="cs-CZ" altLang="cs-CZ" sz="2400">
                <a:latin typeface="Calibri" panose="020F0502020204030204" pitchFamily="34" charset="0"/>
              </a:rPr>
              <a:t> vědecké časopisy: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grpSp>
        <p:nvGrpSpPr>
          <p:cNvPr id="921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395288" y="1416050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Hlavní </a:t>
            </a:r>
            <a:r>
              <a:rPr lang="cs-CZ" altLang="cs-CZ" sz="2400" b="1">
                <a:latin typeface="Calibri" panose="020F0502020204030204" pitchFamily="34" charset="0"/>
              </a:rPr>
              <a:t>multioborové</a:t>
            </a:r>
            <a:r>
              <a:rPr lang="cs-CZ" altLang="cs-CZ" sz="2400">
                <a:latin typeface="Calibri" panose="020F0502020204030204" pitchFamily="34" charset="0"/>
              </a:rPr>
              <a:t> vědecké časopisy:</a:t>
            </a:r>
          </a:p>
        </p:txBody>
      </p:sp>
      <p:pic>
        <p:nvPicPr>
          <p:cNvPr id="922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7595" r="21747" b="9641"/>
          <a:stretch>
            <a:fillRect/>
          </a:stretch>
        </p:blipFill>
        <p:spPr bwMode="auto">
          <a:xfrm>
            <a:off x="2771775" y="1878013"/>
            <a:ext cx="576103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395288" y="2078038"/>
            <a:ext cx="22320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PNAS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Proceedings of the National Academy of Sciences of the United States of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</a:p>
        </p:txBody>
      </p:sp>
      <p:grpSp>
        <p:nvGrpSpPr>
          <p:cNvPr id="1024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468313" y="1455738"/>
            <a:ext cx="792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Hlavní </a:t>
            </a:r>
            <a:r>
              <a:rPr lang="cs-CZ" altLang="cs-CZ" sz="2400" b="1">
                <a:latin typeface="Calibri" panose="020F0502020204030204" pitchFamily="34" charset="0"/>
              </a:rPr>
              <a:t>specializované</a:t>
            </a:r>
            <a:r>
              <a:rPr lang="cs-CZ" altLang="cs-CZ" sz="2400">
                <a:latin typeface="Calibri" panose="020F0502020204030204" pitchFamily="34" charset="0"/>
              </a:rPr>
              <a:t> </a:t>
            </a:r>
            <a:r>
              <a:rPr lang="en-GB" altLang="cs-CZ" sz="2400">
                <a:latin typeface="Calibri" panose="020F0502020204030204" pitchFamily="34" charset="0"/>
              </a:rPr>
              <a:t>experiment</a:t>
            </a:r>
            <a:r>
              <a:rPr lang="cs-CZ" altLang="cs-CZ" sz="2400">
                <a:latin typeface="Calibri" panose="020F0502020204030204" pitchFamily="34" charset="0"/>
              </a:rPr>
              <a:t>álně-biologické časopisy:</a:t>
            </a:r>
          </a:p>
        </p:txBody>
      </p:sp>
      <p:pic>
        <p:nvPicPr>
          <p:cNvPr id="10250" name="Picture 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r="3729" b="5861"/>
          <a:stretch>
            <a:fillRect/>
          </a:stretch>
        </p:blipFill>
        <p:spPr bwMode="auto">
          <a:xfrm>
            <a:off x="1331913" y="2133600"/>
            <a:ext cx="759618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468313" y="1916113"/>
            <a:ext cx="1366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BioMed Central</a:t>
            </a:r>
          </a:p>
        </p:txBody>
      </p:sp>
      <p:grpSp>
        <p:nvGrpSpPr>
          <p:cNvPr id="1126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Odborná literatura, její zdroje na internetu a PřFUK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Typy vědeckých sdělení a periodik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Hlavní </a:t>
            </a:r>
            <a:r>
              <a:rPr lang="cs-CZ" altLang="cs-CZ" sz="2400" b="1">
                <a:latin typeface="Calibri" panose="020F0502020204030204" pitchFamily="34" charset="0"/>
              </a:rPr>
              <a:t>elektronické</a:t>
            </a:r>
            <a:r>
              <a:rPr lang="cs-CZ" altLang="cs-CZ" sz="2400">
                <a:latin typeface="Calibri" panose="020F0502020204030204" pitchFamily="34" charset="0"/>
              </a:rPr>
              <a:t> časopisy - open access</a:t>
            </a:r>
          </a:p>
        </p:txBody>
      </p:sp>
      <p:pic>
        <p:nvPicPr>
          <p:cNvPr id="11274" name="Picture 1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16650" r="13480" b="6805"/>
          <a:stretch>
            <a:fillRect/>
          </a:stretch>
        </p:blipFill>
        <p:spPr bwMode="auto">
          <a:xfrm>
            <a:off x="1914525" y="1989138"/>
            <a:ext cx="70500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988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177</cp:revision>
  <dcterms:created xsi:type="dcterms:W3CDTF">2006-10-17T20:07:31Z</dcterms:created>
  <dcterms:modified xsi:type="dcterms:W3CDTF">2019-11-13T06:47:31Z</dcterms:modified>
</cp:coreProperties>
</file>