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13" r:id="rId2"/>
    <p:sldId id="285" r:id="rId3"/>
    <p:sldId id="287" r:id="rId4"/>
    <p:sldId id="294" r:id="rId5"/>
    <p:sldId id="290" r:id="rId6"/>
    <p:sldId id="291" r:id="rId7"/>
    <p:sldId id="280" r:id="rId8"/>
    <p:sldId id="312" r:id="rId9"/>
    <p:sldId id="295" r:id="rId10"/>
    <p:sldId id="296" r:id="rId11"/>
    <p:sldId id="293" r:id="rId12"/>
    <p:sldId id="284" r:id="rId13"/>
    <p:sldId id="322" r:id="rId14"/>
    <p:sldId id="297" r:id="rId15"/>
    <p:sldId id="323" r:id="rId16"/>
    <p:sldId id="281" r:id="rId17"/>
    <p:sldId id="298" r:id="rId18"/>
    <p:sldId id="299" r:id="rId19"/>
    <p:sldId id="315" r:id="rId20"/>
    <p:sldId id="317" r:id="rId21"/>
    <p:sldId id="316" r:id="rId22"/>
    <p:sldId id="318" r:id="rId23"/>
    <p:sldId id="319" r:id="rId24"/>
    <p:sldId id="320" r:id="rId25"/>
    <p:sldId id="311" r:id="rId26"/>
    <p:sldId id="314" r:id="rId27"/>
    <p:sldId id="282" r:id="rId28"/>
    <p:sldId id="304" r:id="rId29"/>
    <p:sldId id="324" r:id="rId30"/>
    <p:sldId id="302" r:id="rId31"/>
    <p:sldId id="306" r:id="rId32"/>
    <p:sldId id="305" r:id="rId33"/>
    <p:sldId id="307" r:id="rId34"/>
    <p:sldId id="283" r:id="rId35"/>
    <p:sldId id="325" r:id="rId36"/>
    <p:sldId id="308" r:id="rId37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5" autoAdjust="0"/>
    <p:restoredTop sz="94660"/>
  </p:normalViewPr>
  <p:slideViewPr>
    <p:cSldViewPr>
      <p:cViewPr varScale="1">
        <p:scale>
          <a:sx n="83" d="100"/>
          <a:sy n="83" d="100"/>
        </p:scale>
        <p:origin x="1464" y="5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B7D155A-114C-46A9-B715-D03CD3CCC7E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87AED-986A-4569-97E3-BFE5063EEF7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50270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7C85C-F363-4AD2-8E52-91FBE841E1E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58381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0ADED-C523-4E40-9AE1-F1DE470BE41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53294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F953E-3CE6-4B55-A9FD-1C2340ACA95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6063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27EA4-1406-407F-BDBB-B910811C1D4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1287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82427-93F8-4E94-AF0D-E98229E5B8D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39118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C9184-67A6-4AEB-A65C-4ABF873CF27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28472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F60C1-87CC-4A15-948D-8512C4EC679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62015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E288E-3901-4A8C-9586-7236C321CC6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70159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BC02C-F885-4534-87CF-CE6226B7080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8810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9EFE5-3472-4A88-A8AF-1DF2EC04937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8575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C6B657-89C7-476D-9DE3-D6F6422ABB1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61876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12427C53-11F3-4AAE-A592-62D88A1818F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onlinelibrary.wiley.com/doi/10.1046/j.1365-313X.1999.00404.x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://www.csebr.cz/" TargetMode="External"/><Relationship Id="rId7" Type="http://schemas.openxmlformats.org/officeDocument/2006/relationships/image" Target="../media/image3.png"/><Relationship Id="rId12" Type="http://schemas.openxmlformats.org/officeDocument/2006/relationships/image" Target="../media/image20.png"/><Relationship Id="rId2" Type="http://schemas.openxmlformats.org/officeDocument/2006/relationships/hyperlink" Target="http://www.fespb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hyperlink" Target="https://aspb.org/" TargetMode="External"/><Relationship Id="rId5" Type="http://schemas.openxmlformats.org/officeDocument/2006/relationships/image" Target="../media/image1.png"/><Relationship Id="rId10" Type="http://schemas.openxmlformats.org/officeDocument/2006/relationships/image" Target="../media/image19.png"/><Relationship Id="rId4" Type="http://schemas.openxmlformats.org/officeDocument/2006/relationships/hyperlink" Target="http://www.aspb.org/" TargetMode="External"/><Relationship Id="rId9" Type="http://schemas.openxmlformats.org/officeDocument/2006/relationships/hyperlink" Target="https://www.fespb.org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eystonesymposia.org/" TargetMode="External"/><Relationship Id="rId3" Type="http://schemas.openxmlformats.org/officeDocument/2006/relationships/hyperlink" Target="https://plantbiology.aspb.org/?_ga=2.886068.460845120.1603260308-1802177424.1603260308" TargetMode="External"/><Relationship Id="rId7" Type="http://schemas.openxmlformats.org/officeDocument/2006/relationships/hyperlink" Target="http://www.grc.org/meetings.aspx?year=2013" TargetMode="External"/><Relationship Id="rId2" Type="http://schemas.openxmlformats.org/officeDocument/2006/relationships/hyperlink" Target="https://www.fespb.org/congresses/next-congress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hyperlink" Target="http://meetings.cshl.edu/meetings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scientonline.org/plant-science-conferences/index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hyperlink" Target="https://www.ncbi.nlm.nih.gov/pubmed/25030176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retractionwatch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texts.iddqd.cz/vedecky-zargon/" TargetMode="Externa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texts.iddqd.cz/vedecky-zargon/" TargetMode="Externa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hyperlink" Target="http://www.psb.ugent.be/tech-transfer" TargetMode="Externa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hyperlink" Target="https://www.natur.cuni.cz/fakulta/veda-a-vyzkum/prenos-poznatku-a-technologii/prenos-poznatku-a-technologii/#partneri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://www.topuniversities.com/institution/charles-university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hyperlink" Target="http://cr-hana.eu/vedaa-vyzkum/projekty-a-grant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hyperlink" Target="http://www.ueb.cas.cz/cs/content/centrum-experimentalni-biologie-rostlin" TargetMode="Externa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://www.gaav.cz/" TargetMode="External"/><Relationship Id="rId7" Type="http://schemas.openxmlformats.org/officeDocument/2006/relationships/image" Target="../media/image1.png"/><Relationship Id="rId2" Type="http://schemas.openxmlformats.org/officeDocument/2006/relationships/hyperlink" Target="http://www.cuni.cz/UK-33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nsf.gov/index.jsp?displayFullSite=true" TargetMode="External"/><Relationship Id="rId5" Type="http://schemas.openxmlformats.org/officeDocument/2006/relationships/hyperlink" Target="http://www.gacr.cz/" TargetMode="External"/><Relationship Id="rId4" Type="http://schemas.openxmlformats.org/officeDocument/2006/relationships/hyperlink" Target="http://www.msmt.cz/" TargetMode="External"/><Relationship Id="rId9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erc.europa.eu/" TargetMode="External"/><Relationship Id="rId2" Type="http://schemas.openxmlformats.org/officeDocument/2006/relationships/hyperlink" Target="http://cordis.europa.eu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hyperlink" Target="https://www.anlupa.cz/" TargetMode="Externa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grant_proposal1938684_CZ_f.pdf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yzkum.cz/" TargetMode="External"/><Relationship Id="rId2" Type="http://schemas.openxmlformats.org/officeDocument/2006/relationships/hyperlink" Target="https://www.rvvi.cz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stanford.edu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hyperlink" Target="https://www.mpg.de/institutes_map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hyperlink" Target="http://www.riken.jp/engn/" TargetMode="External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hyperlink" Target="https://www.natur.cuni.cz/biologi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hyperlink" Target="http://www.psb.ugent.be/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9"/>
          <p:cNvSpPr txBox="1">
            <a:spLocks noChangeArrowheads="1"/>
          </p:cNvSpPr>
          <p:nvPr/>
        </p:nvSpPr>
        <p:spPr bwMode="auto">
          <a:xfrm>
            <a:off x="395288" y="908050"/>
            <a:ext cx="84978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1.3. Vědecké instituce a organizace, vědecké konference</a:t>
            </a:r>
          </a:p>
        </p:txBody>
      </p:sp>
      <p:grpSp>
        <p:nvGrpSpPr>
          <p:cNvPr id="3075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3087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3088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9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0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8" name="Zaoblený obdélník 17"/>
          <p:cNvSpPr/>
          <p:nvPr/>
        </p:nvSpPr>
        <p:spPr>
          <a:xfrm>
            <a:off x="476841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grpSp>
        <p:nvGrpSpPr>
          <p:cNvPr id="5" name="Skupina 20"/>
          <p:cNvGrpSpPr>
            <a:grpSpLocks/>
          </p:cNvGrpSpPr>
          <p:nvPr/>
        </p:nvGrpSpPr>
        <p:grpSpPr bwMode="auto">
          <a:xfrm>
            <a:off x="396875" y="1341438"/>
            <a:ext cx="8653463" cy="5208587"/>
            <a:chOff x="396875" y="1340675"/>
            <a:chExt cx="8653463" cy="5208907"/>
          </a:xfrm>
        </p:grpSpPr>
        <p:sp>
          <p:nvSpPr>
            <p:cNvPr id="3083" name="Text Box 9"/>
            <p:cNvSpPr txBox="1">
              <a:spLocks noChangeArrowheads="1"/>
            </p:cNvSpPr>
            <p:nvPr/>
          </p:nvSpPr>
          <p:spPr bwMode="auto">
            <a:xfrm>
              <a:off x="396875" y="1340675"/>
              <a:ext cx="8653463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>
                  <a:latin typeface="Calibri" panose="020F0502020204030204" pitchFamily="34" charset="0"/>
                  <a:cs typeface="Calibri" panose="020F0502020204030204" pitchFamily="34" charset="0"/>
                </a:rPr>
                <a:t>Povaha práce v experimentální biologii - osamocení badatelé nemají mnoho šancí, mohou však přinášet nové myšlenky</a:t>
              </a:r>
            </a:p>
          </p:txBody>
        </p:sp>
        <p:grpSp>
          <p:nvGrpSpPr>
            <p:cNvPr id="3084" name="Skupina 18"/>
            <p:cNvGrpSpPr>
              <a:grpSpLocks noChangeAspect="1"/>
            </p:cNvGrpSpPr>
            <p:nvPr/>
          </p:nvGrpSpPr>
          <p:grpSpPr bwMode="auto">
            <a:xfrm>
              <a:off x="2555776" y="2683368"/>
              <a:ext cx="4536504" cy="3866214"/>
              <a:chOff x="2226460" y="2081991"/>
              <a:chExt cx="5250256" cy="4474506"/>
            </a:xfrm>
          </p:grpSpPr>
          <p:sp>
            <p:nvSpPr>
              <p:cNvPr id="3085" name="Obdélník 15"/>
              <p:cNvSpPr>
                <a:spLocks noChangeArrowheads="1"/>
              </p:cNvSpPr>
              <p:nvPr/>
            </p:nvSpPr>
            <p:spPr bwMode="auto">
              <a:xfrm>
                <a:off x="2226460" y="6235916"/>
                <a:ext cx="5250256" cy="3205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200">
                    <a:latin typeface="Calibri" panose="020F0502020204030204" pitchFamily="34" charset="0"/>
                    <a:cs typeface="Calibri" panose="020F0502020204030204" pitchFamily="34" charset="0"/>
                  </a:rPr>
                  <a:t>http://www.centenary.org.au/p/ourresearch/immunity/tcellbiology/</a:t>
                </a:r>
              </a:p>
            </p:txBody>
          </p:sp>
          <p:pic>
            <p:nvPicPr>
              <p:cNvPr id="2063" name="Picture 20" descr="http://www.centenary.org.au/files/Copy%20of%20Prof%20Barbara%20Fazekas2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591274" y="2081991"/>
                <a:ext cx="4104456" cy="400825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pic>
        <p:nvPicPr>
          <p:cNvPr id="2061" name="Picture 18" descr="http://www.centenary.org.au/files/T%20Cell%20Biology%20Lab4.JPG"/>
          <p:cNvPicPr>
            <a:picLocks noChangeAspect="1" noChangeArrowheads="1"/>
          </p:cNvPicPr>
          <p:nvPr/>
        </p:nvPicPr>
        <p:blipFill>
          <a:blip r:embed="rId6" cstate="print"/>
          <a:srcRect t="1687" b="3814"/>
          <a:stretch>
            <a:fillRect/>
          </a:stretch>
        </p:blipFill>
        <p:spPr bwMode="auto">
          <a:xfrm>
            <a:off x="1511882" y="2526929"/>
            <a:ext cx="6264696" cy="3877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395288" y="2103438"/>
            <a:ext cx="86534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Týmový charakter práce převládá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85" name="Text Box 17"/>
          <p:cNvSpPr txBox="1">
            <a:spLocks noChangeArrowheads="1"/>
          </p:cNvSpPr>
          <p:nvPr/>
        </p:nvSpPr>
        <p:spPr bwMode="auto">
          <a:xfrm>
            <a:off x="395288" y="1628775"/>
            <a:ext cx="5329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Jak nemá vypadat vědecký tým?</a:t>
            </a:r>
          </a:p>
        </p:txBody>
      </p:sp>
      <p:sp>
        <p:nvSpPr>
          <p:cNvPr id="83986" name="Text Box 18"/>
          <p:cNvSpPr txBox="1">
            <a:spLocks noChangeArrowheads="1"/>
          </p:cNvSpPr>
          <p:nvPr/>
        </p:nvSpPr>
        <p:spPr bwMode="auto">
          <a:xfrm>
            <a:off x="395288" y="2346455"/>
            <a:ext cx="78486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příliš mnoho řešených problematik či jejich roztříštěnost</a:t>
            </a:r>
          </a:p>
        </p:txBody>
      </p:sp>
      <p:sp>
        <p:nvSpPr>
          <p:cNvPr id="83987" name="Text Box 19"/>
          <p:cNvSpPr txBox="1">
            <a:spLocks noChangeArrowheads="1"/>
          </p:cNvSpPr>
          <p:nvPr/>
        </p:nvSpPr>
        <p:spPr bwMode="auto">
          <a:xfrm>
            <a:off x="412750" y="2853978"/>
            <a:ext cx="831691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absence studentů či naopak mnoho studentů na jednoho vedoucího</a:t>
            </a:r>
          </a:p>
        </p:txBody>
      </p:sp>
      <p:sp>
        <p:nvSpPr>
          <p:cNvPr id="83988" name="Text Box 20"/>
          <p:cNvSpPr txBox="1">
            <a:spLocks noChangeArrowheads="1"/>
          </p:cNvSpPr>
          <p:nvPr/>
        </p:nvSpPr>
        <p:spPr bwMode="auto">
          <a:xfrm>
            <a:off x="395288" y="3357563"/>
            <a:ext cx="86407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absence zájmu o práci týmu a kontroly její kvality ze strany vedoucího,  může vést k fatálním následkům (publikace nepravdivých výsledků)</a:t>
            </a:r>
          </a:p>
        </p:txBody>
      </p:sp>
      <p:grpSp>
        <p:nvGrpSpPr>
          <p:cNvPr id="12294" name="Skupina 12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2300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2301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2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3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295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6" name="Zaoblený obdélník 15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2299" name="Text Box 19"/>
          <p:cNvSpPr txBox="1">
            <a:spLocks noChangeArrowheads="1"/>
          </p:cNvSpPr>
          <p:nvPr/>
        </p:nvSpPr>
        <p:spPr bwMode="auto">
          <a:xfrm>
            <a:off x="395288" y="992188"/>
            <a:ext cx="84978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1.3. Vědecké instituce a organizace, vědecké konference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85" grpId="0"/>
      <p:bldP spid="83986" grpId="0"/>
      <p:bldP spid="83987" grpId="0"/>
      <p:bldP spid="8398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" t="18359" r="19063" b="8594"/>
          <a:stretch>
            <a:fillRect/>
          </a:stretch>
        </p:blipFill>
        <p:spPr bwMode="auto">
          <a:xfrm>
            <a:off x="187325" y="188913"/>
            <a:ext cx="8777288" cy="656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9"/>
          <p:cNvSpPr>
            <a:spLocks noChangeArrowheads="1"/>
          </p:cNvSpPr>
          <p:nvPr/>
        </p:nvSpPr>
        <p:spPr bwMode="auto">
          <a:xfrm>
            <a:off x="6516688" y="4319588"/>
            <a:ext cx="792162" cy="188912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pSp>
        <p:nvGrpSpPr>
          <p:cNvPr id="13316" name="Skupina 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3317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3318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9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0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8" name="Text Box 12"/>
          <p:cNvSpPr txBox="1">
            <a:spLocks noChangeArrowheads="1"/>
          </p:cNvSpPr>
          <p:nvPr/>
        </p:nvSpPr>
        <p:spPr bwMode="auto">
          <a:xfrm>
            <a:off x="395288" y="1527175"/>
            <a:ext cx="52562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Vědecké zájmové a profesní organizace</a:t>
            </a:r>
          </a:p>
        </p:txBody>
      </p:sp>
      <p:sp>
        <p:nvSpPr>
          <p:cNvPr id="70669" name="Text Box 13"/>
          <p:cNvSpPr txBox="1">
            <a:spLocks noChangeArrowheads="1"/>
          </p:cNvSpPr>
          <p:nvPr/>
        </p:nvSpPr>
        <p:spPr bwMode="auto">
          <a:xfrm>
            <a:off x="476196" y="2276872"/>
            <a:ext cx="8388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sdružují badatele podle oblastí jejich zájmu, prakticky v každé oblasti výzkumu   </a:t>
            </a:r>
          </a:p>
        </p:txBody>
      </p:sp>
      <p:sp>
        <p:nvSpPr>
          <p:cNvPr id="70670" name="Text Box 14"/>
          <p:cNvSpPr txBox="1">
            <a:spLocks noChangeArrowheads="1"/>
          </p:cNvSpPr>
          <p:nvPr/>
        </p:nvSpPr>
        <p:spPr bwMode="auto">
          <a:xfrm>
            <a:off x="507003" y="2820938"/>
            <a:ext cx="82502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sdružování v těchto organizacích je často z hlediska významu pro chod týmu nadřazeno začlenění do hierarchie mateřského pracoviště   </a:t>
            </a:r>
          </a:p>
        </p:txBody>
      </p:sp>
      <p:sp>
        <p:nvSpPr>
          <p:cNvPr id="70671" name="Text Box 15"/>
          <p:cNvSpPr txBox="1">
            <a:spLocks noChangeArrowheads="1"/>
          </p:cNvSpPr>
          <p:nvPr/>
        </p:nvSpPr>
        <p:spPr bwMode="auto">
          <a:xfrm>
            <a:off x="507003" y="3541018"/>
            <a:ext cx="82502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paradoxně jsou často členství v těchto organizacích hrazeny ze soukromých prostředků badatele</a:t>
            </a:r>
          </a:p>
        </p:txBody>
      </p:sp>
      <p:sp>
        <p:nvSpPr>
          <p:cNvPr id="70673" name="Text Box 17"/>
          <p:cNvSpPr txBox="1">
            <a:spLocks noChangeArrowheads="1"/>
          </p:cNvSpPr>
          <p:nvPr/>
        </p:nvSpPr>
        <p:spPr bwMode="auto">
          <a:xfrm>
            <a:off x="476841" y="4417169"/>
            <a:ext cx="82089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tyto společnosti podporují kolegiální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vzájemnost, která je důležitá při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posuzování publikací a grantů, pořádání konferencí, atd.     </a:t>
            </a:r>
          </a:p>
        </p:txBody>
      </p:sp>
      <p:grpSp>
        <p:nvGrpSpPr>
          <p:cNvPr id="14344" name="Skupina 14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4350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4351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2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3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345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8" name="Zaoblený obdélník 17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4349" name="Text Box 19"/>
          <p:cNvSpPr txBox="1">
            <a:spLocks noChangeArrowheads="1"/>
          </p:cNvSpPr>
          <p:nvPr/>
        </p:nvSpPr>
        <p:spPr bwMode="auto">
          <a:xfrm>
            <a:off x="395288" y="992188"/>
            <a:ext cx="84978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1.3. Vědecké instituce a organizace, vědecké konference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8" grpId="0"/>
      <p:bldP spid="70669" grpId="0"/>
      <p:bldP spid="70670" grpId="0"/>
      <p:bldP spid="70671" grpId="0"/>
      <p:bldP spid="7067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8" name="Text Box 12"/>
          <p:cNvSpPr txBox="1">
            <a:spLocks noChangeArrowheads="1"/>
          </p:cNvSpPr>
          <p:nvPr/>
        </p:nvSpPr>
        <p:spPr bwMode="auto">
          <a:xfrm>
            <a:off x="395288" y="1527175"/>
            <a:ext cx="52562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Vědecké zájmové a profesní organizace</a:t>
            </a:r>
          </a:p>
        </p:txBody>
      </p:sp>
      <p:sp>
        <p:nvSpPr>
          <p:cNvPr id="70672" name="Text Box 16"/>
          <p:cNvSpPr txBox="1">
            <a:spLocks noChangeArrowheads="1"/>
          </p:cNvSpPr>
          <p:nvPr/>
        </p:nvSpPr>
        <p:spPr bwMode="auto">
          <a:xfrm>
            <a:off x="179513" y="2039476"/>
            <a:ext cx="617607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Příklady hlavních vědeckých společností v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oblasti</a:t>
            </a:r>
            <a:b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experimentální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biologie rostlin: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FESPB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- federace evropských společností rostlinných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experimentálních biologů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, v ČR má národní odnož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ČSEBR</a:t>
            </a: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ASPB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- americká společnost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rostlinných</a:t>
            </a:r>
            <a:b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experimentálních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biologů</a:t>
            </a:r>
          </a:p>
        </p:txBody>
      </p:sp>
      <p:grpSp>
        <p:nvGrpSpPr>
          <p:cNvPr id="14344" name="Skupina 14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4350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4351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2" name="Picture 12" descr="pecetUK"/>
            <p:cNvPicPr>
              <a:picLocks noChangeAspect="1" noChangeArrowheads="1"/>
            </p:cNvPicPr>
            <p:nvPr/>
          </p:nvPicPr>
          <p:blipFill>
            <a:blip r:embed="rId6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3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345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8" name="Zaoblený obdélník 17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4349" name="Text Box 19"/>
          <p:cNvSpPr txBox="1">
            <a:spLocks noChangeArrowheads="1"/>
          </p:cNvSpPr>
          <p:nvPr/>
        </p:nvSpPr>
        <p:spPr bwMode="auto">
          <a:xfrm>
            <a:off x="395288" y="992188"/>
            <a:ext cx="84978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1.3. Vědecké instituce a organizace, vědecké konference</a:t>
            </a:r>
          </a:p>
        </p:txBody>
      </p:sp>
      <p:pic>
        <p:nvPicPr>
          <p:cNvPr id="16" name="Picture 15">
            <a:hlinkClick r:id="rId3"/>
          </p:cNvPr>
          <p:cNvPicPr>
            <a:picLocks noChangeAspect="1"/>
          </p:cNvPicPr>
          <p:nvPr/>
        </p:nvPicPr>
        <p:blipFill rotWithShape="1">
          <a:blip r:embed="rId8"/>
          <a:srcRect b="10837"/>
          <a:stretch/>
        </p:blipFill>
        <p:spPr>
          <a:xfrm>
            <a:off x="3870978" y="4054507"/>
            <a:ext cx="4417300" cy="2480672"/>
          </a:xfrm>
          <a:prstGeom prst="rect">
            <a:avLst/>
          </a:prstGeom>
        </p:spPr>
      </p:pic>
      <p:pic>
        <p:nvPicPr>
          <p:cNvPr id="2" name="Picture 1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04" y="4074759"/>
            <a:ext cx="3649205" cy="2534559"/>
          </a:xfrm>
          <a:prstGeom prst="rect">
            <a:avLst/>
          </a:prstGeom>
        </p:spPr>
      </p:pic>
      <p:pic>
        <p:nvPicPr>
          <p:cNvPr id="19" name="Picture 18">
            <a:hlinkClick r:id="rId11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61918" y="1581370"/>
            <a:ext cx="2558554" cy="234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5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395288" y="1628775"/>
            <a:ext cx="28082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Vědecká setkávání</a:t>
            </a:r>
          </a:p>
        </p:txBody>
      </p:sp>
      <p:sp>
        <p:nvSpPr>
          <p:cNvPr id="85002" name="Text Box 10"/>
          <p:cNvSpPr txBox="1">
            <a:spLocks noChangeArrowheads="1"/>
          </p:cNvSpPr>
          <p:nvPr/>
        </p:nvSpPr>
        <p:spPr bwMode="auto">
          <a:xfrm>
            <a:off x="941388" y="2270125"/>
            <a:ext cx="80232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- představují ideální platformu rychlé výměny informací a zkušeností</a:t>
            </a:r>
          </a:p>
        </p:txBody>
      </p:sp>
      <p:sp>
        <p:nvSpPr>
          <p:cNvPr id="85004" name="Text Box 12"/>
          <p:cNvSpPr txBox="1">
            <a:spLocks noChangeArrowheads="1"/>
          </p:cNvSpPr>
          <p:nvPr/>
        </p:nvSpPr>
        <p:spPr bwMode="auto">
          <a:xfrm>
            <a:off x="900113" y="2947988"/>
            <a:ext cx="79930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dělení dle zaměření a velikosti setkání na kongresy, sympózia (konference),  semináře, kurzy (workshopy), atd. </a:t>
            </a:r>
          </a:p>
        </p:txBody>
      </p:sp>
      <p:sp>
        <p:nvSpPr>
          <p:cNvPr id="85005" name="Text Box 13"/>
          <p:cNvSpPr txBox="1">
            <a:spLocks noChangeArrowheads="1"/>
          </p:cNvSpPr>
          <p:nvPr/>
        </p:nvSpPr>
        <p:spPr bwMode="auto">
          <a:xfrm>
            <a:off x="900113" y="3862388"/>
            <a:ext cx="752951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Kongresy v oblasti experimentální biologie rostlin: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FESPB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ASPB</a:t>
            </a:r>
            <a:endParaRPr lang="cs-CZ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366" name="Skupina 12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5373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5374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5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6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7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6" name="Zaoblený obdélník 15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5371" name="Text Box 19"/>
          <p:cNvSpPr txBox="1">
            <a:spLocks noChangeArrowheads="1"/>
          </p:cNvSpPr>
          <p:nvPr/>
        </p:nvSpPr>
        <p:spPr bwMode="auto">
          <a:xfrm>
            <a:off x="395288" y="992188"/>
            <a:ext cx="84978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1.3. Vědecké instituce a organizace, vědecké konference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900113" y="4437063"/>
            <a:ext cx="7529512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Konference či sympózia: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 err="1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Gordon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 </a:t>
            </a:r>
            <a:r>
              <a:rPr lang="cs-CZ" altLang="cs-CZ" sz="2200" dirty="0" err="1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Research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 </a:t>
            </a:r>
            <a:r>
              <a:rPr lang="cs-CZ" altLang="cs-CZ" sz="2200" dirty="0" err="1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Conferences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okolo 300 ročně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 err="1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Keystone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 Symposia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okolo 100 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ročně</a:t>
            </a:r>
            <a:endParaRPr lang="en-GB" altLang="cs-CZ" sz="2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Cold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Spring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Harbor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 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Conferences</a:t>
            </a:r>
            <a:endParaRPr lang="cs-CZ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806450" y="5815291"/>
            <a:ext cx="75295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POZOR na pochybné konference, problém „obchodování“ s „vědeckou turistikou“</a:t>
            </a:r>
            <a:endParaRPr lang="cs-CZ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01" grpId="0"/>
      <p:bldP spid="85002" grpId="0"/>
      <p:bldP spid="85004" grpId="0"/>
      <p:bldP spid="85005" grpId="0"/>
      <p:bldP spid="1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1729927"/>
            <a:ext cx="5221374" cy="4380152"/>
          </a:xfrm>
          <a:prstGeom prst="rect">
            <a:avLst/>
          </a:prstGeom>
        </p:spPr>
      </p:pic>
      <p:grpSp>
        <p:nvGrpSpPr>
          <p:cNvPr id="5" name="Skupina 12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1" name="Zaoblený obdélník 15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395288" y="1064667"/>
            <a:ext cx="84978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1.3. Vědecké instituce a organizace, vědecké konference</a:t>
            </a:r>
          </a:p>
        </p:txBody>
      </p:sp>
    </p:spTree>
    <p:extLst>
      <p:ext uri="{BB962C8B-B14F-4D97-AF65-F5344CB8AC3E}">
        <p14:creationId xmlns:p14="http://schemas.microsoft.com/office/powerpoint/2010/main" val="66111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395288" y="1052513"/>
            <a:ext cx="75596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1.4. Etické aspekty vědecké činnosti</a:t>
            </a:r>
          </a:p>
        </p:txBody>
      </p:sp>
      <p:sp>
        <p:nvSpPr>
          <p:cNvPr id="49164" name="Text Box 12"/>
          <p:cNvSpPr txBox="1">
            <a:spLocks noChangeArrowheads="1"/>
          </p:cNvSpPr>
          <p:nvPr/>
        </p:nvSpPr>
        <p:spPr bwMode="auto">
          <a:xfrm>
            <a:off x="611188" y="1628775"/>
            <a:ext cx="5976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Osobní důvody existence vědecké činnosti:</a:t>
            </a:r>
          </a:p>
        </p:txBody>
      </p:sp>
      <p:sp>
        <p:nvSpPr>
          <p:cNvPr id="49165" name="Text Box 13"/>
          <p:cNvSpPr txBox="1">
            <a:spLocks noChangeArrowheads="1"/>
          </p:cNvSpPr>
          <p:nvPr/>
        </p:nvSpPr>
        <p:spPr bwMode="auto">
          <a:xfrm>
            <a:off x="1476375" y="2060575"/>
            <a:ext cx="7416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tvůrčí činnost, odkrývání dosud nepoznaných zákonitostí,</a:t>
            </a:r>
            <a:b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  neexistuje návod na řešení</a:t>
            </a:r>
          </a:p>
        </p:txBody>
      </p:sp>
      <p:sp>
        <p:nvSpPr>
          <p:cNvPr id="49166" name="Text Box 14"/>
          <p:cNvSpPr txBox="1">
            <a:spLocks noChangeArrowheads="1"/>
          </p:cNvSpPr>
          <p:nvPr/>
        </p:nvSpPr>
        <p:spPr bwMode="auto">
          <a:xfrm>
            <a:off x="1477963" y="2816225"/>
            <a:ext cx="6981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zejména výzkum lze brát jako řemeslo</a:t>
            </a:r>
          </a:p>
        </p:txBody>
      </p:sp>
      <p:sp>
        <p:nvSpPr>
          <p:cNvPr id="49168" name="Text Box 16"/>
          <p:cNvSpPr txBox="1">
            <a:spLocks noChangeArrowheads="1"/>
          </p:cNvSpPr>
          <p:nvPr/>
        </p:nvSpPr>
        <p:spPr bwMode="auto">
          <a:xfrm>
            <a:off x="1477963" y="3176588"/>
            <a:ext cx="5832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osobní koníček a současně placené povolání</a:t>
            </a:r>
          </a:p>
        </p:txBody>
      </p:sp>
      <p:sp>
        <p:nvSpPr>
          <p:cNvPr id="49169" name="Text Box 17"/>
          <p:cNvSpPr txBox="1">
            <a:spLocks noChangeArrowheads="1"/>
          </p:cNvSpPr>
          <p:nvPr/>
        </p:nvSpPr>
        <p:spPr bwMode="auto">
          <a:xfrm>
            <a:off x="1477963" y="3543300"/>
            <a:ext cx="5832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kariérní důvody spíše vyjímkou</a:t>
            </a:r>
          </a:p>
        </p:txBody>
      </p:sp>
      <p:sp>
        <p:nvSpPr>
          <p:cNvPr id="49170" name="Text Box 18"/>
          <p:cNvSpPr txBox="1">
            <a:spLocks noChangeArrowheads="1"/>
          </p:cNvSpPr>
          <p:nvPr/>
        </p:nvSpPr>
        <p:spPr bwMode="auto">
          <a:xfrm>
            <a:off x="611188" y="4005263"/>
            <a:ext cx="5832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Co určuje téma výzkumu určitého badatele?</a:t>
            </a:r>
          </a:p>
        </p:txBody>
      </p:sp>
      <p:sp>
        <p:nvSpPr>
          <p:cNvPr id="49171" name="Text Box 19"/>
          <p:cNvSpPr txBox="1">
            <a:spLocks noChangeArrowheads="1"/>
          </p:cNvSpPr>
          <p:nvPr/>
        </p:nvSpPr>
        <p:spPr bwMode="auto">
          <a:xfrm>
            <a:off x="1476375" y="4508500"/>
            <a:ext cx="6481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příklad učitele a pracovního týmu</a:t>
            </a:r>
          </a:p>
        </p:txBody>
      </p:sp>
      <p:sp>
        <p:nvSpPr>
          <p:cNvPr id="49172" name="Text Box 20"/>
          <p:cNvSpPr txBox="1">
            <a:spLocks noChangeArrowheads="1"/>
          </p:cNvSpPr>
          <p:nvPr/>
        </p:nvSpPr>
        <p:spPr bwMode="auto">
          <a:xfrm>
            <a:off x="1477963" y="4862513"/>
            <a:ext cx="64817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osobní zájem</a:t>
            </a:r>
          </a:p>
        </p:txBody>
      </p:sp>
      <p:sp>
        <p:nvSpPr>
          <p:cNvPr id="49173" name="Text Box 21"/>
          <p:cNvSpPr txBox="1">
            <a:spLocks noChangeArrowheads="1"/>
          </p:cNvSpPr>
          <p:nvPr/>
        </p:nvSpPr>
        <p:spPr bwMode="auto">
          <a:xfrm>
            <a:off x="1476375" y="5222875"/>
            <a:ext cx="67706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společenská a vědecká aktuálnost daného tématu - fenomén „vědecké módy“</a:t>
            </a:r>
          </a:p>
        </p:txBody>
      </p:sp>
      <p:sp>
        <p:nvSpPr>
          <p:cNvPr id="49174" name="Text Box 22"/>
          <p:cNvSpPr txBox="1">
            <a:spLocks noChangeArrowheads="1"/>
          </p:cNvSpPr>
          <p:nvPr/>
        </p:nvSpPr>
        <p:spPr bwMode="auto">
          <a:xfrm>
            <a:off x="1476375" y="5991225"/>
            <a:ext cx="6770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poskytovatel peněz</a:t>
            </a:r>
          </a:p>
        </p:txBody>
      </p:sp>
      <p:grpSp>
        <p:nvGrpSpPr>
          <p:cNvPr id="16397" name="Skupina 18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6402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6403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4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5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98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22" name="Zaoblený obdélník 21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4" grpId="0"/>
      <p:bldP spid="49165" grpId="0"/>
      <p:bldP spid="49166" grpId="0"/>
      <p:bldP spid="49168" grpId="0"/>
      <p:bldP spid="49169" grpId="0"/>
      <p:bldP spid="49170" grpId="0"/>
      <p:bldP spid="49171" grpId="0"/>
      <p:bldP spid="49172" grpId="0"/>
      <p:bldP spid="49173" grpId="0"/>
      <p:bldP spid="4917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7" name="Text Box 11"/>
          <p:cNvSpPr txBox="1">
            <a:spLocks noChangeArrowheads="1"/>
          </p:cNvSpPr>
          <p:nvPr/>
        </p:nvSpPr>
        <p:spPr bwMode="auto">
          <a:xfrm>
            <a:off x="611188" y="1382713"/>
            <a:ext cx="64817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Na co je potřeba dbát v badatelské činnosti:</a:t>
            </a:r>
          </a:p>
        </p:txBody>
      </p:sp>
      <p:sp>
        <p:nvSpPr>
          <p:cNvPr id="86028" name="Text Box 12"/>
          <p:cNvSpPr txBox="1">
            <a:spLocks noChangeArrowheads="1"/>
          </p:cNvSpPr>
          <p:nvPr/>
        </p:nvSpPr>
        <p:spPr bwMode="auto">
          <a:xfrm>
            <a:off x="900113" y="1773238"/>
            <a:ext cx="78120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vycházet z dosavadních poznatků, falzifikací déle přijímané teorie lze učinit třeba i převratný objev</a:t>
            </a:r>
          </a:p>
        </p:txBody>
      </p:sp>
      <p:sp>
        <p:nvSpPr>
          <p:cNvPr id="86029" name="Text Box 13"/>
          <p:cNvSpPr txBox="1">
            <a:spLocks noChangeArrowheads="1"/>
          </p:cNvSpPr>
          <p:nvPr/>
        </p:nvSpPr>
        <p:spPr bwMode="auto">
          <a:xfrm>
            <a:off x="900113" y="2498725"/>
            <a:ext cx="71993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vyvarovat se opakování již objeveného</a:t>
            </a:r>
          </a:p>
        </p:txBody>
      </p:sp>
      <p:sp>
        <p:nvSpPr>
          <p:cNvPr id="86030" name="Text Box 14"/>
          <p:cNvSpPr txBox="1">
            <a:spLocks noChangeArrowheads="1"/>
          </p:cNvSpPr>
          <p:nvPr/>
        </p:nvSpPr>
        <p:spPr bwMode="auto">
          <a:xfrm>
            <a:off x="900113" y="2852738"/>
            <a:ext cx="8243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neformulovat hypotézu bez prostudování relevantní literatury</a:t>
            </a:r>
          </a:p>
        </p:txBody>
      </p:sp>
      <p:sp>
        <p:nvSpPr>
          <p:cNvPr id="86031" name="Text Box 15"/>
          <p:cNvSpPr txBox="1">
            <a:spLocks noChangeArrowheads="1"/>
          </p:cNvSpPr>
          <p:nvPr/>
        </p:nvSpPr>
        <p:spPr bwMode="auto">
          <a:xfrm>
            <a:off x="900113" y="3246438"/>
            <a:ext cx="74882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přinášet všestranný prospěch, omezit osobní zájem, pravidelně uveřejňovat své výsledky</a:t>
            </a:r>
          </a:p>
        </p:txBody>
      </p:sp>
      <p:sp>
        <p:nvSpPr>
          <p:cNvPr id="86032" name="Text Box 16"/>
          <p:cNvSpPr txBox="1">
            <a:spLocks noChangeArrowheads="1"/>
          </p:cNvSpPr>
          <p:nvPr/>
        </p:nvSpPr>
        <p:spPr bwMode="auto">
          <a:xfrm>
            <a:off x="1260475" y="4076700"/>
            <a:ext cx="74882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ačkoliv typický etický kodex pro práci ve vědě neexistuje, lze alespoň shrnout pár důležitých pravidel: </a:t>
            </a:r>
          </a:p>
        </p:txBody>
      </p:sp>
      <p:sp>
        <p:nvSpPr>
          <p:cNvPr id="86033" name="Text Box 17"/>
          <p:cNvSpPr txBox="1">
            <a:spLocks noChangeArrowheads="1"/>
          </p:cNvSpPr>
          <p:nvPr/>
        </p:nvSpPr>
        <p:spPr bwMode="auto">
          <a:xfrm>
            <a:off x="2628900" y="4840288"/>
            <a:ext cx="63357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respektování priority vědeckého objevu </a:t>
            </a:r>
          </a:p>
        </p:txBody>
      </p:sp>
      <p:sp>
        <p:nvSpPr>
          <p:cNvPr id="86034" name="Text Box 18"/>
          <p:cNvSpPr txBox="1">
            <a:spLocks noChangeArrowheads="1"/>
          </p:cNvSpPr>
          <p:nvPr/>
        </p:nvSpPr>
        <p:spPr bwMode="auto">
          <a:xfrm>
            <a:off x="2628900" y="5271294"/>
            <a:ext cx="6119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nepřivlastňování si myšlenek a výsledků </a:t>
            </a:r>
          </a:p>
        </p:txBody>
      </p:sp>
      <p:sp>
        <p:nvSpPr>
          <p:cNvPr id="86035" name="Text Box 19"/>
          <p:cNvSpPr txBox="1">
            <a:spLocks noChangeArrowheads="1"/>
          </p:cNvSpPr>
          <p:nvPr/>
        </p:nvSpPr>
        <p:spPr bwMode="auto">
          <a:xfrm>
            <a:off x="2628900" y="6092825"/>
            <a:ext cx="5975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- neupravování  a nezamlčování výsledků </a:t>
            </a:r>
          </a:p>
        </p:txBody>
      </p:sp>
      <p:sp>
        <p:nvSpPr>
          <p:cNvPr id="86036" name="Text Box 20"/>
          <p:cNvSpPr txBox="1">
            <a:spLocks noChangeArrowheads="1"/>
          </p:cNvSpPr>
          <p:nvPr/>
        </p:nvSpPr>
        <p:spPr bwMode="auto">
          <a:xfrm>
            <a:off x="2628900" y="5733256"/>
            <a:ext cx="55435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důsledné uznávání podílu kolegů </a:t>
            </a:r>
          </a:p>
        </p:txBody>
      </p:sp>
      <p:grpSp>
        <p:nvGrpSpPr>
          <p:cNvPr id="17420" name="Skupina 18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7426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7427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8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9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1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22" name="Zaoblený obdélník 21"/>
          <p:cNvSpPr/>
          <p:nvPr/>
        </p:nvSpPr>
        <p:spPr>
          <a:xfrm>
            <a:off x="476841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7425" name="Text Box 4"/>
          <p:cNvSpPr txBox="1">
            <a:spLocks noChangeArrowheads="1"/>
          </p:cNvSpPr>
          <p:nvPr/>
        </p:nvSpPr>
        <p:spPr bwMode="auto">
          <a:xfrm>
            <a:off x="395288" y="992188"/>
            <a:ext cx="75596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1.4. Etické aspekty vědecké činnosti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7" grpId="0"/>
      <p:bldP spid="86028" grpId="0"/>
      <p:bldP spid="86029" grpId="0"/>
      <p:bldP spid="86030" grpId="0"/>
      <p:bldP spid="86031" grpId="0"/>
      <p:bldP spid="86032" grpId="0"/>
      <p:bldP spid="86033" grpId="0"/>
      <p:bldP spid="86034" grpId="0"/>
      <p:bldP spid="86035" grpId="0"/>
      <p:bldP spid="860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1"/>
          <p:cNvSpPr txBox="1">
            <a:spLocks noChangeArrowheads="1"/>
          </p:cNvSpPr>
          <p:nvPr/>
        </p:nvSpPr>
        <p:spPr bwMode="auto">
          <a:xfrm>
            <a:off x="611188" y="1628775"/>
            <a:ext cx="39608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Nejčastější nešvary:</a:t>
            </a:r>
          </a:p>
        </p:txBody>
      </p:sp>
      <p:sp>
        <p:nvSpPr>
          <p:cNvPr id="87058" name="Text Box 18"/>
          <p:cNvSpPr txBox="1">
            <a:spLocks noChangeArrowheads="1"/>
          </p:cNvSpPr>
          <p:nvPr/>
        </p:nvSpPr>
        <p:spPr bwMode="auto">
          <a:xfrm>
            <a:off x="1476375" y="2319338"/>
            <a:ext cx="56880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záměrná ignorace poznaného</a:t>
            </a:r>
          </a:p>
        </p:txBody>
      </p:sp>
      <p:sp>
        <p:nvSpPr>
          <p:cNvPr id="87059" name="Text Box 19"/>
          <p:cNvSpPr txBox="1">
            <a:spLocks noChangeArrowheads="1"/>
          </p:cNvSpPr>
          <p:nvPr/>
        </p:nvSpPr>
        <p:spPr bwMode="auto">
          <a:xfrm>
            <a:off x="1476375" y="2741613"/>
            <a:ext cx="6480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zatajování myšlenkového zdroje</a:t>
            </a:r>
          </a:p>
        </p:txBody>
      </p:sp>
      <p:sp>
        <p:nvSpPr>
          <p:cNvPr id="87060" name="Text Box 20"/>
          <p:cNvSpPr txBox="1">
            <a:spLocks noChangeArrowheads="1"/>
          </p:cNvSpPr>
          <p:nvPr/>
        </p:nvSpPr>
        <p:spPr bwMode="auto">
          <a:xfrm>
            <a:off x="1476375" y="3141663"/>
            <a:ext cx="73437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„vhodná“ úprava výsledků - třeba zamlčením nejasností</a:t>
            </a:r>
          </a:p>
        </p:txBody>
      </p:sp>
      <p:sp>
        <p:nvSpPr>
          <p:cNvPr id="87061" name="Text Box 21"/>
          <p:cNvSpPr txBox="1">
            <a:spLocks noChangeArrowheads="1"/>
          </p:cNvSpPr>
          <p:nvPr/>
        </p:nvSpPr>
        <p:spPr bwMode="auto">
          <a:xfrm>
            <a:off x="1476375" y="3573463"/>
            <a:ext cx="68405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předčasné zveřejnění či opakovaná publikace téhož</a:t>
            </a:r>
          </a:p>
        </p:txBody>
      </p:sp>
      <p:sp>
        <p:nvSpPr>
          <p:cNvPr id="87062" name="Text Box 22"/>
          <p:cNvSpPr txBox="1">
            <a:spLocks noChangeArrowheads="1"/>
          </p:cNvSpPr>
          <p:nvPr/>
        </p:nvSpPr>
        <p:spPr bwMode="auto">
          <a:xfrm>
            <a:off x="1476375" y="4005263"/>
            <a:ext cx="68405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předstírání praktické aplikovatelnosti</a:t>
            </a:r>
          </a:p>
        </p:txBody>
      </p:sp>
      <p:sp>
        <p:nvSpPr>
          <p:cNvPr id="87063" name="Text Box 23"/>
          <p:cNvSpPr txBox="1">
            <a:spLocks noChangeArrowheads="1"/>
          </p:cNvSpPr>
          <p:nvPr/>
        </p:nvSpPr>
        <p:spPr bwMode="auto">
          <a:xfrm>
            <a:off x="1476375" y="4464050"/>
            <a:ext cx="6840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krádež nápadů z projektů a návrhů kolegů</a:t>
            </a:r>
          </a:p>
        </p:txBody>
      </p:sp>
      <p:grpSp>
        <p:nvGrpSpPr>
          <p:cNvPr id="18441" name="Skupina 16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8447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8448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9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0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42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20" name="Zaoblený obdélník 19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8446" name="Text Box 4"/>
          <p:cNvSpPr txBox="1">
            <a:spLocks noChangeArrowheads="1"/>
          </p:cNvSpPr>
          <p:nvPr/>
        </p:nvSpPr>
        <p:spPr bwMode="auto">
          <a:xfrm>
            <a:off x="395288" y="1052513"/>
            <a:ext cx="75596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1.4. Etické aspekty vědecké činnosti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58" grpId="0"/>
      <p:bldP spid="87059" grpId="0"/>
      <p:bldP spid="87060" grpId="0"/>
      <p:bldP spid="87061" grpId="0"/>
      <p:bldP spid="87062" grpId="0"/>
      <p:bldP spid="8706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Skupina 18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9464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9465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6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7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939800" y="-26988"/>
            <a:ext cx="6780213" cy="64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1" name="Zaoblený obdélník 21"/>
          <p:cNvSpPr/>
          <p:nvPr/>
        </p:nvSpPr>
        <p:spPr>
          <a:xfrm>
            <a:off x="476841" y="62143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19463" name="Picture 11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10101" r="67522" b="12901"/>
          <a:stretch>
            <a:fillRect/>
          </a:stretch>
        </p:blipFill>
        <p:spPr bwMode="auto">
          <a:xfrm>
            <a:off x="1568450" y="1016000"/>
            <a:ext cx="6005513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0" name="Text Box 10"/>
          <p:cNvSpPr txBox="1">
            <a:spLocks noChangeArrowheads="1"/>
          </p:cNvSpPr>
          <p:nvPr/>
        </p:nvSpPr>
        <p:spPr bwMode="auto">
          <a:xfrm>
            <a:off x="468313" y="1557338"/>
            <a:ext cx="7848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Jaké instituce jsou tedy zárukou vědeckého pokroku?</a:t>
            </a:r>
          </a:p>
        </p:txBody>
      </p:sp>
      <p:sp>
        <p:nvSpPr>
          <p:cNvPr id="71697" name="Text Box 17"/>
          <p:cNvSpPr txBox="1">
            <a:spLocks noChangeArrowheads="1"/>
          </p:cNvSpPr>
          <p:nvPr/>
        </p:nvSpPr>
        <p:spPr bwMode="auto">
          <a:xfrm>
            <a:off x="395288" y="2246313"/>
            <a:ext cx="3816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1) Univerzitní pracoviště            </a:t>
            </a:r>
          </a:p>
        </p:txBody>
      </p:sp>
      <p:sp>
        <p:nvSpPr>
          <p:cNvPr id="4100" name="Text Box 19"/>
          <p:cNvSpPr txBox="1">
            <a:spLocks noChangeArrowheads="1"/>
          </p:cNvSpPr>
          <p:nvPr/>
        </p:nvSpPr>
        <p:spPr bwMode="auto">
          <a:xfrm>
            <a:off x="395288" y="1052513"/>
            <a:ext cx="84978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1.3. Vědecké instituce a organizace, vědecké konference</a:t>
            </a:r>
          </a:p>
        </p:txBody>
      </p:sp>
      <p:sp>
        <p:nvSpPr>
          <p:cNvPr id="71700" name="Text Box 20"/>
          <p:cNvSpPr txBox="1">
            <a:spLocks noChangeArrowheads="1"/>
          </p:cNvSpPr>
          <p:nvPr/>
        </p:nvSpPr>
        <p:spPr bwMode="auto">
          <a:xfrm>
            <a:off x="395288" y="3068638"/>
            <a:ext cx="84597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ideální je dokonalá symbióza pedagogické a vědecké činnosti. Pozitivní korelace mezi  kvalitou výzkumu a výuky.</a:t>
            </a:r>
          </a:p>
        </p:txBody>
      </p:sp>
      <p:sp>
        <p:nvSpPr>
          <p:cNvPr id="71701" name="Text Box 21"/>
          <p:cNvSpPr txBox="1">
            <a:spLocks noChangeArrowheads="1"/>
          </p:cNvSpPr>
          <p:nvPr/>
        </p:nvSpPr>
        <p:spPr bwMode="auto">
          <a:xfrm>
            <a:off x="395288" y="4221163"/>
            <a:ext cx="84978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z pohledu vědeckého výzkumu západního typu jsou nejlepší univerzity v USA a Velké Británii, metody hodnocení se mohou lišit, v zásadě ale toto sdělení platí obecně.</a:t>
            </a:r>
          </a:p>
        </p:txBody>
      </p:sp>
      <p:grpSp>
        <p:nvGrpSpPr>
          <p:cNvPr id="4103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4108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4109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0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1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04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8" name="Zaoblený obdélník 17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0" grpId="0" autoUpdateAnimBg="0"/>
      <p:bldP spid="71697" grpId="0" autoUpdateAnimBg="0"/>
      <p:bldP spid="71700" grpId="0" autoUpdateAnimBg="0"/>
      <p:bldP spid="71701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1" t="24500" r="71848" b="8150"/>
          <a:stretch>
            <a:fillRect/>
          </a:stretch>
        </p:blipFill>
        <p:spPr bwMode="auto">
          <a:xfrm>
            <a:off x="1882775" y="941388"/>
            <a:ext cx="5108575" cy="552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3" name="Skupina 18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20488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0489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0" name="Picture 12" descr="pecetUK"/>
            <p:cNvPicPr>
              <a:picLocks noChangeAspect="1" noChangeArrowheads="1"/>
            </p:cNvPicPr>
            <p:nvPr/>
          </p:nvPicPr>
          <p:blipFill>
            <a:blip r:embed="rId4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1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939800" y="-26988"/>
            <a:ext cx="6780213" cy="64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1" name="Zaoblený obdélník 21"/>
          <p:cNvSpPr/>
          <p:nvPr/>
        </p:nvSpPr>
        <p:spPr>
          <a:xfrm>
            <a:off x="476841" y="62143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Skupina 18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21512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1513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4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5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939800" y="-26988"/>
            <a:ext cx="6780213" cy="64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1" name="Zaoblený obdélník 21"/>
          <p:cNvSpPr/>
          <p:nvPr/>
        </p:nvSpPr>
        <p:spPr>
          <a:xfrm>
            <a:off x="476841" y="62143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21511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079500"/>
            <a:ext cx="8629650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4999" r="65945" b="5202"/>
          <a:stretch>
            <a:fillRect/>
          </a:stretch>
        </p:blipFill>
        <p:spPr bwMode="auto">
          <a:xfrm>
            <a:off x="1668463" y="836613"/>
            <a:ext cx="5538787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939800" y="-26988"/>
            <a:ext cx="6780213" cy="64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6" name="Zaoblený obdélník 21"/>
          <p:cNvSpPr/>
          <p:nvPr/>
        </p:nvSpPr>
        <p:spPr>
          <a:xfrm>
            <a:off x="476841" y="62143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grpSp>
        <p:nvGrpSpPr>
          <p:cNvPr id="22535" name="Skupina 18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22536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2537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8" name="Picture 12" descr="pecetUK"/>
            <p:cNvPicPr>
              <a:picLocks noChangeAspect="1" noChangeArrowheads="1"/>
            </p:cNvPicPr>
            <p:nvPr/>
          </p:nvPicPr>
          <p:blipFill>
            <a:blip r:embed="rId4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9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0" t="11501" r="57875" b="5901"/>
          <a:stretch>
            <a:fillRect/>
          </a:stretch>
        </p:blipFill>
        <p:spPr bwMode="auto">
          <a:xfrm>
            <a:off x="1763713" y="779463"/>
            <a:ext cx="5761037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Skupina 18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23560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3561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2" name="Picture 12" descr="pecetUK"/>
            <p:cNvPicPr>
              <a:picLocks noChangeAspect="1" noChangeArrowheads="1"/>
            </p:cNvPicPr>
            <p:nvPr/>
          </p:nvPicPr>
          <p:blipFill>
            <a:blip r:embed="rId4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3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56" name="Rectangle 9"/>
          <p:cNvSpPr>
            <a:spLocks noChangeArrowheads="1"/>
          </p:cNvSpPr>
          <p:nvPr/>
        </p:nvSpPr>
        <p:spPr bwMode="auto">
          <a:xfrm>
            <a:off x="939800" y="-26988"/>
            <a:ext cx="6780213" cy="64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1" name="Zaoblený obdélník 21"/>
          <p:cNvSpPr/>
          <p:nvPr/>
        </p:nvSpPr>
        <p:spPr>
          <a:xfrm>
            <a:off x="476841" y="62143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323850" y="842963"/>
            <a:ext cx="7559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1.4. 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Ethical 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code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of scientific work</a:t>
            </a:r>
            <a:endParaRPr lang="cs-CZ" altLang="cs-CZ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579" name="Text Box 11"/>
          <p:cNvSpPr txBox="1">
            <a:spLocks noChangeArrowheads="1"/>
          </p:cNvSpPr>
          <p:nvPr/>
        </p:nvSpPr>
        <p:spPr bwMode="auto">
          <a:xfrm>
            <a:off x="3419872" y="1240433"/>
            <a:ext cx="25209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Retraction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 </a:t>
            </a: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watch</a:t>
            </a:r>
            <a:endParaRPr lang="en-US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58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768475"/>
            <a:ext cx="6657975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aoblený obdélník 21"/>
          <p:cNvSpPr/>
          <p:nvPr/>
        </p:nvSpPr>
        <p:spPr>
          <a:xfrm>
            <a:off x="476841" y="62143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584" name="Rectangle 25"/>
          <p:cNvSpPr>
            <a:spLocks noChangeArrowheads="1"/>
          </p:cNvSpPr>
          <p:nvPr/>
        </p:nvSpPr>
        <p:spPr bwMode="auto">
          <a:xfrm>
            <a:off x="2008188" y="-12700"/>
            <a:ext cx="5124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Basics of research work</a:t>
            </a:r>
          </a:p>
        </p:txBody>
      </p:sp>
      <p:grpSp>
        <p:nvGrpSpPr>
          <p:cNvPr id="24585" name="Skupina 16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24586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4587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8" name="Picture 11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9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1784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Skupina 16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24592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4593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4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5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298450" y="1433513"/>
            <a:ext cx="88106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u="sng">
                <a:latin typeface="Calibri" panose="020F0502020204030204" pitchFamily="34" charset="0"/>
                <a:cs typeface="Calibri" panose="020F0502020204030204" pitchFamily="34" charset="0"/>
              </a:rPr>
              <a:t>Průvodce vědeckým žargonem (</a:t>
            </a:r>
            <a:r>
              <a:rPr lang="cs-CZ" altLang="cs-CZ" sz="1600" b="1" u="sng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http://texts.iddqd.cz/vedecky-zargon/</a:t>
            </a:r>
            <a:r>
              <a:rPr lang="cs-CZ" altLang="cs-CZ" sz="1600" b="1" u="sng">
                <a:latin typeface="Calibri" panose="020F0502020204030204" pitchFamily="34" charset="0"/>
                <a:cs typeface="Calibri" panose="020F0502020204030204" pitchFamily="34" charset="0"/>
              </a:rPr>
              <a:t>) :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2" name="Zaoblený obdélník 11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584" name="Text Box 24"/>
          <p:cNvSpPr txBox="1">
            <a:spLocks noChangeArrowheads="1"/>
          </p:cNvSpPr>
          <p:nvPr/>
        </p:nvSpPr>
        <p:spPr bwMode="auto">
          <a:xfrm>
            <a:off x="360363" y="1022350"/>
            <a:ext cx="8820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Humorné shrnutí nešvarů vystihuje docela dobře občasnou realitu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06400" y="1773238"/>
            <a:ext cx="668588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"je již dlouho známo" = nezjistil jsem si původní pramen 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60363" y="2272259"/>
            <a:ext cx="7776542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"projevuje se tu určitý trend" = tyto údaje jsou v podstatě bezcenné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60363" y="2795886"/>
            <a:ext cx="88106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"ačkoliv nebylo možné přinést na tyto otázky jednoznačnou odpověď" = pokus se nezdařil, ale i tak doufám, že jej budu moci publikovat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98449" y="3596481"/>
            <a:ext cx="881062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"k podrobnému studiu byly vybrány tři vzorky" = ostatní výsledky nedávaly smysl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344538" y="4140994"/>
            <a:ext cx="881062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"typické výsledky jsou zobrazeny" = tenhle graf se mi obzvláště vyvedl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323850" y="4583607"/>
            <a:ext cx="88106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"tyto výsledky budou obsahem příští studie" = jednou se snad do ní pustím, jestli mě k tomu někdo dokope / poskytne finanční prostředky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344538" y="5421612"/>
            <a:ext cx="403225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"z vlastní zkušenosti" = jednou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"v několika případech" = dvakrát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"v řadě případů" = třikrát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Skupina 16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25619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5620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21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22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2" name="Zaoblený obdélník 11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grpSp>
        <p:nvGrpSpPr>
          <p:cNvPr id="25607" name="Skupina 1"/>
          <p:cNvGrpSpPr>
            <a:grpSpLocks/>
          </p:cNvGrpSpPr>
          <p:nvPr/>
        </p:nvGrpSpPr>
        <p:grpSpPr bwMode="auto">
          <a:xfrm>
            <a:off x="298450" y="1022350"/>
            <a:ext cx="8882063" cy="750888"/>
            <a:chOff x="298450" y="1022350"/>
            <a:chExt cx="8882062" cy="750888"/>
          </a:xfrm>
        </p:grpSpPr>
        <p:sp>
          <p:nvSpPr>
            <p:cNvPr id="25617" name="Text Box 5"/>
            <p:cNvSpPr txBox="1">
              <a:spLocks noChangeArrowheads="1"/>
            </p:cNvSpPr>
            <p:nvPr/>
          </p:nvSpPr>
          <p:spPr bwMode="auto">
            <a:xfrm>
              <a:off x="298450" y="1433513"/>
              <a:ext cx="881062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 u="sng">
                  <a:latin typeface="Calibri" panose="020F0502020204030204" pitchFamily="34" charset="0"/>
                  <a:cs typeface="Calibri" panose="020F0502020204030204" pitchFamily="34" charset="0"/>
                </a:rPr>
                <a:t>Průvodce vědeckým žargonem (</a:t>
              </a:r>
              <a:r>
                <a:rPr lang="cs-CZ" altLang="cs-CZ" sz="1600" b="1" u="sng">
                  <a:latin typeface="Calibri" panose="020F0502020204030204" pitchFamily="34" charset="0"/>
                  <a:cs typeface="Calibri" panose="020F0502020204030204" pitchFamily="34" charset="0"/>
                  <a:hlinkClick r:id="rId5"/>
                </a:rPr>
                <a:t>http://texts.iddqd.cz/vedecky-zargon/</a:t>
              </a:r>
              <a:r>
                <a:rPr lang="cs-CZ" altLang="cs-CZ" sz="1600" b="1" u="sng">
                  <a:latin typeface="Calibri" panose="020F0502020204030204" pitchFamily="34" charset="0"/>
                  <a:cs typeface="Calibri" panose="020F0502020204030204" pitchFamily="34" charset="0"/>
                </a:rPr>
                <a:t>) :</a:t>
              </a:r>
            </a:p>
          </p:txBody>
        </p:sp>
        <p:sp>
          <p:nvSpPr>
            <p:cNvPr id="25618" name="Text Box 24"/>
            <p:cNvSpPr txBox="1">
              <a:spLocks noChangeArrowheads="1"/>
            </p:cNvSpPr>
            <p:nvPr/>
          </p:nvSpPr>
          <p:spPr bwMode="auto">
            <a:xfrm>
              <a:off x="358775" y="1022350"/>
              <a:ext cx="8821737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>
                  <a:latin typeface="Calibri" panose="020F0502020204030204" pitchFamily="34" charset="0"/>
                  <a:cs typeface="Calibri" panose="020F0502020204030204" pitchFamily="34" charset="0"/>
                </a:rPr>
                <a:t>Humorné shrnutí nešvarů vystihuje docela dobře občasnou realitu</a:t>
              </a:r>
            </a:p>
          </p:txBody>
        </p:sp>
      </p:grp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33375" y="1773238"/>
            <a:ext cx="55340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>
                <a:latin typeface="Calibri" panose="020F0502020204030204" pitchFamily="34" charset="0"/>
                <a:cs typeface="Calibri" panose="020F0502020204030204" pitchFamily="34" charset="0"/>
              </a:rPr>
              <a:t>"panuje názor" = já si myslím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23850" y="2141538"/>
            <a:ext cx="6624638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>
                <a:latin typeface="Calibri" panose="020F0502020204030204" pitchFamily="34" charset="0"/>
                <a:cs typeface="Calibri" panose="020F0502020204030204" pitchFamily="34" charset="0"/>
              </a:rPr>
              <a:t>"panuje všeobecný názor" = pár kolegů si to myslí taky 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33375" y="2574925"/>
            <a:ext cx="88106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>
                <a:latin typeface="Calibri" panose="020F0502020204030204" pitchFamily="34" charset="0"/>
                <a:cs typeface="Calibri" panose="020F0502020204030204" pitchFamily="34" charset="0"/>
              </a:rPr>
              <a:t>"platný v řádu daných veličin" = neplatný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98450" y="2994025"/>
            <a:ext cx="88106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>
                <a:latin typeface="Calibri" panose="020F0502020204030204" pitchFamily="34" charset="0"/>
                <a:cs typeface="Calibri" panose="020F0502020204030204" pitchFamily="34" charset="0"/>
              </a:rPr>
              <a:t>"podle statistického průzkumu" = říká se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323850" y="3435350"/>
            <a:ext cx="88106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>
                <a:latin typeface="Calibri" panose="020F0502020204030204" pitchFamily="34" charset="0"/>
                <a:cs typeface="Calibri" panose="020F0502020204030204" pitchFamily="34" charset="0"/>
              </a:rPr>
              <a:t>"statisticky vyjádřený odhad významu těchto zjištění" = pustý dohad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333375" y="3794125"/>
            <a:ext cx="881062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>
                <a:latin typeface="Calibri" panose="020F0502020204030204" pitchFamily="34" charset="0"/>
                <a:cs typeface="Calibri" panose="020F0502020204030204" pitchFamily="34" charset="0"/>
              </a:rPr>
              <a:t>"pečlivá analýza dosažitelných údajů" = tři stránky poznámek se mi rozpily, když sem si na ně zvrhl pivo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323850" y="4514850"/>
            <a:ext cx="88201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>
                <a:latin typeface="Calibri" panose="020F0502020204030204" pitchFamily="34" charset="0"/>
                <a:cs typeface="Calibri" panose="020F0502020204030204" pitchFamily="34" charset="0"/>
              </a:rPr>
              <a:t>"je jasné že bude třeba vykonat ještě mnoho další práce, než budeme schopni porozumět tomuto jevu v jeho úplnosti" = já mu nerozumím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250825" y="5230813"/>
            <a:ext cx="8821738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>
                <a:latin typeface="Calibri" panose="020F0502020204030204" pitchFamily="34" charset="0"/>
                <a:cs typeface="Calibri" panose="020F0502020204030204" pitchFamily="34" charset="0"/>
              </a:rPr>
              <a:t>"Děkuji Joe Blotzovi za asistenci při pokusu a André Schafferové za přínosné konzultace" = Blotz udělal práci a Schafferová mi vysvětlila, o co jde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287338" y="5951538"/>
            <a:ext cx="8821737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"nesmírně významná oblast výzkumné práce" = naprosto zbytečný úkol, který mi zadala komise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395288" y="1052513"/>
            <a:ext cx="75596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1.5. Financování vědeckého výzkumu</a:t>
            </a:r>
          </a:p>
        </p:txBody>
      </p:sp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468313" y="1557338"/>
            <a:ext cx="44640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Zdroje financí - státní</a:t>
            </a:r>
            <a:b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	         - soukromé </a:t>
            </a:r>
          </a:p>
        </p:txBody>
      </p:sp>
      <p:sp>
        <p:nvSpPr>
          <p:cNvPr id="50187" name="Text Box 11"/>
          <p:cNvSpPr txBox="1">
            <a:spLocks noChangeArrowheads="1"/>
          </p:cNvSpPr>
          <p:nvPr/>
        </p:nvSpPr>
        <p:spPr bwMode="auto">
          <a:xfrm>
            <a:off x="468313" y="2276475"/>
            <a:ext cx="83518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Rozdělení financování - podpora chodu institucí jako takových, většinou přes</a:t>
            </a:r>
            <a:b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		          ministerstva</a:t>
            </a:r>
            <a:b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		        - přímá podpora vědců formou grantových projektů</a:t>
            </a:r>
          </a:p>
        </p:txBody>
      </p:sp>
      <p:sp>
        <p:nvSpPr>
          <p:cNvPr id="50188" name="Text Box 12"/>
          <p:cNvSpPr txBox="1">
            <a:spLocks noChangeArrowheads="1"/>
          </p:cNvSpPr>
          <p:nvPr/>
        </p:nvSpPr>
        <p:spPr bwMode="auto">
          <a:xfrm>
            <a:off x="468313" y="3376613"/>
            <a:ext cx="867568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Ideální forma financování - kombinace všech forem financování</a:t>
            </a:r>
            <a:b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		              - komerčně uplatnit výsledky vlastní práce např. 				prostřednictvím tzv. spin off firem, finančně jsou tak 				přitom podporovány nadějné výzkumné směry, které si 			prozatím na sebe nevydělají</a:t>
            </a:r>
          </a:p>
        </p:txBody>
      </p:sp>
      <p:sp>
        <p:nvSpPr>
          <p:cNvPr id="50189" name="Text Box 13"/>
          <p:cNvSpPr txBox="1">
            <a:spLocks noChangeArrowheads="1"/>
          </p:cNvSpPr>
          <p:nvPr/>
        </p:nvSpPr>
        <p:spPr bwMode="auto">
          <a:xfrm>
            <a:off x="468313" y="5045075"/>
            <a:ext cx="86756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Propojení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formou spin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off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firem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je v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ČR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stále v ne příliš dobrém stavu,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chybí dobří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ědečtí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manažeři</a:t>
            </a: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6631" name="Skupina 12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26636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6637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8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9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632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6" name="Zaoblený obdélník 15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6" grpId="0"/>
      <p:bldP spid="50187" grpId="0"/>
      <p:bldP spid="50188" grpId="0"/>
      <p:bldP spid="5018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395288" y="1052513"/>
            <a:ext cx="75596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1.5. Financování vědeckého výzkumu</a:t>
            </a:r>
          </a:p>
        </p:txBody>
      </p:sp>
      <p:sp>
        <p:nvSpPr>
          <p:cNvPr id="27651" name="Text Box 9"/>
          <p:cNvSpPr txBox="1">
            <a:spLocks noChangeArrowheads="1"/>
          </p:cNvSpPr>
          <p:nvPr/>
        </p:nvSpPr>
        <p:spPr bwMode="auto">
          <a:xfrm>
            <a:off x="468313" y="1557338"/>
            <a:ext cx="8424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Transfer technologií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spin </a:t>
            </a: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off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firmy, technologické parky</a:t>
            </a:r>
          </a:p>
        </p:txBody>
      </p:sp>
      <p:grpSp>
        <p:nvGrpSpPr>
          <p:cNvPr id="27652" name="Skupina 10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27658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7659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0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1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12" name="Obrázek 1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3" t="12852" r="9494" b="13121"/>
          <a:stretch>
            <a:fillRect/>
          </a:stretch>
        </p:blipFill>
        <p:spPr bwMode="auto">
          <a:xfrm>
            <a:off x="1043608" y="2204864"/>
            <a:ext cx="6601848" cy="4196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395288" y="1052513"/>
            <a:ext cx="75596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1.5. Financování vědeckého výzkumu</a:t>
            </a:r>
          </a:p>
        </p:txBody>
      </p:sp>
      <p:sp>
        <p:nvSpPr>
          <p:cNvPr id="27651" name="Text Box 9"/>
          <p:cNvSpPr txBox="1">
            <a:spLocks noChangeArrowheads="1"/>
          </p:cNvSpPr>
          <p:nvPr/>
        </p:nvSpPr>
        <p:spPr bwMode="auto">
          <a:xfrm>
            <a:off x="719138" y="1480823"/>
            <a:ext cx="8424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Transfer technologií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na </a:t>
            </a:r>
            <a:r>
              <a:rPr lang="cs-CZ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PřF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UK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vizitky týmů, technologičtí skauti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652" name="Skupina 10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27658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7659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0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1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2" name="Picture 1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672" y="1983410"/>
            <a:ext cx="5617254" cy="441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4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6"/>
          <p:cNvSpPr txBox="1">
            <a:spLocks noChangeArrowheads="1"/>
          </p:cNvSpPr>
          <p:nvPr/>
        </p:nvSpPr>
        <p:spPr bwMode="auto">
          <a:xfrm>
            <a:off x="468313" y="1484313"/>
            <a:ext cx="83518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Pořadí univerzit podle kvality jejich výuky a výzkumu - Harvard, MIT, Yale, Cambridge a Oxford - nejčastěji na prvních příčkách </a:t>
            </a:r>
          </a:p>
        </p:txBody>
      </p:sp>
      <p:grpSp>
        <p:nvGrpSpPr>
          <p:cNvPr id="5123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5133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5134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5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6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7" name="Zaoblený obdélník 16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128" name="Text Box 19"/>
          <p:cNvSpPr txBox="1">
            <a:spLocks noChangeArrowheads="1"/>
          </p:cNvSpPr>
          <p:nvPr/>
        </p:nvSpPr>
        <p:spPr bwMode="auto">
          <a:xfrm>
            <a:off x="395288" y="992188"/>
            <a:ext cx="84978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1.3. Vědecké instituce a organizace, vědecké konference</a:t>
            </a:r>
          </a:p>
        </p:txBody>
      </p:sp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5" cstate="print"/>
          <a:srcRect l="8657" t="18905" r="14563" b="4586"/>
          <a:stretch>
            <a:fillRect/>
          </a:stretch>
        </p:blipFill>
        <p:spPr bwMode="auto">
          <a:xfrm>
            <a:off x="353232" y="2704773"/>
            <a:ext cx="6018968" cy="3748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Skupina 18"/>
          <p:cNvGrpSpPr>
            <a:grpSpLocks/>
          </p:cNvGrpSpPr>
          <p:nvPr/>
        </p:nvGrpSpPr>
        <p:grpSpPr bwMode="auto">
          <a:xfrm>
            <a:off x="4284663" y="2636838"/>
            <a:ext cx="4248150" cy="3756025"/>
            <a:chOff x="4499992" y="2564904"/>
            <a:chExt cx="5472608" cy="4980688"/>
          </a:xfrm>
        </p:grpSpPr>
        <p:pic>
          <p:nvPicPr>
            <p:cNvPr id="3091" name="Picture 19"/>
            <p:cNvPicPr>
              <a:picLocks noChangeAspect="1" noChangeArrowheads="1"/>
            </p:cNvPicPr>
            <p:nvPr/>
          </p:nvPicPr>
          <p:blipFill>
            <a:blip r:embed="rId6" cstate="print"/>
            <a:srcRect l="8066" t="15980" r="39369" b="7476"/>
            <a:stretch>
              <a:fillRect/>
            </a:stretch>
          </p:blipFill>
          <p:spPr bwMode="auto">
            <a:xfrm>
              <a:off x="4499992" y="2564904"/>
              <a:ext cx="5472608" cy="49806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Obdélník 17">
              <a:hlinkClick r:id="rId7"/>
            </p:cNvPr>
            <p:cNvSpPr/>
            <p:nvPr/>
          </p:nvSpPr>
          <p:spPr bwMode="auto">
            <a:xfrm>
              <a:off x="4716769" y="4653172"/>
              <a:ext cx="5120856" cy="928352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0"/>
          <p:cNvSpPr txBox="1">
            <a:spLocks noChangeArrowheads="1"/>
          </p:cNvSpPr>
          <p:nvPr/>
        </p:nvSpPr>
        <p:spPr bwMode="auto">
          <a:xfrm>
            <a:off x="395288" y="1455738"/>
            <a:ext cx="52562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Grantové projekty a jejich formy:</a:t>
            </a:r>
          </a:p>
        </p:txBody>
      </p:sp>
      <p:sp>
        <p:nvSpPr>
          <p:cNvPr id="90128" name="Text Box 16"/>
          <p:cNvSpPr txBox="1">
            <a:spLocks noChangeArrowheads="1"/>
          </p:cNvSpPr>
          <p:nvPr/>
        </p:nvSpPr>
        <p:spPr bwMode="auto">
          <a:xfrm>
            <a:off x="611188" y="1868488"/>
            <a:ext cx="83534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- Studentské, doktorské či juniorské badatelské projekty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 - tyto projekty jsou zpravidla jedno až tříleté, dávají mladému vědci či studentovi určitou míru autonomie.</a:t>
            </a:r>
          </a:p>
        </p:txBody>
      </p:sp>
      <p:sp>
        <p:nvSpPr>
          <p:cNvPr id="90129" name="Text Box 17"/>
          <p:cNvSpPr txBox="1">
            <a:spLocks noChangeArrowheads="1"/>
          </p:cNvSpPr>
          <p:nvPr/>
        </p:nvSpPr>
        <p:spPr bwMode="auto">
          <a:xfrm>
            <a:off x="539750" y="2997200"/>
            <a:ext cx="79200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- Standardní či postdoktorské badatelské projekty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 - nejběžnější forma projektu, bývají nejvíce tří až pětileté. Úspěšný vědec by měl vždy alespoň jeden takový projekt mít. </a:t>
            </a:r>
          </a:p>
        </p:txBody>
      </p:sp>
      <p:sp>
        <p:nvSpPr>
          <p:cNvPr id="90130" name="Text Box 18"/>
          <p:cNvSpPr txBox="1">
            <a:spLocks noChangeArrowheads="1"/>
          </p:cNvSpPr>
          <p:nvPr/>
        </p:nvSpPr>
        <p:spPr bwMode="auto">
          <a:xfrm>
            <a:off x="539750" y="4221163"/>
            <a:ext cx="84597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- Specializované granty 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hradí např. 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cestovní či publikační náklady</a:t>
            </a:r>
          </a:p>
        </p:txBody>
      </p:sp>
      <p:sp>
        <p:nvSpPr>
          <p:cNvPr id="90131" name="Text Box 19"/>
          <p:cNvSpPr txBox="1">
            <a:spLocks noChangeArrowheads="1"/>
          </p:cNvSpPr>
          <p:nvPr/>
        </p:nvSpPr>
        <p:spPr bwMode="auto">
          <a:xfrm>
            <a:off x="539750" y="4797425"/>
            <a:ext cx="84963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- Velké integrační projekty 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jedná se o propojení více badatelských skupin za účelem zvýšení efektivity jejich činnosti. Tyto projekty mají delší dobu trvání (5 a více let) a mohou se překrývat s menšími badatelskými projekty.</a:t>
            </a:r>
            <a:endParaRPr lang="cs-CZ" altLang="cs-CZ" sz="240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9703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29709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9710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1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2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704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7" name="Zaoblený obdélník 16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9708" name="Text Box 4"/>
          <p:cNvSpPr txBox="1">
            <a:spLocks noChangeArrowheads="1"/>
          </p:cNvSpPr>
          <p:nvPr/>
        </p:nvSpPr>
        <p:spPr bwMode="auto">
          <a:xfrm>
            <a:off x="395288" y="1052513"/>
            <a:ext cx="75596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1.5. Financování vědeckého výzkumu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28" grpId="0"/>
      <p:bldP spid="90129" grpId="0"/>
      <p:bldP spid="90130" grpId="0"/>
      <p:bldP spid="901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16"/>
          <p:cNvSpPr txBox="1">
            <a:spLocks noChangeArrowheads="1"/>
          </p:cNvSpPr>
          <p:nvPr/>
        </p:nvSpPr>
        <p:spPr bwMode="auto">
          <a:xfrm>
            <a:off x="486631" y="1489076"/>
            <a:ext cx="837379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- Velké integrační projekty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propojení více badatelských skupin za účelem zvýšení efektivity jejich činnosti. Tyto projekty mají delší dobu trvání (5 a více let) a mohou se překrývat s menšími badatelskými projekty.</a:t>
            </a:r>
            <a:endParaRPr lang="cs-CZ" altLang="cs-CZ" sz="2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0724" name="Skupina 10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30730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30731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2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3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5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0729" name="Text Box 4"/>
          <p:cNvSpPr txBox="1">
            <a:spLocks noChangeArrowheads="1"/>
          </p:cNvSpPr>
          <p:nvPr/>
        </p:nvSpPr>
        <p:spPr bwMode="auto">
          <a:xfrm>
            <a:off x="395288" y="1052513"/>
            <a:ext cx="75596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1.5. Financování vědeckého výzkumu</a:t>
            </a:r>
          </a:p>
        </p:txBody>
      </p:sp>
      <p:pic>
        <p:nvPicPr>
          <p:cNvPr id="2" name="Picture 1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3192525"/>
            <a:ext cx="4255794" cy="3180306"/>
          </a:xfrm>
          <a:prstGeom prst="rect">
            <a:avLst/>
          </a:prstGeom>
        </p:spPr>
      </p:pic>
      <p:pic>
        <p:nvPicPr>
          <p:cNvPr id="3" name="Picture 2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4008" y="3192525"/>
            <a:ext cx="4116893" cy="3059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9"/>
          <p:cNvSpPr txBox="1">
            <a:spLocks noChangeArrowheads="1"/>
          </p:cNvSpPr>
          <p:nvPr/>
        </p:nvSpPr>
        <p:spPr bwMode="auto">
          <a:xfrm>
            <a:off x="468313" y="1341438"/>
            <a:ext cx="36718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Grantové agentury:</a:t>
            </a:r>
          </a:p>
        </p:txBody>
      </p:sp>
      <p:sp>
        <p:nvSpPr>
          <p:cNvPr id="93196" name="Text Box 12"/>
          <p:cNvSpPr txBox="1">
            <a:spLocks noChangeArrowheads="1"/>
          </p:cNvSpPr>
          <p:nvPr/>
        </p:nvSpPr>
        <p:spPr bwMode="auto">
          <a:xfrm>
            <a:off x="684213" y="1772816"/>
            <a:ext cx="8208962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lokální (vnitřní) grantová agentura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- slouží pro potřeby konkrétní instituce, příkladem je grantová agentura UK (GAUK;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http://www.cuni.cz/UK-33.html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), žádat o projekt v rámci ní mohou pouze zaměstnanci a studenti UK. Podobným příkladem byla i grantová agentura akademie věd (GAAVČR, </a:t>
            </a:r>
            <a:r>
              <a:rPr lang="cs-CZ" altLang="cs-CZ" sz="2000" u="sng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http://www.gaav.cz/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), která je ovšem nyní zrušena.</a:t>
            </a:r>
          </a:p>
        </p:txBody>
      </p:sp>
      <p:sp>
        <p:nvSpPr>
          <p:cNvPr id="93197" name="Text Box 13"/>
          <p:cNvSpPr txBox="1">
            <a:spLocks noChangeArrowheads="1"/>
          </p:cNvSpPr>
          <p:nvPr/>
        </p:nvSpPr>
        <p:spPr bwMode="auto">
          <a:xfrm>
            <a:off x="684213" y="3356992"/>
            <a:ext cx="8208962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resortní grantová agentura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- slouží k podpoře výzkumu v určité oblasti (např. ministerstvo zdravotnictví, zemědělství a školství). Mezi nejštědřejší patří určitě ministerstvo školství (</a:t>
            </a:r>
            <a:r>
              <a:rPr lang="cs-CZ" altLang="cs-CZ" sz="2000" u="sng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http://www.msmt.cz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), které podporuje zejména velké integrační programy jako jsou výzkumná centra a výzkumné záměry. </a:t>
            </a:r>
          </a:p>
        </p:txBody>
      </p:sp>
      <p:sp>
        <p:nvSpPr>
          <p:cNvPr id="93198" name="Text Box 14"/>
          <p:cNvSpPr txBox="1">
            <a:spLocks noChangeArrowheads="1"/>
          </p:cNvSpPr>
          <p:nvPr/>
        </p:nvSpPr>
        <p:spPr bwMode="auto">
          <a:xfrm>
            <a:off x="611188" y="4653136"/>
            <a:ext cx="8208962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státní grantová agentura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- agentura, která má ve státním rozpočtu přímo vyčleněn svůj podíl, v ČR je to grantová agentura ČR (GAČR, </a:t>
            </a:r>
            <a:r>
              <a:rPr lang="cs-CZ" altLang="cs-CZ" sz="2000" u="sng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http://www.gacr.cz/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). Největší takovou agenturou je americká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National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Science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Foundation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(NSF; </a:t>
            </a:r>
            <a:r>
              <a:rPr lang="cs-CZ" altLang="cs-CZ" sz="2000" u="sng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http://www.nsf.gov/</a:t>
            </a:r>
            <a:r>
              <a:rPr lang="cs-CZ" altLang="cs-CZ" sz="2000" u="sng" dirty="0" err="1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index.jsp?displayFullSite</a:t>
            </a:r>
            <a:r>
              <a:rPr lang="cs-CZ" altLang="cs-CZ" sz="2000" u="sng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=</a:t>
            </a:r>
            <a:r>
              <a:rPr lang="cs-CZ" altLang="cs-CZ" sz="2000" u="sng" dirty="0" err="1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true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). Tyto agentury mají obvykle za cíl podporovat všechny oblasti výzkumu, které jsou v dané zemi politicky podporovány.</a:t>
            </a:r>
          </a:p>
        </p:txBody>
      </p:sp>
      <p:grpSp>
        <p:nvGrpSpPr>
          <p:cNvPr id="31750" name="Skupina 12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31756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31757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8" name="Picture 12" descr="pecetUK"/>
            <p:cNvPicPr>
              <a:picLocks noChangeAspect="1" noChangeArrowheads="1"/>
            </p:cNvPicPr>
            <p:nvPr/>
          </p:nvPicPr>
          <p:blipFill>
            <a:blip r:embed="rId8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9" name="Picture 15" descr="logo-male UEB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51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6" name="Zaoblený obdélník 15"/>
          <p:cNvSpPr/>
          <p:nvPr/>
        </p:nvSpPr>
        <p:spPr>
          <a:xfrm>
            <a:off x="476841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1755" name="Text Box 4"/>
          <p:cNvSpPr txBox="1">
            <a:spLocks noChangeArrowheads="1"/>
          </p:cNvSpPr>
          <p:nvPr/>
        </p:nvSpPr>
        <p:spPr bwMode="auto">
          <a:xfrm>
            <a:off x="395288" y="981075"/>
            <a:ext cx="75596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1.5. Financování vědeckého výzkumu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6" grpId="0"/>
      <p:bldP spid="93197" grpId="0"/>
      <p:bldP spid="9319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"/>
          <p:cNvSpPr>
            <a:spLocks noChangeArrowheads="1"/>
          </p:cNvSpPr>
          <p:nvPr/>
        </p:nvSpPr>
        <p:spPr bwMode="auto">
          <a:xfrm>
            <a:off x="647700" y="2060575"/>
            <a:ext cx="84963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mezinárodní grantová agentura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 - vzniká spojením úsilí více států. Jednotlivé možnosti získávání projektů jsou přehledně sdruženy na komunitním serveru CORDIS (Community research and development Information Service; </a:t>
            </a:r>
            <a:r>
              <a:rPr lang="cs-CZ" altLang="cs-CZ" sz="2400" u="sng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http://cordis.europa.eu/</a:t>
            </a:r>
            <a:r>
              <a:rPr lang="cs-CZ" altLang="cs-CZ" sz="2400" u="sng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Koordinace činnosti vědců v EU si vynutila existenci této stránky, která podporuje všechny oblasti vědecké činnosti a má své pobočky v jednotlivých státech EU.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Při Evropské unii již též funguje klasická grantová agentura ERC (European research council; 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http://erc.europa.eu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) nabízející klasické badatelské granty pro všechny vědce působící v EU.</a:t>
            </a:r>
          </a:p>
        </p:txBody>
      </p:sp>
      <p:grpSp>
        <p:nvGrpSpPr>
          <p:cNvPr id="32771" name="Skupina 10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32778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32779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0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1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2776" name="Text Box 4"/>
          <p:cNvSpPr txBox="1">
            <a:spLocks noChangeArrowheads="1"/>
          </p:cNvSpPr>
          <p:nvPr/>
        </p:nvSpPr>
        <p:spPr bwMode="auto">
          <a:xfrm>
            <a:off x="395288" y="1052513"/>
            <a:ext cx="75596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1.5. Financování vědeckého výzkumu</a:t>
            </a: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468313" y="1598613"/>
            <a:ext cx="3671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Grantové agentury: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1" name="Text Box 11"/>
          <p:cNvSpPr txBox="1">
            <a:spLocks noChangeArrowheads="1"/>
          </p:cNvSpPr>
          <p:nvPr/>
        </p:nvSpPr>
        <p:spPr bwMode="auto">
          <a:xfrm>
            <a:off x="539750" y="1628775"/>
            <a:ext cx="8137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Uvážit, který projekt je v danou chvíli nejvhodnější, zvolit grantovou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agenturu</a:t>
            </a: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3799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33805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33806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7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8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800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7" name="Zaoblený obdélník 16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3804" name="Text Box 4"/>
          <p:cNvSpPr txBox="1">
            <a:spLocks noChangeArrowheads="1"/>
          </p:cNvSpPr>
          <p:nvPr/>
        </p:nvSpPr>
        <p:spPr bwMode="auto">
          <a:xfrm>
            <a:off x="395288" y="1052513"/>
            <a:ext cx="85693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1.6. Příprava vědeckých projektů a grantů - základní pravidla</a:t>
            </a:r>
          </a:p>
        </p:txBody>
      </p:sp>
      <p:pic>
        <p:nvPicPr>
          <p:cNvPr id="2" name="Picture 1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640" y="2128324"/>
            <a:ext cx="6552728" cy="42680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2" name="Text Box 12"/>
          <p:cNvSpPr txBox="1">
            <a:spLocks noChangeArrowheads="1"/>
          </p:cNvSpPr>
          <p:nvPr/>
        </p:nvSpPr>
        <p:spPr bwMode="auto">
          <a:xfrm>
            <a:off x="358403" y="2827595"/>
            <a:ext cx="81359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Striktně dodržet formální náležitosti - velmi často jsou projekty kvůli jejich</a:t>
            </a:r>
            <a:b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				  nedodržení vyřazeny ještě předtím než</a:t>
            </a:r>
            <a:b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				  se na něj podívá odborné oko</a:t>
            </a:r>
          </a:p>
        </p:txBody>
      </p:sp>
      <p:sp>
        <p:nvSpPr>
          <p:cNvPr id="51213" name="Text Box 13"/>
          <p:cNvSpPr txBox="1">
            <a:spLocks noChangeArrowheads="1"/>
          </p:cNvSpPr>
          <p:nvPr/>
        </p:nvSpPr>
        <p:spPr bwMode="auto">
          <a:xfrm>
            <a:off x="395288" y="1832104"/>
            <a:ext cx="81359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Dát dohromady funkční řešitelský kolektiv - instituce je vždy garantem toho, že  je projekt proveditelný a přebírá za něj garance v tomto smyslu</a:t>
            </a:r>
          </a:p>
        </p:txBody>
      </p:sp>
      <p:sp>
        <p:nvSpPr>
          <p:cNvPr id="51214" name="Text Box 14"/>
          <p:cNvSpPr txBox="1">
            <a:spLocks noChangeArrowheads="1"/>
          </p:cNvSpPr>
          <p:nvPr/>
        </p:nvSpPr>
        <p:spPr bwMode="auto">
          <a:xfrm>
            <a:off x="503237" y="3951177"/>
            <a:ext cx="83534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				- text žádosti připomíná vědeckou 					publikaci, obsahuje však navíc očekávané 				výsledky a přínos pro společnost spolu s 				rozkladem finanční náročnosti projektu. 				Příklad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  <a:hlinkClick r:id="rId2" action="ppaction://hlinkfile"/>
              </a:rPr>
              <a:t>zde</a:t>
            </a: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215" name="Text Box 15"/>
          <p:cNvSpPr txBox="1">
            <a:spLocks noChangeArrowheads="1"/>
          </p:cNvSpPr>
          <p:nvPr/>
        </p:nvSpPr>
        <p:spPr bwMode="auto">
          <a:xfrm>
            <a:off x="491465" y="5690709"/>
            <a:ext cx="85328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Hodnocení žádosti - tzv. oborová komise vybírá pro vlastní hodnocení odborníky</a:t>
            </a:r>
            <a:b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		    v dané oblasti. Oponentské řízení je anonymní.</a:t>
            </a:r>
          </a:p>
        </p:txBody>
      </p:sp>
      <p:grpSp>
        <p:nvGrpSpPr>
          <p:cNvPr id="33799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33805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33806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7" name="Picture 12" descr="pecetUK"/>
            <p:cNvPicPr>
              <a:picLocks noChangeAspect="1" noChangeArrowheads="1"/>
            </p:cNvPicPr>
            <p:nvPr/>
          </p:nvPicPr>
          <p:blipFill>
            <a:blip r:embed="rId4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8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800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7" name="Zaoblený obdélník 16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3804" name="Text Box 4"/>
          <p:cNvSpPr txBox="1">
            <a:spLocks noChangeArrowheads="1"/>
          </p:cNvSpPr>
          <p:nvPr/>
        </p:nvSpPr>
        <p:spPr bwMode="auto">
          <a:xfrm>
            <a:off x="395288" y="1052513"/>
            <a:ext cx="85693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1.6. Příprava vědeckých projektů a grantů - základní pravidla</a:t>
            </a:r>
          </a:p>
        </p:txBody>
      </p:sp>
    </p:spTree>
    <p:extLst>
      <p:ext uri="{BB962C8B-B14F-4D97-AF65-F5344CB8AC3E}">
        <p14:creationId xmlns:p14="http://schemas.microsoft.com/office/powerpoint/2010/main" val="368637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2" grpId="0"/>
      <p:bldP spid="51213" grpId="0"/>
      <p:bldP spid="51214" grpId="0"/>
      <p:bldP spid="512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395288" y="1052513"/>
            <a:ext cx="85693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1.6. Příprava vědeckých projektů a grantů - základní pravidla</a:t>
            </a:r>
          </a:p>
        </p:txBody>
      </p:sp>
      <p:sp>
        <p:nvSpPr>
          <p:cNvPr id="34819" name="Text Box 9"/>
          <p:cNvSpPr txBox="1">
            <a:spLocks noChangeArrowheads="1"/>
          </p:cNvSpPr>
          <p:nvPr/>
        </p:nvSpPr>
        <p:spPr bwMode="auto">
          <a:xfrm>
            <a:off x="539750" y="1628800"/>
            <a:ext cx="8137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V případě udělení projektu se žadatel stává řešitelem a jeho organizace tzv. nositelem grantu</a:t>
            </a:r>
          </a:p>
        </p:txBody>
      </p:sp>
      <p:sp>
        <p:nvSpPr>
          <p:cNvPr id="98318" name="Text Box 14"/>
          <p:cNvSpPr txBox="1">
            <a:spLocks noChangeArrowheads="1"/>
          </p:cNvSpPr>
          <p:nvPr/>
        </p:nvSpPr>
        <p:spPr bwMode="auto">
          <a:xfrm>
            <a:off x="539750" y="2427312"/>
            <a:ext cx="8137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V průběhu projektu se předkládají tzv. průběžné zprávy a na konci projektu zprávy závěrečné.</a:t>
            </a:r>
          </a:p>
        </p:txBody>
      </p:sp>
      <p:sp>
        <p:nvSpPr>
          <p:cNvPr id="98319" name="Rectangle 15"/>
          <p:cNvSpPr>
            <a:spLocks noChangeArrowheads="1"/>
          </p:cNvSpPr>
          <p:nvPr/>
        </p:nvSpPr>
        <p:spPr bwMode="auto">
          <a:xfrm>
            <a:off x="539750" y="3213125"/>
            <a:ext cx="8204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Projekt nemůže být úspěšně ukončen, pokud v jeho rámci nevznikla ani jedna vědecká publikace. </a:t>
            </a:r>
          </a:p>
        </p:txBody>
      </p:sp>
      <p:sp>
        <p:nvSpPr>
          <p:cNvPr id="98320" name="Rectangle 16"/>
          <p:cNvSpPr>
            <a:spLocks noChangeArrowheads="1"/>
          </p:cNvSpPr>
          <p:nvPr/>
        </p:nvSpPr>
        <p:spPr bwMode="auto">
          <a:xfrm>
            <a:off x="1979613" y="3932262"/>
            <a:ext cx="69135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- grantové agentury hlídají aby projekt skončil buď</a:t>
            </a:r>
            <a:b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  vědeckou publikací v impaktovaném časopise nebo patentem</a:t>
            </a:r>
          </a:p>
        </p:txBody>
      </p:sp>
      <p:sp>
        <p:nvSpPr>
          <p:cNvPr id="98321" name="Rectangle 17"/>
          <p:cNvSpPr>
            <a:spLocks noChangeArrowheads="1"/>
          </p:cNvSpPr>
          <p:nvPr/>
        </p:nvSpPr>
        <p:spPr bwMode="auto">
          <a:xfrm>
            <a:off x="1979613" y="4652987"/>
            <a:ext cx="69135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- pokud vědec grant úspěšně nedokončí, většinou nemá šanci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  získat další grant  </a:t>
            </a:r>
          </a:p>
        </p:txBody>
      </p:sp>
      <p:sp>
        <p:nvSpPr>
          <p:cNvPr id="98322" name="Rectangle 18"/>
          <p:cNvSpPr>
            <a:spLocks noChangeArrowheads="1"/>
          </p:cNvSpPr>
          <p:nvPr/>
        </p:nvSpPr>
        <p:spPr bwMode="auto">
          <a:xfrm>
            <a:off x="1979613" y="5372125"/>
            <a:ext cx="69135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- evidence projektů je v ČR centralizována, nahlédnutí v</a:t>
            </a:r>
            <a:b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  centrálním registru projektů - 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informační systém výzkumu 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b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  vývoje (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http://www.vyzkum.cz/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grpSp>
        <p:nvGrpSpPr>
          <p:cNvPr id="34825" name="Skupina 14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34830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34831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2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3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826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8" name="Zaoblený obdélník 17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18" grpId="0" autoUpdateAnimBg="0"/>
      <p:bldP spid="98319" grpId="0"/>
      <p:bldP spid="98320" grpId="0"/>
      <p:bldP spid="98321" grpId="0"/>
      <p:bldP spid="983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9"/>
          <p:cNvSpPr txBox="1">
            <a:spLocks noChangeArrowheads="1"/>
          </p:cNvSpPr>
          <p:nvPr/>
        </p:nvSpPr>
        <p:spPr bwMode="auto">
          <a:xfrm>
            <a:off x="684213" y="1484313"/>
            <a:ext cx="7848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Vědecká činnost je jednou z hlavních aktivit dobré univerzity</a:t>
            </a:r>
          </a:p>
        </p:txBody>
      </p:sp>
      <p:grpSp>
        <p:nvGrpSpPr>
          <p:cNvPr id="6147" name="Skupina 11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6156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6157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5" name="Zaoblený obdélník 14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6152" name="Text Box 19"/>
          <p:cNvSpPr txBox="1">
            <a:spLocks noChangeArrowheads="1"/>
          </p:cNvSpPr>
          <p:nvPr/>
        </p:nvSpPr>
        <p:spPr bwMode="auto">
          <a:xfrm>
            <a:off x="395288" y="992188"/>
            <a:ext cx="84978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1.3. Vědecké instituce a organizace, vědecké konference</a:t>
            </a:r>
          </a:p>
        </p:txBody>
      </p:sp>
      <p:grpSp>
        <p:nvGrpSpPr>
          <p:cNvPr id="6153" name="Skupina 15"/>
          <p:cNvGrpSpPr>
            <a:grpSpLocks/>
          </p:cNvGrpSpPr>
          <p:nvPr/>
        </p:nvGrpSpPr>
        <p:grpSpPr bwMode="auto">
          <a:xfrm>
            <a:off x="827088" y="2024063"/>
            <a:ext cx="7273925" cy="4429125"/>
            <a:chOff x="827584" y="1772816"/>
            <a:chExt cx="7272808" cy="4429304"/>
          </a:xfrm>
        </p:grpSpPr>
        <p:pic>
          <p:nvPicPr>
            <p:cNvPr id="4111" name="Picture 15"/>
            <p:cNvPicPr>
              <a:picLocks noChangeAspect="1" noChangeArrowheads="1"/>
            </p:cNvPicPr>
            <p:nvPr/>
          </p:nvPicPr>
          <p:blipFill>
            <a:blip r:embed="rId5" cstate="print"/>
            <a:srcRect l="9741" t="16650" r="11707" b="6806"/>
            <a:stretch>
              <a:fillRect/>
            </a:stretch>
          </p:blipFill>
          <p:spPr bwMode="auto">
            <a:xfrm>
              <a:off x="827584" y="1772816"/>
              <a:ext cx="7272808" cy="44293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155" name="Rectangle 15">
              <a:hlinkClick r:id="rId6"/>
            </p:cNvPr>
            <p:cNvSpPr>
              <a:spLocks noChangeArrowheads="1"/>
            </p:cNvSpPr>
            <p:nvPr/>
          </p:nvSpPr>
          <p:spPr bwMode="auto">
            <a:xfrm>
              <a:off x="5052305" y="2384506"/>
              <a:ext cx="720080" cy="21602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31800" y="3213100"/>
            <a:ext cx="8316913" cy="3190875"/>
            <a:chOff x="272" y="2024"/>
            <a:chExt cx="5239" cy="2010"/>
          </a:xfrm>
        </p:grpSpPr>
        <p:grpSp>
          <p:nvGrpSpPr>
            <p:cNvPr id="7194" name="Group 3"/>
            <p:cNvGrpSpPr>
              <a:grpSpLocks/>
            </p:cNvGrpSpPr>
            <p:nvPr/>
          </p:nvGrpSpPr>
          <p:grpSpPr bwMode="auto">
            <a:xfrm>
              <a:off x="272" y="2024"/>
              <a:ext cx="2290" cy="2010"/>
              <a:chOff x="2213" y="1026"/>
              <a:chExt cx="3262" cy="2963"/>
            </a:xfrm>
          </p:grpSpPr>
          <p:pic>
            <p:nvPicPr>
              <p:cNvPr id="7196" name="Picture 4">
                <a:hlinkClick r:id="rId2"/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3" y="1072"/>
                <a:ext cx="3262" cy="29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97" name="Rectangle 5"/>
              <p:cNvSpPr>
                <a:spLocks noChangeArrowheads="1"/>
              </p:cNvSpPr>
              <p:nvPr/>
            </p:nvSpPr>
            <p:spPr bwMode="auto">
              <a:xfrm>
                <a:off x="2245" y="1026"/>
                <a:ext cx="1814" cy="55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98" name="Rectangle 6"/>
              <p:cNvSpPr>
                <a:spLocks noChangeArrowheads="1"/>
              </p:cNvSpPr>
              <p:nvPr/>
            </p:nvSpPr>
            <p:spPr bwMode="auto">
              <a:xfrm rot="-5400000">
                <a:off x="2336" y="980"/>
                <a:ext cx="1134" cy="131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195" name="Text Box 7"/>
            <p:cNvSpPr txBox="1">
              <a:spLocks noChangeArrowheads="1"/>
            </p:cNvSpPr>
            <p:nvPr/>
          </p:nvSpPr>
          <p:spPr bwMode="auto">
            <a:xfrm>
              <a:off x="3016" y="2432"/>
              <a:ext cx="249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latin typeface="Calibri" panose="020F0502020204030204" pitchFamily="34" charset="0"/>
                  <a:cs typeface="Calibri" panose="020F0502020204030204" pitchFamily="34" charset="0"/>
                </a:rPr>
                <a:t>- Max Planck Society, SRN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-139700" y="3267075"/>
            <a:ext cx="6799263" cy="3240088"/>
            <a:chOff x="185" y="2058"/>
            <a:chExt cx="4283" cy="2041"/>
          </a:xfrm>
        </p:grpSpPr>
        <p:sp>
          <p:nvSpPr>
            <p:cNvPr id="7190" name="Text Box 12"/>
            <p:cNvSpPr txBox="1">
              <a:spLocks noChangeArrowheads="1"/>
            </p:cNvSpPr>
            <p:nvPr/>
          </p:nvSpPr>
          <p:spPr bwMode="auto">
            <a:xfrm>
              <a:off x="3016" y="2724"/>
              <a:ext cx="145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latin typeface="Calibri" panose="020F0502020204030204" pitchFamily="34" charset="0"/>
                  <a:cs typeface="Calibri" panose="020F0502020204030204" pitchFamily="34" charset="0"/>
                </a:rPr>
                <a:t>- RIKEN, Japonsko</a:t>
              </a:r>
            </a:p>
          </p:txBody>
        </p:sp>
        <p:grpSp>
          <p:nvGrpSpPr>
            <p:cNvPr id="7191" name="Group 13"/>
            <p:cNvGrpSpPr>
              <a:grpSpLocks/>
            </p:cNvGrpSpPr>
            <p:nvPr/>
          </p:nvGrpSpPr>
          <p:grpSpPr bwMode="auto">
            <a:xfrm>
              <a:off x="185" y="2058"/>
              <a:ext cx="2818" cy="2041"/>
              <a:chOff x="158" y="2024"/>
              <a:chExt cx="2818" cy="2041"/>
            </a:xfrm>
          </p:grpSpPr>
          <p:pic>
            <p:nvPicPr>
              <p:cNvPr id="7192" name="Picture 1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65" t="13916" r="17879" b="25781"/>
              <a:stretch>
                <a:fillRect/>
              </a:stretch>
            </p:blipFill>
            <p:spPr bwMode="auto">
              <a:xfrm>
                <a:off x="540" y="2024"/>
                <a:ext cx="2436" cy="17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93" name="Rectangle 15">
                <a:hlinkClick r:id="rId5"/>
              </p:cNvPr>
              <p:cNvSpPr>
                <a:spLocks noChangeArrowheads="1"/>
              </p:cNvSpPr>
              <p:nvPr/>
            </p:nvSpPr>
            <p:spPr bwMode="auto">
              <a:xfrm>
                <a:off x="158" y="3657"/>
                <a:ext cx="2450" cy="40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</p:grpSp>
      </p:grpSp>
      <p:sp>
        <p:nvSpPr>
          <p:cNvPr id="76821" name="Text Box 21"/>
          <p:cNvSpPr txBox="1">
            <a:spLocks noChangeArrowheads="1"/>
          </p:cNvSpPr>
          <p:nvPr/>
        </p:nvSpPr>
        <p:spPr bwMode="auto">
          <a:xfrm>
            <a:off x="395288" y="1628775"/>
            <a:ext cx="46815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2) Vědecko-výzkumná pracoviště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            </a:t>
            </a:r>
          </a:p>
        </p:txBody>
      </p:sp>
      <p:sp>
        <p:nvSpPr>
          <p:cNvPr id="76823" name="Text Box 23"/>
          <p:cNvSpPr txBox="1">
            <a:spLocks noChangeArrowheads="1"/>
          </p:cNvSpPr>
          <p:nvPr/>
        </p:nvSpPr>
        <p:spPr bwMode="auto">
          <a:xfrm>
            <a:off x="827088" y="2205038"/>
            <a:ext cx="7848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- oproti univerzitám daleko větší důraz na vědecko-výzkumnou činnost </a:t>
            </a:r>
          </a:p>
        </p:txBody>
      </p:sp>
      <p:sp>
        <p:nvSpPr>
          <p:cNvPr id="76824" name="Text Box 24"/>
          <p:cNvSpPr txBox="1">
            <a:spLocks noChangeArrowheads="1"/>
          </p:cNvSpPr>
          <p:nvPr/>
        </p:nvSpPr>
        <p:spPr bwMode="auto">
          <a:xfrm>
            <a:off x="755650" y="2708275"/>
            <a:ext cx="7777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- často též školí Ph.D. studenty a spolupracují s univerzitami</a:t>
            </a:r>
          </a:p>
        </p:txBody>
      </p:sp>
      <p:sp>
        <p:nvSpPr>
          <p:cNvPr id="76825" name="Text Box 25"/>
          <p:cNvSpPr txBox="1">
            <a:spLocks noChangeArrowheads="1"/>
          </p:cNvSpPr>
          <p:nvPr/>
        </p:nvSpPr>
        <p:spPr bwMode="auto">
          <a:xfrm>
            <a:off x="4283075" y="3284538"/>
            <a:ext cx="4752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- nejznámější sítě výzkumných ústavů:</a:t>
            </a:r>
          </a:p>
        </p:txBody>
      </p:sp>
      <p:sp>
        <p:nvSpPr>
          <p:cNvPr id="76829" name="Text Box 29"/>
          <p:cNvSpPr txBox="1">
            <a:spLocks noChangeArrowheads="1"/>
          </p:cNvSpPr>
          <p:nvPr/>
        </p:nvSpPr>
        <p:spPr bwMode="auto">
          <a:xfrm>
            <a:off x="4211638" y="5476875"/>
            <a:ext cx="4752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- resortní či soukromá výzkumná centra</a:t>
            </a:r>
          </a:p>
        </p:txBody>
      </p:sp>
      <p:grpSp>
        <p:nvGrpSpPr>
          <p:cNvPr id="7177" name="Skupina 29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7186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7187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8" name="Picture 12" descr="pecetUK"/>
            <p:cNvPicPr>
              <a:picLocks noChangeAspect="1" noChangeArrowheads="1"/>
            </p:cNvPicPr>
            <p:nvPr/>
          </p:nvPicPr>
          <p:blipFill>
            <a:blip r:embed="rId7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9" name="Picture 15" descr="logo-male UEB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8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33" name="Zaoblený obdélník 32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7182" name="Text Box 19"/>
          <p:cNvSpPr txBox="1">
            <a:spLocks noChangeArrowheads="1"/>
          </p:cNvSpPr>
          <p:nvPr/>
        </p:nvSpPr>
        <p:spPr bwMode="auto">
          <a:xfrm>
            <a:off x="395288" y="992188"/>
            <a:ext cx="84978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1.3. Vědecké instituce a organizace, vědecké konference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801688" y="3224213"/>
            <a:ext cx="6650037" cy="3300412"/>
            <a:chOff x="729526" y="3182595"/>
            <a:chExt cx="6650787" cy="3301421"/>
          </a:xfrm>
        </p:grpSpPr>
        <p:sp>
          <p:nvSpPr>
            <p:cNvPr id="7184" name="Text Box 27"/>
            <p:cNvSpPr txBox="1">
              <a:spLocks noChangeArrowheads="1"/>
            </p:cNvSpPr>
            <p:nvPr/>
          </p:nvSpPr>
          <p:spPr bwMode="auto">
            <a:xfrm>
              <a:off x="4283100" y="4685606"/>
              <a:ext cx="309721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latin typeface="Calibri" panose="020F0502020204030204" pitchFamily="34" charset="0"/>
                  <a:cs typeface="Calibri" panose="020F0502020204030204" pitchFamily="34" charset="0"/>
                </a:rPr>
                <a:t>- AV ČR, Česká republika</a:t>
              </a:r>
            </a:p>
          </p:txBody>
        </p:sp>
        <p:pic>
          <p:nvPicPr>
            <p:cNvPr id="7185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07" t="19200" r="32675" b="10101"/>
            <a:stretch>
              <a:fillRect/>
            </a:stretch>
          </p:blipFill>
          <p:spPr bwMode="auto">
            <a:xfrm>
              <a:off x="729526" y="3182595"/>
              <a:ext cx="3039923" cy="330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21" grpId="0"/>
      <p:bldP spid="76823" grpId="0"/>
      <p:bldP spid="76824" grpId="0"/>
      <p:bldP spid="76825" grpId="0"/>
      <p:bldP spid="768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32" name="Text Box 8"/>
          <p:cNvSpPr txBox="1">
            <a:spLocks noChangeArrowheads="1"/>
          </p:cNvSpPr>
          <p:nvPr/>
        </p:nvSpPr>
        <p:spPr bwMode="auto">
          <a:xfrm>
            <a:off x="239713" y="1484313"/>
            <a:ext cx="86534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Vědecký tým - základní stavební jednotka každé výzkumné instituce, v dnešní době zpravidla mezinárodní </a:t>
            </a:r>
          </a:p>
        </p:txBody>
      </p:sp>
      <p:sp>
        <p:nvSpPr>
          <p:cNvPr id="77833" name="Text Box 9"/>
          <p:cNvSpPr txBox="1">
            <a:spLocks noChangeArrowheads="1"/>
          </p:cNvSpPr>
          <p:nvPr/>
        </p:nvSpPr>
        <p:spPr bwMode="auto">
          <a:xfrm>
            <a:off x="179388" y="2211388"/>
            <a:ext cx="8569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Výzkumná instituce je tím kvalitnější čím lepší propojení je mezi jednotlivými vědeckými týmy. </a:t>
            </a:r>
          </a:p>
        </p:txBody>
      </p:sp>
      <p:grpSp>
        <p:nvGrpSpPr>
          <p:cNvPr id="8196" name="Skupina 17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8207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8208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9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0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21" name="Zaoblený obdélník 20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8201" name="Text Box 19"/>
          <p:cNvSpPr txBox="1">
            <a:spLocks noChangeArrowheads="1"/>
          </p:cNvSpPr>
          <p:nvPr/>
        </p:nvSpPr>
        <p:spPr bwMode="auto">
          <a:xfrm>
            <a:off x="395288" y="992188"/>
            <a:ext cx="84978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1.3. Vědecké instituce a organizace, vědecké konference</a:t>
            </a:r>
          </a:p>
        </p:txBody>
      </p:sp>
      <p:sp>
        <p:nvSpPr>
          <p:cNvPr id="6163" name="Text Box 15"/>
          <p:cNvSpPr txBox="1">
            <a:spLocks noChangeArrowheads="1"/>
          </p:cNvSpPr>
          <p:nvPr/>
        </p:nvSpPr>
        <p:spPr bwMode="auto">
          <a:xfrm>
            <a:off x="179388" y="2944813"/>
            <a:ext cx="4392612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Struktura týmů na daném pracovišti je většinou dána historickými důvody (existence vědeckých autorit v oboru) či podléhá nějakému účelu (modernost, aplikovatelnost, apod.)</a:t>
            </a:r>
          </a:p>
        </p:txBody>
      </p:sp>
      <p:pic>
        <p:nvPicPr>
          <p:cNvPr id="6164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3" t="14500" r="25687" b="3203"/>
          <a:stretch>
            <a:fillRect/>
          </a:stretch>
        </p:blipFill>
        <p:spPr bwMode="auto">
          <a:xfrm>
            <a:off x="4427538" y="2781300"/>
            <a:ext cx="439261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2" name="Text Box 22"/>
          <p:cNvSpPr txBox="1">
            <a:spLocks noChangeArrowheads="1"/>
          </p:cNvSpPr>
          <p:nvPr/>
        </p:nvSpPr>
        <p:spPr bwMode="auto">
          <a:xfrm>
            <a:off x="179388" y="4552950"/>
            <a:ext cx="41052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Na PřF UK jsou základními kameny</a:t>
            </a:r>
            <a:b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sekce s jednotlivými katedrami a jejich výzkumnými týmy.</a:t>
            </a:r>
            <a:b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Stále probíhají diskuse o reorganizaci.  </a:t>
            </a:r>
          </a:p>
        </p:txBody>
      </p:sp>
      <p:pic>
        <p:nvPicPr>
          <p:cNvPr id="6165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" t="16650" r="26974" b="6842"/>
          <a:stretch>
            <a:fillRect/>
          </a:stretch>
        </p:blipFill>
        <p:spPr bwMode="auto">
          <a:xfrm>
            <a:off x="4600575" y="2781300"/>
            <a:ext cx="4435475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20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2" r="41731" b="11250"/>
          <a:stretch>
            <a:fillRect/>
          </a:stretch>
        </p:blipFill>
        <p:spPr bwMode="auto">
          <a:xfrm>
            <a:off x="4389438" y="2636838"/>
            <a:ext cx="4719637" cy="373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2" grpId="0"/>
      <p:bldP spid="77833" grpId="0"/>
      <p:bldP spid="6163" grpId="0"/>
      <p:bldP spid="61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45" name="Text Box 17"/>
          <p:cNvSpPr txBox="1">
            <a:spLocks noChangeArrowheads="1"/>
          </p:cNvSpPr>
          <p:nvPr/>
        </p:nvSpPr>
        <p:spPr bwMode="auto">
          <a:xfrm>
            <a:off x="250825" y="1341438"/>
            <a:ext cx="865346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b="1">
                <a:latin typeface="Calibri" panose="020F0502020204030204" pitchFamily="34" charset="0"/>
                <a:cs typeface="Calibri" panose="020F0502020204030204" pitchFamily="34" charset="0"/>
              </a:rPr>
              <a:t>Jak vypadá struktura dobrého vědeckého týmu?</a:t>
            </a:r>
          </a:p>
        </p:txBody>
      </p:sp>
      <p:sp>
        <p:nvSpPr>
          <p:cNvPr id="48146" name="Text Box 18"/>
          <p:cNvSpPr txBox="1">
            <a:spLocks noChangeArrowheads="1"/>
          </p:cNvSpPr>
          <p:nvPr/>
        </p:nvSpPr>
        <p:spPr bwMode="auto">
          <a:xfrm>
            <a:off x="900113" y="1773238"/>
            <a:ext cx="8064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alibri" panose="020F0502020204030204" pitchFamily="34" charset="0"/>
                <a:cs typeface="Calibri" panose="020F0502020204030204" pitchFamily="34" charset="0"/>
              </a:rPr>
              <a:t>- Vedoucí týmu 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- zodpovídá za vlastní vědeckou kvalitu výzkumu, převažuje</a:t>
            </a:r>
            <a:b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	             role koordinátorská, na univerzitě má často akademický titul</a:t>
            </a:r>
          </a:p>
        </p:txBody>
      </p:sp>
      <p:sp>
        <p:nvSpPr>
          <p:cNvPr id="48147" name="Text Box 19"/>
          <p:cNvSpPr txBox="1">
            <a:spLocks noChangeArrowheads="1"/>
          </p:cNvSpPr>
          <p:nvPr/>
        </p:nvSpPr>
        <p:spPr bwMode="auto">
          <a:xfrm>
            <a:off x="900113" y="2382838"/>
            <a:ext cx="80883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alibri" panose="020F0502020204030204" pitchFamily="34" charset="0"/>
                <a:cs typeface="Calibri" panose="020F0502020204030204" pitchFamily="34" charset="0"/>
              </a:rPr>
              <a:t>- Samostatní vědečtí pracovníci 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(vědečtí asistenti či postdoktorandi)</a:t>
            </a:r>
            <a:b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	           - představují hlavní sílu týmu, obvykle lidé v nejlepších letech</a:t>
            </a:r>
            <a:b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	             do cca 35 let, celosvětově nejčastěji migrující vědecká síla</a:t>
            </a:r>
          </a:p>
        </p:txBody>
      </p:sp>
      <p:sp>
        <p:nvSpPr>
          <p:cNvPr id="48148" name="Text Box 20"/>
          <p:cNvSpPr txBox="1">
            <a:spLocks noChangeArrowheads="1"/>
          </p:cNvSpPr>
          <p:nvPr/>
        </p:nvSpPr>
        <p:spPr bwMode="auto">
          <a:xfrm>
            <a:off x="900113" y="3284538"/>
            <a:ext cx="7704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alibri" panose="020F0502020204030204" pitchFamily="34" charset="0"/>
                <a:cs typeface="Calibri" panose="020F0502020204030204" pitchFamily="34" charset="0"/>
              </a:rPr>
              <a:t>- Odborní pracovníci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 - experti na určitou metodu či oblast studia, nemají</a:t>
            </a:r>
            <a:b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		       vlastní vědecké ambice</a:t>
            </a:r>
          </a:p>
        </p:txBody>
      </p:sp>
      <p:sp>
        <p:nvSpPr>
          <p:cNvPr id="48149" name="Text Box 21"/>
          <p:cNvSpPr txBox="1">
            <a:spLocks noChangeArrowheads="1"/>
          </p:cNvSpPr>
          <p:nvPr/>
        </p:nvSpPr>
        <p:spPr bwMode="auto">
          <a:xfrm>
            <a:off x="900113" y="3860800"/>
            <a:ext cx="77041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alibri" panose="020F0502020204030204" pitchFamily="34" charset="0"/>
                <a:cs typeface="Calibri" panose="020F0502020204030204" pitchFamily="34" charset="0"/>
              </a:rPr>
              <a:t>- Postgraduální studenti 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- pod vedením vedoucího týmu či některého</a:t>
            </a:r>
            <a:b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		            postdoktoranda vypracovávají disertační práce 		            odpovídající zaměření týmu.</a:t>
            </a:r>
          </a:p>
        </p:txBody>
      </p:sp>
      <p:sp>
        <p:nvSpPr>
          <p:cNvPr id="48150" name="Text Box 22"/>
          <p:cNvSpPr txBox="1">
            <a:spLocks noChangeArrowheads="1"/>
          </p:cNvSpPr>
          <p:nvPr/>
        </p:nvSpPr>
        <p:spPr bwMode="auto">
          <a:xfrm>
            <a:off x="900113" y="4724400"/>
            <a:ext cx="7704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alibri" panose="020F0502020204030204" pitchFamily="34" charset="0"/>
                <a:cs typeface="Calibri" panose="020F0502020204030204" pitchFamily="34" charset="0"/>
              </a:rPr>
              <a:t>- Diplomanti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 - vypracovávají v rámci týmu diplomové práce, nemusí být</a:t>
            </a:r>
            <a:b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	        nutně velmi úzce zaměřeni</a:t>
            </a:r>
          </a:p>
        </p:txBody>
      </p:sp>
      <p:sp>
        <p:nvSpPr>
          <p:cNvPr id="48151" name="Text Box 23"/>
          <p:cNvSpPr txBox="1">
            <a:spLocks noChangeArrowheads="1"/>
          </p:cNvSpPr>
          <p:nvPr/>
        </p:nvSpPr>
        <p:spPr bwMode="auto">
          <a:xfrm>
            <a:off x="900113" y="5300663"/>
            <a:ext cx="82438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alibri" panose="020F0502020204030204" pitchFamily="34" charset="0"/>
                <a:cs typeface="Calibri" panose="020F0502020204030204" pitchFamily="34" charset="0"/>
              </a:rPr>
              <a:t>- Mladší studenti 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- často tzv. pomocná pracovní síla, oblíbený způsob 			orientace před vlastním výběrem tématu diplomové práce</a:t>
            </a:r>
          </a:p>
        </p:txBody>
      </p:sp>
      <p:sp>
        <p:nvSpPr>
          <p:cNvPr id="48153" name="Text Box 25"/>
          <p:cNvSpPr txBox="1">
            <a:spLocks noChangeArrowheads="1"/>
          </p:cNvSpPr>
          <p:nvPr/>
        </p:nvSpPr>
        <p:spPr bwMode="auto">
          <a:xfrm>
            <a:off x="900113" y="5949950"/>
            <a:ext cx="84963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alibri" panose="020F0502020204030204" pitchFamily="34" charset="0"/>
                <a:cs typeface="Calibri" panose="020F0502020204030204" pitchFamily="34" charset="0"/>
              </a:rPr>
              <a:t>- Techničtí pracovníci, laboranté 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- udržování chodu laboratoře či příprava 			experimentů. Právě na nich často závisí úspěch experimentu.</a:t>
            </a:r>
            <a:endParaRPr lang="cs-CZ" altLang="cs-CZ" sz="200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226" name="Skupina 16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9232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9233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4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5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27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20" name="Zaoblený obdélník 19"/>
          <p:cNvSpPr/>
          <p:nvPr/>
        </p:nvSpPr>
        <p:spPr>
          <a:xfrm>
            <a:off x="476841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9231" name="Text Box 19"/>
          <p:cNvSpPr txBox="1">
            <a:spLocks noChangeArrowheads="1"/>
          </p:cNvSpPr>
          <p:nvPr/>
        </p:nvSpPr>
        <p:spPr bwMode="auto">
          <a:xfrm>
            <a:off x="395288" y="908050"/>
            <a:ext cx="84978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1.3. Vědecké instituce a organizace, vědecké konference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45" grpId="0"/>
      <p:bldP spid="48146" grpId="0"/>
      <p:bldP spid="48147" grpId="0"/>
      <p:bldP spid="48148" grpId="0"/>
      <p:bldP spid="48149" grpId="0"/>
      <p:bldP spid="48150" grpId="0"/>
      <p:bldP spid="48151" grpId="0"/>
      <p:bldP spid="481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http://dabacon.org/pontiff/wp-content/uploads/2011/08/sc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836613"/>
            <a:ext cx="590550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6" name="Zaoblený obdélník 5"/>
          <p:cNvSpPr/>
          <p:nvPr/>
        </p:nvSpPr>
        <p:spPr>
          <a:xfrm>
            <a:off x="476841" y="692696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1476375" y="2852738"/>
            <a:ext cx="6335713" cy="4005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5883E-6 L -2.5E-6 0.128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12801 L -0.00139 0.2689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29213 L -2.5E-6 0.4115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41709 L -2.5E-6 0.5886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0" grpId="3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0"/>
          <p:cNvSpPr txBox="1">
            <a:spLocks noChangeArrowheads="1"/>
          </p:cNvSpPr>
          <p:nvPr/>
        </p:nvSpPr>
        <p:spPr bwMode="auto">
          <a:xfrm>
            <a:off x="396875" y="1341438"/>
            <a:ext cx="865346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b="1">
                <a:latin typeface="Calibri" panose="020F0502020204030204" pitchFamily="34" charset="0"/>
                <a:cs typeface="Calibri" panose="020F0502020204030204" pitchFamily="34" charset="0"/>
              </a:rPr>
              <a:t>Jak vypadá struktura dobrého vědeckého týmu?</a:t>
            </a:r>
          </a:p>
        </p:txBody>
      </p:sp>
      <p:sp>
        <p:nvSpPr>
          <p:cNvPr id="82955" name="Text Box 11"/>
          <p:cNvSpPr txBox="1">
            <a:spLocks noChangeArrowheads="1"/>
          </p:cNvSpPr>
          <p:nvPr/>
        </p:nvSpPr>
        <p:spPr bwMode="auto">
          <a:xfrm>
            <a:off x="395289" y="1772816"/>
            <a:ext cx="82089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Struktura týmu není rigidní, ale podléhá neustálým obměnám daným profilováním dobrých studentů a osvíceností vedoucího týmu</a:t>
            </a:r>
          </a:p>
        </p:txBody>
      </p:sp>
      <p:sp>
        <p:nvSpPr>
          <p:cNvPr id="82965" name="Text Box 21"/>
          <p:cNvSpPr txBox="1">
            <a:spLocks noChangeArrowheads="1"/>
          </p:cNvSpPr>
          <p:nvPr/>
        </p:nvSpPr>
        <p:spPr bwMode="auto">
          <a:xfrm>
            <a:off x="395288" y="2420888"/>
            <a:ext cx="8569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Musí fungovat předávání zkušeností z učitele na žáka, hierarchie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školitelství</a:t>
            </a: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270" name="Skupina 12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1276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1277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8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9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71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6" name="Zaoblený obdélník 15"/>
          <p:cNvSpPr/>
          <p:nvPr/>
        </p:nvSpPr>
        <p:spPr>
          <a:xfrm>
            <a:off x="476841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1275" name="Text Box 19"/>
          <p:cNvSpPr txBox="1">
            <a:spLocks noChangeArrowheads="1"/>
          </p:cNvSpPr>
          <p:nvPr/>
        </p:nvSpPr>
        <p:spPr bwMode="auto">
          <a:xfrm>
            <a:off x="395288" y="908050"/>
            <a:ext cx="84978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1.3. Vědecké instituce a organizace, vědecké konference</a:t>
            </a:r>
          </a:p>
        </p:txBody>
      </p:sp>
      <p:pic>
        <p:nvPicPr>
          <p:cNvPr id="2" name="Picture 1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3026" y="2876550"/>
            <a:ext cx="6406987" cy="35969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5" grpId="0"/>
      <p:bldP spid="82965" grpId="0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8972</TotalTime>
  <Words>3079</Words>
  <Application>Microsoft Office PowerPoint</Application>
  <PresentationFormat>On-screen Show (4:3)</PresentationFormat>
  <Paragraphs>235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Arial</vt:lpstr>
      <vt:lpstr>Calibri</vt:lpstr>
      <vt:lpstr>Výchozí návrh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mbox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mbox</dc:creator>
  <cp:lastModifiedBy>Petrášek Jan UEB</cp:lastModifiedBy>
  <cp:revision>222</cp:revision>
  <dcterms:created xsi:type="dcterms:W3CDTF">2006-10-17T20:07:31Z</dcterms:created>
  <dcterms:modified xsi:type="dcterms:W3CDTF">2020-10-21T06:08:11Z</dcterms:modified>
</cp:coreProperties>
</file>