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73" r:id="rId3"/>
    <p:sldId id="274" r:id="rId4"/>
    <p:sldId id="275" r:id="rId5"/>
    <p:sldId id="276" r:id="rId6"/>
    <p:sldId id="278" r:id="rId7"/>
    <p:sldId id="301" r:id="rId8"/>
    <p:sldId id="300" r:id="rId9"/>
    <p:sldId id="303" r:id="rId10"/>
    <p:sldId id="302" r:id="rId11"/>
    <p:sldId id="286" r:id="rId12"/>
    <p:sldId id="305" r:id="rId13"/>
    <p:sldId id="304" r:id="rId14"/>
    <p:sldId id="287" r:id="rId15"/>
    <p:sldId id="299" r:id="rId16"/>
    <p:sldId id="290" r:id="rId17"/>
    <p:sldId id="289" r:id="rId18"/>
    <p:sldId id="291" r:id="rId19"/>
    <p:sldId id="292" r:id="rId20"/>
    <p:sldId id="279" r:id="rId21"/>
    <p:sldId id="294" r:id="rId22"/>
    <p:sldId id="295" r:id="rId23"/>
    <p:sldId id="306" r:id="rId24"/>
    <p:sldId id="307" r:id="rId25"/>
    <p:sldId id="308" r:id="rId26"/>
    <p:sldId id="309" r:id="rId27"/>
    <p:sldId id="298" r:id="rId28"/>
    <p:sldId id="296"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5" autoAdjust="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8D8AB-1730-4AD0-8F01-0EA6C44920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17EC3-8318-4FB8-BC3D-5C6C359F6626}"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smtClean="0">
                <a:latin typeface="Arial" panose="020B0604020202020204" pitchFamily="34" charset="0"/>
              </a:rPr>
              <a:t>Jak se poprat s informacemi aneb krize redukcionismu je výzvou pro budoucnost biologie.</a:t>
            </a:r>
            <a:endParaRPr lang="cs-CZ" altLang="cs-CZ" smtClean="0">
              <a:latin typeface="Arial" panose="020B0604020202020204" pitchFamily="34" charset="0"/>
            </a:endParaRPr>
          </a:p>
          <a:p>
            <a:r>
              <a:rPr lang="cs-CZ" altLang="cs-CZ" smtClean="0">
                <a:latin typeface="Arial" panose="020B0604020202020204" pitchFamily="34" charset="0"/>
              </a:rPr>
              <a:t>Biologie prožívá poslední dvě dekády opravdu nevšední období. Proč nevšední? Protože se daří úspěšně získávat stále větší a větší množství informací o částech, ze kterých jsou poskládány veškeré živé organismy. Toto poznávání pospíchá rychlostí, která je dech beroucí. Právě ona je také příčinou obrovského množství původních vědeckých studií v biologických vědách. Umíme rychle přečíst genetický kód prakticky jakéhokoliv organismu. Umíme též zjistit kolik genů je ve zcela konkrétní situaci aktivních a tím umožňuje vznik bílkovin, základních stavebních prvků živých organismů. Ba co více, umíme i mikroskopicky sledovat kde jsou všechny tyto bílkoviny lokalizovány, jak spolupracují, jak vznikají a zanikají. Umíme to udělat pro tisíce a tisíce dalších molekul najednou, a pokud budeme mít dostatek peněz i pro každou sekundu života organismu. Jinými slovy, biologové dneška a blízké budoucnosti budou dostávat neuvěřitelně komplexní informaci o fungování konkrétního organismu. Jedním z mohutných hybatelů pokroku v biologických vědách byl a je redukcionistický přístup, který umožňuje konkrétní děj studovat v jakési izolovanosti. Odráží se v něm jistý pragmatický přístup vědců, kteří ani nic lepšího dělat nemohou u vědomí nesmírné komplexity života. Ale nejdůležitější je vždy vědomí souvislostí. A i když není vůbec jisté, jestli někdy budeme schopni pochopit fungování celku takříkajíc odshora, právě získávání nesmírně komplexních souborů dat je jakýmsi prvním krůčkem. Abychom však mohli s těmito soubory dat pracovat účelně, tj. získat z nich odpovědi na otázku jak se celý organismus chová díky vztahům mezi všemi jeho součástmi, je potřeba změna v chápání poznatelnosti celku cestou poznatelnosti částí. Tedy posunout se od redukcionistického pohledu na jeden či pouze pár probíhajících dějů směrem k postupům založených na schopnosti získat ze záplavy informací zcela novou kvalitu. Toto je momentálně dle mého názoru jednoznačně největší výzvou současné biologie. Pokud se s touto výzvou úspěšně popasuje, je i možné s jistou mírou optimismu doufat v jisté dohnání míry exaktnosti, kterou se pyšní obory jako matematika, fyzika či chemie.</a:t>
            </a:r>
          </a:p>
          <a:p>
            <a:endParaRPr lang="cs-CZ" altLang="cs-CZ" smtClean="0">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499F1-4E4A-4DC2-AD5D-32C925178EBC}" type="slidenum">
              <a:rPr lang="cs-CZ" altLang="cs-CZ" smtClean="0"/>
              <a:pPr/>
              <a:t>14</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EBF25-3D31-4855-9C4B-CB9D9E464010}" type="slidenum">
              <a:rPr lang="cs-CZ" altLang="cs-CZ"/>
              <a:pPr>
                <a:defRPr/>
              </a:pPr>
              <a:t>‹#›</a:t>
            </a:fld>
            <a:endParaRPr lang="cs-CZ" altLang="cs-CZ"/>
          </a:p>
        </p:txBody>
      </p:sp>
    </p:spTree>
    <p:extLst>
      <p:ext uri="{BB962C8B-B14F-4D97-AF65-F5344CB8AC3E}">
        <p14:creationId xmlns:p14="http://schemas.microsoft.com/office/powerpoint/2010/main" val="18307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B6486EA-ECA8-4C30-8B83-DB799F91059F}" type="slidenum">
              <a:rPr lang="cs-CZ" altLang="cs-CZ"/>
              <a:pPr>
                <a:defRPr/>
              </a:pPr>
              <a:t>‹#›</a:t>
            </a:fld>
            <a:endParaRPr lang="cs-CZ" altLang="cs-CZ"/>
          </a:p>
        </p:txBody>
      </p:sp>
    </p:spTree>
    <p:extLst>
      <p:ext uri="{BB962C8B-B14F-4D97-AF65-F5344CB8AC3E}">
        <p14:creationId xmlns:p14="http://schemas.microsoft.com/office/powerpoint/2010/main" val="36018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A02E733-269A-43C7-92F0-4FA54F3966AA}" type="slidenum">
              <a:rPr lang="cs-CZ" altLang="cs-CZ"/>
              <a:pPr>
                <a:defRPr/>
              </a:pPr>
              <a:t>‹#›</a:t>
            </a:fld>
            <a:endParaRPr lang="cs-CZ" altLang="cs-CZ"/>
          </a:p>
        </p:txBody>
      </p:sp>
    </p:spTree>
    <p:extLst>
      <p:ext uri="{BB962C8B-B14F-4D97-AF65-F5344CB8AC3E}">
        <p14:creationId xmlns:p14="http://schemas.microsoft.com/office/powerpoint/2010/main" val="24080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6FBE9BB-C8EA-4817-A74A-9F29046F3377}" type="slidenum">
              <a:rPr lang="cs-CZ" altLang="cs-CZ"/>
              <a:pPr>
                <a:defRPr/>
              </a:pPr>
              <a:t>‹#›</a:t>
            </a:fld>
            <a:endParaRPr lang="cs-CZ" altLang="cs-CZ"/>
          </a:p>
        </p:txBody>
      </p:sp>
    </p:spTree>
    <p:extLst>
      <p:ext uri="{BB962C8B-B14F-4D97-AF65-F5344CB8AC3E}">
        <p14:creationId xmlns:p14="http://schemas.microsoft.com/office/powerpoint/2010/main" val="24840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C9B302-3275-4B52-9368-03F6E2E475F3}" type="slidenum">
              <a:rPr lang="cs-CZ" altLang="cs-CZ"/>
              <a:pPr>
                <a:defRPr/>
              </a:pPr>
              <a:t>‹#›</a:t>
            </a:fld>
            <a:endParaRPr lang="cs-CZ" altLang="cs-CZ"/>
          </a:p>
        </p:txBody>
      </p:sp>
    </p:spTree>
    <p:extLst>
      <p:ext uri="{BB962C8B-B14F-4D97-AF65-F5344CB8AC3E}">
        <p14:creationId xmlns:p14="http://schemas.microsoft.com/office/powerpoint/2010/main" val="27849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9D345C2-9AF2-4F69-B412-C664BB7D3288}" type="slidenum">
              <a:rPr lang="cs-CZ" altLang="cs-CZ"/>
              <a:pPr>
                <a:defRPr/>
              </a:pPr>
              <a:t>‹#›</a:t>
            </a:fld>
            <a:endParaRPr lang="cs-CZ" altLang="cs-CZ"/>
          </a:p>
        </p:txBody>
      </p:sp>
    </p:spTree>
    <p:extLst>
      <p:ext uri="{BB962C8B-B14F-4D97-AF65-F5344CB8AC3E}">
        <p14:creationId xmlns:p14="http://schemas.microsoft.com/office/powerpoint/2010/main" val="148539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8935E4F-BEB1-4585-A5B6-4800426D4D7D}" type="slidenum">
              <a:rPr lang="cs-CZ" altLang="cs-CZ"/>
              <a:pPr>
                <a:defRPr/>
              </a:pPr>
              <a:t>‹#›</a:t>
            </a:fld>
            <a:endParaRPr lang="cs-CZ" altLang="cs-CZ"/>
          </a:p>
        </p:txBody>
      </p:sp>
    </p:spTree>
    <p:extLst>
      <p:ext uri="{BB962C8B-B14F-4D97-AF65-F5344CB8AC3E}">
        <p14:creationId xmlns:p14="http://schemas.microsoft.com/office/powerpoint/2010/main" val="28039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298FA57-C4A3-4F18-B17C-A05684B0059C}" type="slidenum">
              <a:rPr lang="cs-CZ" altLang="cs-CZ"/>
              <a:pPr>
                <a:defRPr/>
              </a:pPr>
              <a:t>‹#›</a:t>
            </a:fld>
            <a:endParaRPr lang="cs-CZ" altLang="cs-CZ"/>
          </a:p>
        </p:txBody>
      </p:sp>
    </p:spTree>
    <p:extLst>
      <p:ext uri="{BB962C8B-B14F-4D97-AF65-F5344CB8AC3E}">
        <p14:creationId xmlns:p14="http://schemas.microsoft.com/office/powerpoint/2010/main" val="41064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8021ADF-7B81-457C-B7F6-7D446A13D849}" type="slidenum">
              <a:rPr lang="cs-CZ" altLang="cs-CZ"/>
              <a:pPr>
                <a:defRPr/>
              </a:pPr>
              <a:t>‹#›</a:t>
            </a:fld>
            <a:endParaRPr lang="cs-CZ" altLang="cs-CZ"/>
          </a:p>
        </p:txBody>
      </p:sp>
    </p:spTree>
    <p:extLst>
      <p:ext uri="{BB962C8B-B14F-4D97-AF65-F5344CB8AC3E}">
        <p14:creationId xmlns:p14="http://schemas.microsoft.com/office/powerpoint/2010/main" val="3517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40AAD72-E742-477F-BD1A-F2D50FACFDA7}" type="slidenum">
              <a:rPr lang="cs-CZ" altLang="cs-CZ"/>
              <a:pPr>
                <a:defRPr/>
              </a:pPr>
              <a:t>‹#›</a:t>
            </a:fld>
            <a:endParaRPr lang="cs-CZ" altLang="cs-CZ"/>
          </a:p>
        </p:txBody>
      </p:sp>
    </p:spTree>
    <p:extLst>
      <p:ext uri="{BB962C8B-B14F-4D97-AF65-F5344CB8AC3E}">
        <p14:creationId xmlns:p14="http://schemas.microsoft.com/office/powerpoint/2010/main" val="25921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1EC008C-D2A9-436E-882F-109B73B6EC78}" type="slidenum">
              <a:rPr lang="cs-CZ" altLang="cs-CZ"/>
              <a:pPr>
                <a:defRPr/>
              </a:pPr>
              <a:t>‹#›</a:t>
            </a:fld>
            <a:endParaRPr lang="cs-CZ" altLang="cs-CZ"/>
          </a:p>
        </p:txBody>
      </p:sp>
    </p:spTree>
    <p:extLst>
      <p:ext uri="{BB962C8B-B14F-4D97-AF65-F5344CB8AC3E}">
        <p14:creationId xmlns:p14="http://schemas.microsoft.com/office/powerpoint/2010/main" val="74959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6F8F17-DD0D-483C-B898-521AB804673B}"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hr.ueb.cas.cz/petrasek/B130P16.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upload.wikimedia.org/wikipedia/commons/f/f1/InvestigadoresUR.JP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www.csicop.org/si/archive/category/volume_40.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csicop.org/"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sysifos.cz/"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ueb.cas.cz/cs/content/seznamte-se-s-nam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video" Target="file:///F:\PZVP2017\corticalbfa2xfinal.avi" TargetMode="External"/><Relationship Id="rId7" Type="http://schemas.openxmlformats.org/officeDocument/2006/relationships/image" Target="../media/image1.png"/><Relationship Id="rId12" Type="http://schemas.openxmlformats.org/officeDocument/2006/relationships/image" Target="../media/image29.png"/><Relationship Id="rId2" Type="http://schemas.openxmlformats.org/officeDocument/2006/relationships/video" Target="file:///F:\PZVP2017\control2xfinal.avi" TargetMode="External"/><Relationship Id="rId1" Type="http://schemas.openxmlformats.org/officeDocument/2006/relationships/video" Target="file:///F:\PZVP2017\ER_tobacco_10x_fin.avi" TargetMode="Externa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27.jpeg"/><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Transformation_BY2_Ath_suspensions.pdf"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hyperlink" Target="http://colinpurrington.com/tips/lab-notebook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postdocexperience.scienceblog.com/2012/11/19/electronic-lab-notebooks/" TargetMode="External"/><Relationship Id="rId3" Type="http://schemas.openxmlformats.org/officeDocument/2006/relationships/image" Target="../media/image2.png"/><Relationship Id="rId7" Type="http://schemas.openxmlformats.org/officeDocument/2006/relationships/hyperlink" Target="http://www.nature.com/news/going-paperless-the-digital-lab-1.988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hronicle.com/blogs/profhacker/digital-lab-notebooks-what-works-and-what-doesnt/51239"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lickr.com/photos/annevoi/5878993041/"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odlersink.com/"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080128_summaryBILA_Petrasek.ppt" TargetMode="External"/><Relationship Id="rId2" Type="http://schemas.openxmlformats.org/officeDocument/2006/relationships/hyperlink" Target="http://abacus.bates.edu/~ganderso/biology/resources/statistics.htm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39750" y="190500"/>
            <a:ext cx="838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Praktické základy vědecké práce (B130P16)</a:t>
            </a:r>
          </a:p>
        </p:txBody>
      </p:sp>
      <p:sp>
        <p:nvSpPr>
          <p:cNvPr id="3075" name="Text Box 5"/>
          <p:cNvSpPr txBox="1">
            <a:spLocks noChangeArrowheads="1"/>
          </p:cNvSpPr>
          <p:nvPr/>
        </p:nvSpPr>
        <p:spPr bwMode="auto">
          <a:xfrm>
            <a:off x="107950" y="1125538"/>
            <a:ext cx="90344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Zajišťuje:</a:t>
            </a:r>
            <a:r>
              <a:rPr lang="cs-CZ" altLang="cs-CZ" sz="2600" dirty="0">
                <a:latin typeface="Calibri" panose="020F0502020204030204" pitchFamily="34" charset="0"/>
              </a:rPr>
              <a:t> 130 - Katedra experimentální biologie rostlin</a:t>
            </a:r>
          </a:p>
          <a:p>
            <a:pPr eaLnBrk="1" hangingPunct="1">
              <a:spcBef>
                <a:spcPct val="0"/>
              </a:spcBef>
              <a:buFontTx/>
              <a:buNone/>
            </a:pPr>
            <a:r>
              <a:rPr lang="cs-CZ" altLang="cs-CZ" sz="2600" b="1" dirty="0">
                <a:latin typeface="Calibri" panose="020F0502020204030204" pitchFamily="34" charset="0"/>
              </a:rPr>
              <a:t>Stav předmětu:</a:t>
            </a:r>
            <a:r>
              <a:rPr lang="cs-CZ" altLang="cs-CZ" sz="2600" dirty="0">
                <a:latin typeface="Calibri" panose="020F0502020204030204" pitchFamily="34" charset="0"/>
              </a:rPr>
              <a:t> vyučován</a:t>
            </a:r>
          </a:p>
          <a:p>
            <a:pPr eaLnBrk="1" hangingPunct="1">
              <a:spcBef>
                <a:spcPct val="0"/>
              </a:spcBef>
              <a:buFontTx/>
              <a:buNone/>
            </a:pPr>
            <a:r>
              <a:rPr lang="cs-CZ" altLang="cs-CZ" sz="2600" b="1" dirty="0">
                <a:latin typeface="Calibri" panose="020F0502020204030204" pitchFamily="34" charset="0"/>
              </a:rPr>
              <a:t>Rozsah v ZS:</a:t>
            </a:r>
            <a:r>
              <a:rPr lang="cs-CZ" altLang="cs-CZ" sz="2600" dirty="0">
                <a:latin typeface="Calibri" panose="020F0502020204030204" pitchFamily="34" charset="0"/>
              </a:rPr>
              <a:t> 0/2 Z (hodiny/týden)</a:t>
            </a:r>
          </a:p>
          <a:p>
            <a:pPr eaLnBrk="1" hangingPunct="1">
              <a:spcBef>
                <a:spcPct val="0"/>
              </a:spcBef>
              <a:buFontTx/>
              <a:buNone/>
            </a:pPr>
            <a:r>
              <a:rPr lang="cs-CZ" altLang="cs-CZ" sz="2600" b="1" dirty="0">
                <a:latin typeface="Calibri" panose="020F0502020204030204" pitchFamily="34" charset="0"/>
              </a:rPr>
              <a:t>Kredity:</a:t>
            </a:r>
            <a:r>
              <a:rPr lang="cs-CZ" altLang="cs-CZ" sz="2600" dirty="0">
                <a:latin typeface="Calibri" panose="020F0502020204030204" pitchFamily="34" charset="0"/>
              </a:rPr>
              <a:t> 2</a:t>
            </a:r>
          </a:p>
          <a:p>
            <a:pPr eaLnBrk="1" hangingPunct="1">
              <a:spcBef>
                <a:spcPct val="0"/>
              </a:spcBef>
              <a:buFontTx/>
              <a:buNone/>
            </a:pPr>
            <a:r>
              <a:rPr lang="cs-CZ" altLang="cs-CZ" sz="2600" b="1" dirty="0">
                <a:latin typeface="Calibri" panose="020F0502020204030204" pitchFamily="34" charset="0"/>
              </a:rPr>
              <a:t>Vyučující:</a:t>
            </a:r>
            <a:r>
              <a:rPr lang="cs-CZ" altLang="cs-CZ" sz="2600" dirty="0">
                <a:latin typeface="Calibri" panose="020F0502020204030204" pitchFamily="34" charset="0"/>
              </a:rPr>
              <a:t> Jan Petrášek, KEBR </a:t>
            </a:r>
            <a:r>
              <a:rPr lang="cs-CZ" altLang="cs-CZ" sz="2600" dirty="0" err="1">
                <a:latin typeface="Calibri" panose="020F0502020204030204" pitchFamily="34" charset="0"/>
              </a:rPr>
              <a:t>PřF</a:t>
            </a:r>
            <a:r>
              <a:rPr lang="cs-CZ" altLang="cs-CZ" sz="2600" dirty="0">
                <a:latin typeface="Calibri" panose="020F0502020204030204" pitchFamily="34" charset="0"/>
              </a:rPr>
              <a:t> UK a ÚEB AVČR </a:t>
            </a:r>
          </a:p>
          <a:p>
            <a:pPr eaLnBrk="1" hangingPunct="1">
              <a:spcBef>
                <a:spcPct val="0"/>
              </a:spcBef>
              <a:buFontTx/>
              <a:buNone/>
            </a:pPr>
            <a:r>
              <a:rPr lang="cs-CZ" altLang="cs-CZ" sz="2600" b="1" dirty="0">
                <a:latin typeface="Calibri" panose="020F0502020204030204" pitchFamily="34" charset="0"/>
              </a:rPr>
              <a:t>WWW</a:t>
            </a:r>
            <a:r>
              <a:rPr lang="cs-CZ" altLang="cs-CZ" sz="2600" dirty="0">
                <a:latin typeface="Calibri" panose="020F0502020204030204" pitchFamily="34" charset="0"/>
              </a:rPr>
              <a:t>: </a:t>
            </a:r>
            <a:r>
              <a:rPr lang="cs-CZ" altLang="cs-CZ" sz="2600" dirty="0">
                <a:latin typeface="Calibri" panose="020F0502020204030204" pitchFamily="34" charset="0"/>
                <a:hlinkClick r:id="rId3"/>
              </a:rPr>
              <a:t>http://lhr.ueb.cas.cz/petrasek/B130P16.htm</a:t>
            </a:r>
            <a:endParaRPr lang="cs-CZ" altLang="cs-CZ" sz="2600" dirty="0">
              <a:latin typeface="Calibri" panose="020F0502020204030204" pitchFamily="34" charset="0"/>
            </a:endParaRPr>
          </a:p>
          <a:p>
            <a:pPr eaLnBrk="1" hangingPunct="1">
              <a:spcBef>
                <a:spcPct val="0"/>
              </a:spcBef>
              <a:buFontTx/>
              <a:buNone/>
            </a:pPr>
            <a:endParaRPr lang="cs-CZ" altLang="cs-CZ" sz="2600" dirty="0">
              <a:latin typeface="Calibri" panose="020F0502020204030204" pitchFamily="34" charset="0"/>
            </a:endParaRPr>
          </a:p>
          <a:p>
            <a:pPr eaLnBrk="1" hangingPunct="1">
              <a:spcBef>
                <a:spcPct val="0"/>
              </a:spcBef>
              <a:buFontTx/>
              <a:buNone/>
            </a:pPr>
            <a:r>
              <a:rPr lang="cs-CZ" altLang="cs-CZ" sz="2600" b="1" dirty="0">
                <a:latin typeface="Calibri" panose="020F0502020204030204" pitchFamily="34" charset="0"/>
              </a:rPr>
              <a:t>Požadavky k zápočtu:</a:t>
            </a:r>
          </a:p>
          <a:p>
            <a:pPr eaLnBrk="1" hangingPunct="1">
              <a:spcBef>
                <a:spcPct val="0"/>
              </a:spcBef>
              <a:buFontTx/>
              <a:buNone/>
            </a:pPr>
            <a:r>
              <a:rPr lang="cs-CZ" altLang="cs-CZ" sz="2500" dirty="0">
                <a:solidFill>
                  <a:srgbClr val="FF0000"/>
                </a:solidFill>
                <a:latin typeface="Calibri" panose="020F0502020204030204" pitchFamily="34" charset="0"/>
              </a:rPr>
              <a:t>1) Vypracování úloh ze zpracování bibliografických, </a:t>
            </a:r>
            <a:r>
              <a:rPr lang="cs-CZ" altLang="cs-CZ" sz="2500" dirty="0" err="1">
                <a:solidFill>
                  <a:srgbClr val="FF0000"/>
                </a:solidFill>
                <a:latin typeface="Calibri" panose="020F0502020204030204" pitchFamily="34" charset="0"/>
              </a:rPr>
              <a:t>scientometrických</a:t>
            </a:r>
            <a:r>
              <a:rPr lang="cs-CZ" altLang="cs-CZ" sz="2500" dirty="0">
                <a:solidFill>
                  <a:srgbClr val="FF0000"/>
                </a:solidFill>
                <a:latin typeface="Calibri" panose="020F0502020204030204" pitchFamily="34" charset="0"/>
              </a:rPr>
              <a:t> a sekvenčních dat</a:t>
            </a:r>
          </a:p>
          <a:p>
            <a:pPr eaLnBrk="1" hangingPunct="1">
              <a:spcBef>
                <a:spcPct val="0"/>
              </a:spcBef>
              <a:buFontTx/>
              <a:buNone/>
            </a:pPr>
            <a:r>
              <a:rPr lang="cs-CZ" altLang="cs-CZ" sz="2500" dirty="0">
                <a:solidFill>
                  <a:srgbClr val="FF0000"/>
                </a:solidFill>
                <a:latin typeface="Calibri" panose="020F0502020204030204" pitchFamily="34" charset="0"/>
              </a:rPr>
              <a:t>2) Vypracování rukopisu vědecké práce</a:t>
            </a:r>
          </a:p>
        </p:txBody>
      </p:sp>
      <p:grpSp>
        <p:nvGrpSpPr>
          <p:cNvPr id="3076" name="Skupina 8"/>
          <p:cNvGrpSpPr>
            <a:grpSpLocks/>
          </p:cNvGrpSpPr>
          <p:nvPr/>
        </p:nvGrpSpPr>
        <p:grpSpPr bwMode="auto">
          <a:xfrm>
            <a:off x="0" y="6638925"/>
            <a:ext cx="9142413" cy="246063"/>
            <a:chOff x="0" y="6639163"/>
            <a:chExt cx="9142412" cy="246221"/>
          </a:xfrm>
        </p:grpSpPr>
        <p:sp>
          <p:nvSpPr>
            <p:cNvPr id="3080"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08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3315" name="Skupina 18"/>
          <p:cNvGrpSpPr>
            <a:grpSpLocks/>
          </p:cNvGrpSpPr>
          <p:nvPr/>
        </p:nvGrpSpPr>
        <p:grpSpPr bwMode="auto">
          <a:xfrm>
            <a:off x="0" y="6638925"/>
            <a:ext cx="9142413" cy="246063"/>
            <a:chOff x="0" y="6639163"/>
            <a:chExt cx="9142412" cy="246221"/>
          </a:xfrm>
        </p:grpSpPr>
        <p:sp>
          <p:nvSpPr>
            <p:cNvPr id="13327"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3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19" name="Text Box 22"/>
          <p:cNvSpPr txBox="1">
            <a:spLocks noChangeArrowheads="1"/>
          </p:cNvSpPr>
          <p:nvPr/>
        </p:nvSpPr>
        <p:spPr bwMode="auto">
          <a:xfrm>
            <a:off x="107950" y="1628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Bude jednou biologie přísnou exaktní vědou?   To je opravdová výzva…</a:t>
            </a:r>
          </a:p>
        </p:txBody>
      </p:sp>
      <p:grpSp>
        <p:nvGrpSpPr>
          <p:cNvPr id="13320" name="Skupina 38"/>
          <p:cNvGrpSpPr>
            <a:grpSpLocks/>
          </p:cNvGrpSpPr>
          <p:nvPr/>
        </p:nvGrpSpPr>
        <p:grpSpPr bwMode="auto">
          <a:xfrm>
            <a:off x="179388" y="2133600"/>
            <a:ext cx="4752975" cy="2590800"/>
            <a:chOff x="179512" y="2132856"/>
            <a:chExt cx="4752528" cy="2592288"/>
          </a:xfrm>
        </p:grpSpPr>
        <p:pic>
          <p:nvPicPr>
            <p:cNvPr id="47126" name="Picture 22" descr="File:InvestigadoresUR.JPG">
              <a:hlinkClick r:id="rId5"/>
            </p:cNvPr>
            <p:cNvPicPr>
              <a:picLocks noChangeAspect="1" noChangeArrowheads="1"/>
            </p:cNvPicPr>
            <p:nvPr/>
          </p:nvPicPr>
          <p:blipFill>
            <a:blip r:embed="rId6"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1" name="Skupina 37"/>
          <p:cNvGrpSpPr>
            <a:grpSpLocks/>
          </p:cNvGrpSpPr>
          <p:nvPr/>
        </p:nvGrpSpPr>
        <p:grpSpPr bwMode="auto">
          <a:xfrm>
            <a:off x="4356100" y="4005263"/>
            <a:ext cx="4679950" cy="2581275"/>
            <a:chOff x="4283968" y="4005064"/>
            <a:chExt cx="4680520" cy="2581255"/>
          </a:xfrm>
        </p:grpSpPr>
        <p:pic>
          <p:nvPicPr>
            <p:cNvPr id="47128" name="Picture 24" descr="http://library.miami.edu/uml/chc/files/2012/07/facebook-busyReadingRoom.jpg"/>
            <p:cNvPicPr>
              <a:picLocks noChangeAspect="1" noChangeArrowheads="1"/>
            </p:cNvPicPr>
            <p:nvPr/>
          </p:nvPicPr>
          <p:blipFill>
            <a:blip r:embed="rId7"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
        <p:nvSpPr>
          <p:cNvPr id="1332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4339" name="Text Box 11"/>
          <p:cNvSpPr txBox="1">
            <a:spLocks noChangeArrowheads="1"/>
          </p:cNvSpPr>
          <p:nvPr/>
        </p:nvSpPr>
        <p:spPr bwMode="auto">
          <a:xfrm>
            <a:off x="468313" y="1557338"/>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Základní náplň práce vědce 	</a:t>
            </a:r>
          </a:p>
        </p:txBody>
      </p:sp>
      <p:grpSp>
        <p:nvGrpSpPr>
          <p:cNvPr id="2" name="Group 12"/>
          <p:cNvGrpSpPr>
            <a:grpSpLocks/>
          </p:cNvGrpSpPr>
          <p:nvPr/>
        </p:nvGrpSpPr>
        <p:grpSpPr bwMode="auto">
          <a:xfrm>
            <a:off x="2266950" y="1779588"/>
            <a:ext cx="1152525" cy="930275"/>
            <a:chOff x="657" y="3158"/>
            <a:chExt cx="726" cy="234"/>
          </a:xfrm>
        </p:grpSpPr>
        <p:sp>
          <p:nvSpPr>
            <p:cNvPr id="14367"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a:off x="657" y="3158"/>
              <a:ext cx="726" cy="234"/>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55311" name="Text Box 15"/>
          <p:cNvSpPr txBox="1">
            <a:spLocks noChangeArrowheads="1"/>
          </p:cNvSpPr>
          <p:nvPr/>
        </p:nvSpPr>
        <p:spPr bwMode="auto">
          <a:xfrm>
            <a:off x="3708400" y="2505075"/>
            <a:ext cx="5184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Ověřování modelů</a:t>
            </a:r>
            <a:r>
              <a:rPr lang="cs-CZ" altLang="cs-CZ" sz="1800">
                <a:latin typeface="Calibri" panose="020F0502020204030204" pitchFamily="34" charset="0"/>
              </a:rPr>
              <a:t> - v biologii je model výsledkem experimentální činnosti a redukcionistického přístupu ke studovanému materiálu</a:t>
            </a:r>
          </a:p>
        </p:txBody>
      </p:sp>
      <p:sp>
        <p:nvSpPr>
          <p:cNvPr id="55312" name="Text Box 16"/>
          <p:cNvSpPr txBox="1">
            <a:spLocks noChangeArrowheads="1"/>
          </p:cNvSpPr>
          <p:nvPr/>
        </p:nvSpPr>
        <p:spPr bwMode="auto">
          <a:xfrm>
            <a:off x="3708400" y="1549400"/>
            <a:ext cx="5435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Testování hypotéz</a:t>
            </a:r>
            <a:r>
              <a:rPr lang="cs-CZ" altLang="cs-CZ" sz="1800">
                <a:latin typeface="Calibri" panose="020F0502020204030204" pitchFamily="34" charset="0"/>
              </a:rPr>
              <a:t> - verifikace či falzifikace prostřednictvím cyklů otázek a odpovědí</a:t>
            </a:r>
          </a:p>
        </p:txBody>
      </p:sp>
      <p:grpSp>
        <p:nvGrpSpPr>
          <p:cNvPr id="14343" name="Skupina 18"/>
          <p:cNvGrpSpPr>
            <a:grpSpLocks/>
          </p:cNvGrpSpPr>
          <p:nvPr/>
        </p:nvGrpSpPr>
        <p:grpSpPr bwMode="auto">
          <a:xfrm>
            <a:off x="0" y="6638925"/>
            <a:ext cx="9142413" cy="246063"/>
            <a:chOff x="0" y="6639163"/>
            <a:chExt cx="9142412" cy="246221"/>
          </a:xfrm>
        </p:grpSpPr>
        <p:sp>
          <p:nvSpPr>
            <p:cNvPr id="14363"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43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34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4" name="Skupina 45"/>
          <p:cNvGrpSpPr>
            <a:grpSpLocks/>
          </p:cNvGrpSpPr>
          <p:nvPr/>
        </p:nvGrpSpPr>
        <p:grpSpPr bwMode="auto">
          <a:xfrm>
            <a:off x="3363913" y="3394075"/>
            <a:ext cx="5578475" cy="3278188"/>
            <a:chOff x="3363311" y="3394137"/>
            <a:chExt cx="5578357" cy="3277137"/>
          </a:xfrm>
        </p:grpSpPr>
        <p:pic>
          <p:nvPicPr>
            <p:cNvPr id="143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509" y="3394137"/>
              <a:ext cx="3960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Obdélník 27"/>
            <p:cNvSpPr>
              <a:spLocks noChangeArrowheads="1"/>
            </p:cNvSpPr>
            <p:nvPr/>
          </p:nvSpPr>
          <p:spPr bwMode="auto">
            <a:xfrm>
              <a:off x="3363311" y="6383242"/>
              <a:ext cx="435597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http://www.thwink.org/sustain/glossary/ModelRevolution.htm</a:t>
              </a:r>
            </a:p>
          </p:txBody>
        </p:sp>
        <p:pic>
          <p:nvPicPr>
            <p:cNvPr id="14362" name="Picture 26" descr="Cover of Thomas Kuhn's The Structure of Scientific Revolu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3861048"/>
              <a:ext cx="1489348" cy="22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Skupina 44"/>
          <p:cNvGrpSpPr>
            <a:grpSpLocks/>
          </p:cNvGrpSpPr>
          <p:nvPr/>
        </p:nvGrpSpPr>
        <p:grpSpPr bwMode="auto">
          <a:xfrm>
            <a:off x="107950" y="3556000"/>
            <a:ext cx="3454400" cy="2465388"/>
            <a:chOff x="35398" y="3195341"/>
            <a:chExt cx="3454432" cy="2465996"/>
          </a:xfrm>
        </p:grpSpPr>
        <p:cxnSp>
          <p:nvCxnSpPr>
            <p:cNvPr id="33" name="Přímá spojovací šipka 32"/>
            <p:cNvCxnSpPr/>
            <p:nvPr/>
          </p:nvCxnSpPr>
          <p:spPr>
            <a:xfrm flipH="1">
              <a:off x="1403836" y="5507311"/>
              <a:ext cx="79217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666" y="3563732"/>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381745" y="4673668"/>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98966" y="4664141"/>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03957" y="3582787"/>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5" name="Obdélník 39"/>
            <p:cNvSpPr>
              <a:spLocks noChangeArrowheads="1"/>
            </p:cNvSpPr>
            <p:nvPr/>
          </p:nvSpPr>
          <p:spPr bwMode="auto">
            <a:xfrm>
              <a:off x="2195736" y="5291916"/>
              <a:ext cx="1080120"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1. Otázka</a:t>
              </a:r>
            </a:p>
          </p:txBody>
        </p:sp>
        <p:sp>
          <p:nvSpPr>
            <p:cNvPr id="14356" name="Obdélník 40"/>
            <p:cNvSpPr>
              <a:spLocks noChangeArrowheads="1"/>
            </p:cNvSpPr>
            <p:nvPr/>
          </p:nvSpPr>
          <p:spPr bwMode="auto">
            <a:xfrm>
              <a:off x="58087" y="5291904"/>
              <a:ext cx="1296469"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2. Hypotéza</a:t>
              </a:r>
            </a:p>
          </p:txBody>
        </p:sp>
        <p:sp>
          <p:nvSpPr>
            <p:cNvPr id="14357" name="Obdélník 41"/>
            <p:cNvSpPr>
              <a:spLocks noChangeArrowheads="1"/>
            </p:cNvSpPr>
            <p:nvPr/>
          </p:nvSpPr>
          <p:spPr bwMode="auto">
            <a:xfrm>
              <a:off x="35398" y="4193362"/>
              <a:ext cx="1295885"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3. Predikce</a:t>
              </a:r>
            </a:p>
          </p:txBody>
        </p:sp>
        <p:sp>
          <p:nvSpPr>
            <p:cNvPr id="14358" name="Obdélník 42"/>
            <p:cNvSpPr>
              <a:spLocks noChangeArrowheads="1"/>
            </p:cNvSpPr>
            <p:nvPr/>
          </p:nvSpPr>
          <p:spPr bwMode="auto">
            <a:xfrm>
              <a:off x="890217" y="3195341"/>
              <a:ext cx="1512622"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4. Experiment</a:t>
              </a:r>
            </a:p>
          </p:txBody>
        </p:sp>
        <p:sp>
          <p:nvSpPr>
            <p:cNvPr id="14359" name="Obdélník 43"/>
            <p:cNvSpPr>
              <a:spLocks noChangeArrowheads="1"/>
            </p:cNvSpPr>
            <p:nvPr/>
          </p:nvSpPr>
          <p:spPr bwMode="auto">
            <a:xfrm>
              <a:off x="2193853" y="4187944"/>
              <a:ext cx="1295977"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5. Analýza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sadelfio.podbean.com/mf/web/jv5mq/BabyScientific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46150"/>
            <a:ext cx="3700462"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aoblený obdélník 4"/>
          <p:cNvSpPr/>
          <p:nvPr/>
        </p:nvSpPr>
        <p:spPr>
          <a:xfrm>
            <a:off x="476841" y="764704"/>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366"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15367" name="Skupina 18"/>
          <p:cNvGrpSpPr>
            <a:grpSpLocks/>
          </p:cNvGrpSpPr>
          <p:nvPr/>
        </p:nvGrpSpPr>
        <p:grpSpPr bwMode="auto">
          <a:xfrm>
            <a:off x="0" y="6638925"/>
            <a:ext cx="9142413" cy="246063"/>
            <a:chOff x="0" y="6639163"/>
            <a:chExt cx="9142412" cy="246221"/>
          </a:xfrm>
        </p:grpSpPr>
        <p:sp>
          <p:nvSpPr>
            <p:cNvPr id="1536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537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4" descr="http://coconutcreamcare.files.wordpress.com/2013/04/scientific-method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052513"/>
            <a:ext cx="41624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5313" name="Text Box 17"/>
          <p:cNvSpPr txBox="1">
            <a:spLocks noChangeArrowheads="1"/>
          </p:cNvSpPr>
          <p:nvPr/>
        </p:nvSpPr>
        <p:spPr bwMode="auto">
          <a:xfrm>
            <a:off x="468313" y="1773238"/>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Pokládání nových otázek je mnohdy klíčem k úspěchu ve vědeckém bádání</a:t>
            </a:r>
          </a:p>
        </p:txBody>
      </p:sp>
      <p:sp>
        <p:nvSpPr>
          <p:cNvPr id="55314" name="Text Box 18"/>
          <p:cNvSpPr txBox="1">
            <a:spLocks noChangeArrowheads="1"/>
          </p:cNvSpPr>
          <p:nvPr/>
        </p:nvSpPr>
        <p:spPr bwMode="auto">
          <a:xfrm>
            <a:off x="468313" y="2205038"/>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Vědecké poznání je poháněno neustálým přibližováním se k vědění, vědci sice přesně nevědí, spíše tuší jak to celé funguje, jsou ale výzkumníky, kteří se k poznání stále blíží</a:t>
            </a:r>
          </a:p>
        </p:txBody>
      </p:sp>
      <p:sp>
        <p:nvSpPr>
          <p:cNvPr id="55317" name="Text Box 21"/>
          <p:cNvSpPr txBox="1">
            <a:spLocks noChangeArrowheads="1"/>
          </p:cNvSpPr>
          <p:nvPr/>
        </p:nvSpPr>
        <p:spPr bwMode="auto">
          <a:xfrm>
            <a:off x="2700338" y="4005263"/>
            <a:ext cx="6264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   - správné vědecké tvrzení musí být falzifikovatelné tj. vyvratitelné účelnou experimentální činností s následnou interpretací</a:t>
            </a:r>
          </a:p>
        </p:txBody>
      </p:sp>
      <p:grpSp>
        <p:nvGrpSpPr>
          <p:cNvPr id="16390" name="Skupina 18"/>
          <p:cNvGrpSpPr>
            <a:grpSpLocks/>
          </p:cNvGrpSpPr>
          <p:nvPr/>
        </p:nvGrpSpPr>
        <p:grpSpPr bwMode="auto">
          <a:xfrm>
            <a:off x="0" y="6638925"/>
            <a:ext cx="9142413" cy="246063"/>
            <a:chOff x="0" y="6639163"/>
            <a:chExt cx="9142412" cy="246221"/>
          </a:xfrm>
        </p:grpSpPr>
        <p:sp>
          <p:nvSpPr>
            <p:cNvPr id="1639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639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 name="Skupina 23"/>
          <p:cNvGrpSpPr>
            <a:grpSpLocks/>
          </p:cNvGrpSpPr>
          <p:nvPr/>
        </p:nvGrpSpPr>
        <p:grpSpPr bwMode="auto">
          <a:xfrm>
            <a:off x="468313" y="2944813"/>
            <a:ext cx="8280400" cy="2787650"/>
            <a:chOff x="468313" y="4529237"/>
            <a:chExt cx="8496300" cy="2788195"/>
          </a:xfrm>
        </p:grpSpPr>
        <p:sp>
          <p:nvSpPr>
            <p:cNvPr id="16396" name="Text Box 20"/>
            <p:cNvSpPr txBox="1">
              <a:spLocks noChangeArrowheads="1"/>
            </p:cNvSpPr>
            <p:nvPr/>
          </p:nvSpPr>
          <p:spPr bwMode="auto">
            <a:xfrm>
              <a:off x="468313" y="4529237"/>
              <a:ext cx="8496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Karl Raimund Popper  </a:t>
              </a:r>
              <a:r>
                <a:rPr lang="cs-CZ" altLang="cs-CZ" sz="1800">
                  <a:latin typeface="Calibri" panose="020F0502020204030204" pitchFamily="34" charset="0"/>
                </a:rPr>
                <a:t>-  filozof rakouského původu, jeho kritický racionalizmus</a:t>
              </a:r>
              <a:br>
                <a:rPr lang="cs-CZ" altLang="cs-CZ" sz="1800">
                  <a:latin typeface="Calibri" panose="020F0502020204030204" pitchFamily="34" charset="0"/>
                </a:rPr>
              </a:br>
              <a:r>
                <a:rPr lang="cs-CZ" altLang="cs-CZ" sz="1800">
                  <a:latin typeface="Calibri" panose="020F0502020204030204" pitchFamily="34" charset="0"/>
                </a:rPr>
                <a:t>		         vystihuje neustálé se přibližování pravdě</a:t>
              </a:r>
              <a:br>
                <a:rPr lang="cs-CZ" altLang="cs-CZ" sz="1800">
                  <a:latin typeface="Calibri" panose="020F0502020204030204" pitchFamily="34" charset="0"/>
                </a:rPr>
              </a:br>
              <a:r>
                <a:rPr lang="cs-CZ" altLang="cs-CZ" sz="1800">
                  <a:latin typeface="Calibri" panose="020F0502020204030204" pitchFamily="34" charset="0"/>
                </a:rPr>
                <a:t>		         odstraňováním chyb a omylů.</a:t>
              </a:r>
            </a:p>
          </p:txBody>
        </p:sp>
        <p:pic>
          <p:nvPicPr>
            <p:cNvPr id="9238" name="Picture 22" descr="http://upload.wikimedia.org/wikipedia/commons/thumb/4/43/Karl_Popper.jpg/220px-Karl_Popper.jpg"/>
            <p:cNvPicPr>
              <a:picLocks noChangeAspect="1" noChangeArrowheads="1"/>
            </p:cNvPicPr>
            <p:nvPr/>
          </p:nvPicPr>
          <p:blipFill>
            <a:blip r:embed="rId5" cstate="print"/>
            <a:srcRect/>
            <a:stretch>
              <a:fillRect/>
            </a:stretch>
          </p:blipFill>
          <p:spPr bwMode="auto">
            <a:xfrm>
              <a:off x="539552" y="4869160"/>
              <a:ext cx="1909998" cy="2448272"/>
            </a:xfrm>
            <a:prstGeom prst="rect">
              <a:avLst/>
            </a:prstGeom>
            <a:ln>
              <a:noFill/>
            </a:ln>
            <a:effectLst>
              <a:softEdge rad="112500"/>
            </a:effectLst>
          </p:spPr>
        </p:pic>
      </p:grpSp>
      <p:sp>
        <p:nvSpPr>
          <p:cNvPr id="1639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autoUpdateAnimBg="0"/>
      <p:bldP spid="55314" grpId="0" autoUpdateAnimBg="0"/>
      <p:bldP spid="55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6335" name="Text Box 15"/>
          <p:cNvSpPr txBox="1">
            <a:spLocks noChangeArrowheads="1"/>
          </p:cNvSpPr>
          <p:nvPr/>
        </p:nvSpPr>
        <p:spPr bwMode="auto">
          <a:xfrm>
            <a:off x="450850" y="1681163"/>
            <a:ext cx="7920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Jak odlišit vědecké a nevědecké aktivity v biologii?</a:t>
            </a:r>
          </a:p>
        </p:txBody>
      </p:sp>
      <p:grpSp>
        <p:nvGrpSpPr>
          <p:cNvPr id="17412" name="Skupina 12"/>
          <p:cNvGrpSpPr>
            <a:grpSpLocks/>
          </p:cNvGrpSpPr>
          <p:nvPr/>
        </p:nvGrpSpPr>
        <p:grpSpPr bwMode="auto">
          <a:xfrm>
            <a:off x="0" y="6638925"/>
            <a:ext cx="9142413" cy="246063"/>
            <a:chOff x="0" y="6639163"/>
            <a:chExt cx="9142412" cy="246221"/>
          </a:xfrm>
        </p:grpSpPr>
        <p:sp>
          <p:nvSpPr>
            <p:cNvPr id="1741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741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ovéPole 15"/>
          <p:cNvSpPr txBox="1">
            <a:spLocks noChangeArrowheads="1"/>
          </p:cNvSpPr>
          <p:nvPr/>
        </p:nvSpPr>
        <p:spPr bwMode="auto">
          <a:xfrm>
            <a:off x="827088" y="2406650"/>
            <a:ext cx="73453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Vše vědecké je postaveno na:</a:t>
            </a:r>
          </a:p>
          <a:p>
            <a:pPr eaLnBrk="1" hangingPunct="1">
              <a:spcBef>
                <a:spcPct val="0"/>
              </a:spcBef>
              <a:buFontTx/>
              <a:buNone/>
            </a:pPr>
            <a:endParaRPr lang="cs-CZ" altLang="cs-CZ" sz="1800">
              <a:latin typeface="Calibri" panose="020F0502020204030204" pitchFamily="34" charset="0"/>
            </a:endParaRPr>
          </a:p>
          <a:p>
            <a:pPr lvl="1" eaLnBrk="1" hangingPunct="1">
              <a:spcBef>
                <a:spcPct val="0"/>
              </a:spcBef>
              <a:buFontTx/>
              <a:buChar char="-"/>
            </a:pPr>
            <a:r>
              <a:rPr lang="cs-CZ" altLang="cs-CZ" sz="1800" b="1">
                <a:latin typeface="Calibri" panose="020F0502020204030204" pitchFamily="34" charset="0"/>
              </a:rPr>
              <a:t> systematickém shromažďování informací</a:t>
            </a:r>
            <a:r>
              <a:rPr lang="cs-CZ" altLang="cs-CZ" sz="1800">
                <a:latin typeface="Calibri" panose="020F0502020204030204" pitchFamily="34" charset="0"/>
              </a:rPr>
              <a:t> o živé hmotě</a:t>
            </a:r>
          </a:p>
          <a:p>
            <a:pPr eaLnBrk="1" hangingPunct="1">
              <a:spcBef>
                <a:spcPct val="0"/>
              </a:spcBef>
              <a:buFontTx/>
              <a:buNone/>
            </a:pPr>
            <a:endParaRPr lang="cs-CZ" altLang="cs-CZ" sz="1800">
              <a:latin typeface="Calibri" panose="020F0502020204030204" pitchFamily="34" charset="0"/>
            </a:endParaRPr>
          </a:p>
          <a:p>
            <a:pPr lvl="1" eaLnBrk="1" hangingPunct="1">
              <a:spcBef>
                <a:spcPct val="0"/>
              </a:spcBef>
              <a:buFontTx/>
              <a:buChar char="-"/>
            </a:pPr>
            <a:r>
              <a:rPr lang="cs-CZ" altLang="cs-CZ" sz="1800">
                <a:latin typeface="Calibri" panose="020F0502020204030204" pitchFamily="34" charset="0"/>
              </a:rPr>
              <a:t> </a:t>
            </a:r>
            <a:r>
              <a:rPr lang="cs-CZ" altLang="cs-CZ" sz="1800" b="1">
                <a:latin typeface="Calibri" panose="020F0502020204030204" pitchFamily="34" charset="0"/>
              </a:rPr>
              <a:t>formulaci vyvratitelných teorií a hypotéz</a:t>
            </a:r>
            <a:r>
              <a:rPr lang="cs-CZ" altLang="cs-CZ" sz="1800">
                <a:latin typeface="Calibri" panose="020F0502020204030204" pitchFamily="34" charset="0"/>
              </a:rPr>
              <a:t> a jejich </a:t>
            </a:r>
            <a:r>
              <a:rPr lang="cs-CZ" altLang="cs-CZ" sz="1800" b="1">
                <a:latin typeface="Calibri" panose="020F0502020204030204" pitchFamily="34" charset="0"/>
              </a:rPr>
              <a:t>testování</a:t>
            </a:r>
            <a:r>
              <a:rPr lang="cs-CZ" altLang="cs-CZ" sz="1800">
                <a:latin typeface="Calibri" panose="020F0502020204030204" pitchFamily="34" charset="0"/>
              </a:rPr>
              <a:t> v konfrontaci s výsledky dalších vědců používajících ověřené metody </a:t>
            </a:r>
            <a:r>
              <a:rPr lang="cs-CZ" altLang="cs-CZ" sz="1800" b="1">
                <a:latin typeface="Calibri" panose="020F0502020204030204" pitchFamily="34" charset="0"/>
              </a:rPr>
              <a:t>pokusu a pozorování</a:t>
            </a:r>
          </a:p>
        </p:txBody>
      </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1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9459" name="Text Box 15"/>
          <p:cNvSpPr txBox="1">
            <a:spLocks noChangeArrowheads="1"/>
          </p:cNvSpPr>
          <p:nvPr/>
        </p:nvSpPr>
        <p:spPr bwMode="auto">
          <a:xfrm>
            <a:off x="468313" y="1479550"/>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Jak odlišit vědecké a nevědecké aktivity v biologii?</a:t>
            </a:r>
          </a:p>
        </p:txBody>
      </p:sp>
      <p:sp>
        <p:nvSpPr>
          <p:cNvPr id="19460" name="Text Box 21"/>
          <p:cNvSpPr txBox="1">
            <a:spLocks noChangeArrowheads="1"/>
          </p:cNvSpPr>
          <p:nvPr/>
        </p:nvSpPr>
        <p:spPr bwMode="auto">
          <a:xfrm>
            <a:off x="504825" y="1846263"/>
            <a:ext cx="860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CSI - Committee for Skeptical Inquiry, společnost vědců a filozofů propagující směrem k pavědám metody nového skepticismu ve smyslu kritického racionalizmu</a:t>
            </a:r>
          </a:p>
        </p:txBody>
      </p:sp>
      <p:grpSp>
        <p:nvGrpSpPr>
          <p:cNvPr id="19461" name="Skupina 12"/>
          <p:cNvGrpSpPr>
            <a:grpSpLocks/>
          </p:cNvGrpSpPr>
          <p:nvPr/>
        </p:nvGrpSpPr>
        <p:grpSpPr bwMode="auto">
          <a:xfrm>
            <a:off x="0" y="6638925"/>
            <a:ext cx="9142413" cy="246063"/>
            <a:chOff x="0" y="6639163"/>
            <a:chExt cx="9142412" cy="246221"/>
          </a:xfrm>
        </p:grpSpPr>
        <p:sp>
          <p:nvSpPr>
            <p:cNvPr id="1946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946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6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19466" name="Obrázek 1">
            <a:hlinkClick r:id="rId5"/>
          </p:cNvPr>
          <p:cNvPicPr>
            <a:picLocks noChangeAspect="1"/>
          </p:cNvPicPr>
          <p:nvPr/>
        </p:nvPicPr>
        <p:blipFill>
          <a:blip r:embed="rId6" cstate="print">
            <a:extLst>
              <a:ext uri="{28A0092B-C50C-407E-A947-70E740481C1C}">
                <a14:useLocalDpi xmlns:a14="http://schemas.microsoft.com/office/drawing/2010/main" val="0"/>
              </a:ext>
            </a:extLst>
          </a:blip>
          <a:srcRect l="15392" t="10768" r="56494" b="9433"/>
          <a:stretch>
            <a:fillRect/>
          </a:stretch>
        </p:blipFill>
        <p:spPr bwMode="auto">
          <a:xfrm>
            <a:off x="638175" y="2687638"/>
            <a:ext cx="3644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Obrázek 2">
            <a:hlinkClick r:id="rId7"/>
          </p:cNvPr>
          <p:cNvPicPr>
            <a:picLocks noChangeAspect="1"/>
          </p:cNvPicPr>
          <p:nvPr/>
        </p:nvPicPr>
        <p:blipFill>
          <a:blip r:embed="rId8">
            <a:extLst>
              <a:ext uri="{28A0092B-C50C-407E-A947-70E740481C1C}">
                <a14:useLocalDpi xmlns:a14="http://schemas.microsoft.com/office/drawing/2010/main" val="0"/>
              </a:ext>
            </a:extLst>
          </a:blip>
          <a:srcRect l="15746" t="19202" r="57088" b="5901"/>
          <a:stretch>
            <a:fillRect/>
          </a:stretch>
        </p:blipFill>
        <p:spPr bwMode="auto">
          <a:xfrm>
            <a:off x="4716463" y="2708275"/>
            <a:ext cx="3760787"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468313" y="981075"/>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0483" name="Text Box 9"/>
          <p:cNvSpPr txBox="1">
            <a:spLocks noChangeArrowheads="1"/>
          </p:cNvSpPr>
          <p:nvPr/>
        </p:nvSpPr>
        <p:spPr bwMode="auto">
          <a:xfrm>
            <a:off x="468313" y="1406525"/>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Jak odlišit vědecké a nevědecké aktivity v biologii?</a:t>
            </a:r>
          </a:p>
        </p:txBody>
      </p:sp>
      <p:sp>
        <p:nvSpPr>
          <p:cNvPr id="20484" name="Text Box 12"/>
          <p:cNvSpPr txBox="1">
            <a:spLocks noChangeArrowheads="1"/>
          </p:cNvSpPr>
          <p:nvPr/>
        </p:nvSpPr>
        <p:spPr bwMode="auto">
          <a:xfrm>
            <a:off x="468313" y="1779588"/>
            <a:ext cx="8675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SISYFOS – česká odnož klubu skeptiků, známá udělováním tzv. bludných balvanů</a:t>
            </a:r>
          </a:p>
        </p:txBody>
      </p:sp>
      <p:grpSp>
        <p:nvGrpSpPr>
          <p:cNvPr id="20485" name="Skupina 12"/>
          <p:cNvGrpSpPr>
            <a:grpSpLocks/>
          </p:cNvGrpSpPr>
          <p:nvPr/>
        </p:nvGrpSpPr>
        <p:grpSpPr bwMode="auto">
          <a:xfrm>
            <a:off x="0" y="6638925"/>
            <a:ext cx="9142413" cy="246063"/>
            <a:chOff x="0" y="6639163"/>
            <a:chExt cx="9142412" cy="246221"/>
          </a:xfrm>
        </p:grpSpPr>
        <p:sp>
          <p:nvSpPr>
            <p:cNvPr id="2049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04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89"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20490" name="Obrázek 1">
            <a:hlinkClick r:id="rId5"/>
          </p:cNvPr>
          <p:cNvPicPr>
            <a:picLocks noChangeAspect="1"/>
          </p:cNvPicPr>
          <p:nvPr/>
        </p:nvPicPr>
        <p:blipFill>
          <a:blip r:embed="rId6">
            <a:extLst>
              <a:ext uri="{28A0092B-C50C-407E-A947-70E740481C1C}">
                <a14:useLocalDpi xmlns:a14="http://schemas.microsoft.com/office/drawing/2010/main" val="0"/>
              </a:ext>
            </a:extLst>
          </a:blip>
          <a:srcRect l="13776" t="12666" r="54726" b="5669"/>
          <a:stretch>
            <a:fillRect/>
          </a:stretch>
        </p:blipFill>
        <p:spPr bwMode="auto">
          <a:xfrm>
            <a:off x="1908175" y="2120900"/>
            <a:ext cx="51117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8377" name="Text Box 9"/>
          <p:cNvSpPr txBox="1">
            <a:spLocks noChangeArrowheads="1"/>
          </p:cNvSpPr>
          <p:nvPr/>
        </p:nvSpPr>
        <p:spPr bwMode="auto">
          <a:xfrm>
            <a:off x="468313" y="1549400"/>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grpSp>
        <p:nvGrpSpPr>
          <p:cNvPr id="2" name="Group 25"/>
          <p:cNvGrpSpPr>
            <a:grpSpLocks/>
          </p:cNvGrpSpPr>
          <p:nvPr/>
        </p:nvGrpSpPr>
        <p:grpSpPr bwMode="auto">
          <a:xfrm>
            <a:off x="495300" y="1597025"/>
            <a:ext cx="8212138" cy="4903788"/>
            <a:chOff x="312" y="1006"/>
            <a:chExt cx="5173" cy="3089"/>
          </a:xfrm>
        </p:grpSpPr>
        <p:sp>
          <p:nvSpPr>
            <p:cNvPr id="21518" name="Rectangle 12"/>
            <p:cNvSpPr>
              <a:spLocks noChangeArrowheads="1"/>
            </p:cNvSpPr>
            <p:nvPr/>
          </p:nvSpPr>
          <p:spPr bwMode="auto">
            <a:xfrm>
              <a:off x="312" y="1292"/>
              <a:ext cx="15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1) Laboratorní expert</a:t>
              </a:r>
            </a:p>
          </p:txBody>
        </p:sp>
        <p:pic>
          <p:nvPicPr>
            <p:cNvPr id="13326" name="Picture 16" descr="img00011"/>
            <p:cNvPicPr>
              <a:picLocks noChangeAspect="1" noChangeArrowheads="1"/>
            </p:cNvPicPr>
            <p:nvPr/>
          </p:nvPicPr>
          <p:blipFill>
            <a:blip r:embed="rId2" cstate="print"/>
            <a:srcRect/>
            <a:stretch>
              <a:fillRect/>
            </a:stretch>
          </p:blipFill>
          <p:spPr bwMode="auto">
            <a:xfrm>
              <a:off x="340" y="1752"/>
              <a:ext cx="2540" cy="1702"/>
            </a:xfrm>
            <a:prstGeom prst="rect">
              <a:avLst/>
            </a:prstGeom>
            <a:ln>
              <a:noFill/>
            </a:ln>
            <a:effectLst>
              <a:softEdge rad="112500"/>
            </a:effectLst>
          </p:spPr>
        </p:pic>
        <p:pic>
          <p:nvPicPr>
            <p:cNvPr id="21520"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 y="1006"/>
              <a:ext cx="1296"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2523"/>
              <a:ext cx="1530"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1162"/>
              <a:ext cx="78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9" name="Skupina 15"/>
          <p:cNvGrpSpPr>
            <a:grpSpLocks/>
          </p:cNvGrpSpPr>
          <p:nvPr/>
        </p:nvGrpSpPr>
        <p:grpSpPr bwMode="auto">
          <a:xfrm>
            <a:off x="0" y="6638925"/>
            <a:ext cx="9142413" cy="246063"/>
            <a:chOff x="0" y="6639163"/>
            <a:chExt cx="9142412" cy="246221"/>
          </a:xfrm>
        </p:grpSpPr>
        <p:sp>
          <p:nvSpPr>
            <p:cNvPr id="21514"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15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ecetUK"/>
            <p:cNvPicPr>
              <a:picLocks noChangeAspect="1" noChangeArrowheads="1"/>
            </p:cNvPicPr>
            <p:nvPr/>
          </p:nvPicPr>
          <p:blipFill>
            <a:blip r:embed="rId7"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5" descr="logo-male UE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Zaoblený obdélník 18"/>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513"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2531" name="Text Box 9"/>
          <p:cNvSpPr txBox="1">
            <a:spLocks noChangeArrowheads="1"/>
          </p:cNvSpPr>
          <p:nvPr/>
        </p:nvSpPr>
        <p:spPr bwMode="auto">
          <a:xfrm>
            <a:off x="468313" y="1477963"/>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sp>
        <p:nvSpPr>
          <p:cNvPr id="22532" name="Rectangle 12"/>
          <p:cNvSpPr>
            <a:spLocks noChangeArrowheads="1"/>
          </p:cNvSpPr>
          <p:nvPr/>
        </p:nvSpPr>
        <p:spPr bwMode="auto">
          <a:xfrm>
            <a:off x="468313" y="1844675"/>
            <a:ext cx="223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2) Pedagog a literát</a:t>
            </a:r>
          </a:p>
        </p:txBody>
      </p:sp>
      <p:pic>
        <p:nvPicPr>
          <p:cNvPr id="22533"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323850" y="2205038"/>
            <a:ext cx="4464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4175125" y="2133600"/>
            <a:ext cx="4968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755650" y="4000500"/>
            <a:ext cx="5329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Skupina 13"/>
          <p:cNvGrpSpPr>
            <a:grpSpLocks/>
          </p:cNvGrpSpPr>
          <p:nvPr/>
        </p:nvGrpSpPr>
        <p:grpSpPr bwMode="auto">
          <a:xfrm>
            <a:off x="0" y="6638925"/>
            <a:ext cx="9142413" cy="246063"/>
            <a:chOff x="0" y="6639163"/>
            <a:chExt cx="9142412" cy="246221"/>
          </a:xfrm>
        </p:grpSpPr>
        <p:sp>
          <p:nvSpPr>
            <p:cNvPr id="2254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254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2" descr="pecetUK"/>
            <p:cNvPicPr>
              <a:picLocks noChangeAspect="1" noChangeArrowheads="1"/>
            </p:cNvPicPr>
            <p:nvPr/>
          </p:nvPicPr>
          <p:blipFill>
            <a:blip r:embed="rId6"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4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3555" name="Text Box 9"/>
          <p:cNvSpPr txBox="1">
            <a:spLocks noChangeArrowheads="1"/>
          </p:cNvSpPr>
          <p:nvPr/>
        </p:nvSpPr>
        <p:spPr bwMode="auto">
          <a:xfrm>
            <a:off x="468313" y="1477963"/>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sp>
        <p:nvSpPr>
          <p:cNvPr id="23556" name="Rectangle 12"/>
          <p:cNvSpPr>
            <a:spLocks noChangeArrowheads="1"/>
          </p:cNvSpPr>
          <p:nvPr/>
        </p:nvSpPr>
        <p:spPr bwMode="auto">
          <a:xfrm>
            <a:off x="468313" y="1844675"/>
            <a:ext cx="306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3) Manažer a popularizátor</a:t>
            </a:r>
          </a:p>
        </p:txBody>
      </p:sp>
      <p:grpSp>
        <p:nvGrpSpPr>
          <p:cNvPr id="23557" name="Skupina 12"/>
          <p:cNvGrpSpPr>
            <a:grpSpLocks/>
          </p:cNvGrpSpPr>
          <p:nvPr/>
        </p:nvGrpSpPr>
        <p:grpSpPr bwMode="auto">
          <a:xfrm>
            <a:off x="0" y="6638925"/>
            <a:ext cx="9142413" cy="246063"/>
            <a:chOff x="0" y="6639163"/>
            <a:chExt cx="9142412" cy="246221"/>
          </a:xfrm>
        </p:grpSpPr>
        <p:sp>
          <p:nvSpPr>
            <p:cNvPr id="23563"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35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561"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23562"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72" t="17438" r="2257" b="6520"/>
          <a:stretch>
            <a:fillRect/>
          </a:stretch>
        </p:blipFill>
        <p:spPr bwMode="auto">
          <a:xfrm>
            <a:off x="1476375" y="2349500"/>
            <a:ext cx="63357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3077" name="Text Box 5"/>
          <p:cNvSpPr txBox="1">
            <a:spLocks noChangeArrowheads="1"/>
          </p:cNvSpPr>
          <p:nvPr/>
        </p:nvSpPr>
        <p:spPr bwMode="auto">
          <a:xfrm>
            <a:off x="468313" y="1196975"/>
            <a:ext cx="83518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 Základní pravidla vědecké práce</a:t>
            </a:r>
          </a:p>
          <a:p>
            <a:pPr eaLnBrk="1" hangingPunct="1">
              <a:spcBef>
                <a:spcPct val="0"/>
              </a:spcBef>
              <a:buFontTx/>
              <a:buNone/>
            </a:pPr>
            <a:endParaRPr lang="cs-CZ" altLang="cs-CZ" sz="2600" b="1" dirty="0">
              <a:latin typeface="Calibri" panose="020F0502020204030204" pitchFamily="34" charset="0"/>
            </a:endParaRPr>
          </a:p>
          <a:p>
            <a:pPr eaLnBrk="1" hangingPunct="1">
              <a:spcBef>
                <a:spcPct val="0"/>
              </a:spcBef>
              <a:buFontTx/>
              <a:buNone/>
            </a:pPr>
            <a:r>
              <a:rPr lang="cs-CZ" altLang="cs-CZ" sz="2600" dirty="0">
                <a:latin typeface="Calibri" panose="020F0502020204030204" pitchFamily="34" charset="0"/>
              </a:rPr>
              <a:t>1.1. Povaha vědecké práce v experimentální biologii</a:t>
            </a:r>
          </a:p>
          <a:p>
            <a:pPr eaLnBrk="1" hangingPunct="1">
              <a:spcBef>
                <a:spcPct val="0"/>
              </a:spcBef>
              <a:buFontTx/>
              <a:buNone/>
            </a:pPr>
            <a:r>
              <a:rPr lang="cs-CZ" altLang="cs-CZ" sz="2600" dirty="0">
                <a:latin typeface="Calibri" panose="020F0502020204030204" pitchFamily="34" charset="0"/>
              </a:rPr>
              <a:t>1.2. Pozorování a pokus - základní činnosti experimentátora</a:t>
            </a:r>
          </a:p>
          <a:p>
            <a:pPr eaLnBrk="1" hangingPunct="1">
              <a:spcBef>
                <a:spcPct val="0"/>
              </a:spcBef>
              <a:buFontTx/>
              <a:buNone/>
            </a:pPr>
            <a:r>
              <a:rPr lang="cs-CZ" altLang="cs-CZ" sz="2600" dirty="0">
                <a:latin typeface="Calibri" panose="020F0502020204030204" pitchFamily="34" charset="0"/>
              </a:rPr>
              <a:t>1.3. Vědecké instituce a organizace, vědecké konference</a:t>
            </a:r>
          </a:p>
          <a:p>
            <a:pPr eaLnBrk="1" hangingPunct="1">
              <a:spcBef>
                <a:spcPct val="0"/>
              </a:spcBef>
              <a:buFontTx/>
              <a:buNone/>
            </a:pPr>
            <a:r>
              <a:rPr lang="cs-CZ" altLang="cs-CZ" sz="2600" dirty="0">
                <a:latin typeface="Calibri" panose="020F0502020204030204" pitchFamily="34" charset="0"/>
              </a:rPr>
              <a:t>1.4. Etické aspekty vědecké činnosti</a:t>
            </a:r>
          </a:p>
          <a:p>
            <a:pPr eaLnBrk="1" hangingPunct="1">
              <a:spcBef>
                <a:spcPct val="0"/>
              </a:spcBef>
              <a:buFontTx/>
              <a:buNone/>
            </a:pPr>
            <a:r>
              <a:rPr lang="cs-CZ" altLang="cs-CZ" sz="2600" dirty="0">
                <a:latin typeface="Calibri" panose="020F0502020204030204" pitchFamily="34" charset="0"/>
              </a:rPr>
              <a:t>1.5. Financování vědeckého výzkumu</a:t>
            </a:r>
          </a:p>
          <a:p>
            <a:pPr eaLnBrk="1" hangingPunct="1">
              <a:spcBef>
                <a:spcPct val="0"/>
              </a:spcBef>
              <a:buFontTx/>
              <a:buNone/>
            </a:pPr>
            <a:r>
              <a:rPr lang="cs-CZ" altLang="cs-CZ" sz="2600" dirty="0">
                <a:latin typeface="Calibri" panose="020F0502020204030204" pitchFamily="34" charset="0"/>
              </a:rPr>
              <a:t>1.6. Příprava vědeckých projektů a grantů</a:t>
            </a:r>
            <a:endParaRPr lang="cs-CZ" altLang="cs-CZ" sz="2600" b="1" dirty="0">
              <a:latin typeface="Calibri" panose="020F0502020204030204" pitchFamily="34" charset="0"/>
            </a:endParaRPr>
          </a:p>
        </p:txBody>
      </p:sp>
      <p:grpSp>
        <p:nvGrpSpPr>
          <p:cNvPr id="5124" name="Skupina 10"/>
          <p:cNvGrpSpPr>
            <a:grpSpLocks/>
          </p:cNvGrpSpPr>
          <p:nvPr/>
        </p:nvGrpSpPr>
        <p:grpSpPr bwMode="auto">
          <a:xfrm>
            <a:off x="0" y="6638925"/>
            <a:ext cx="9142413" cy="246063"/>
            <a:chOff x="0" y="6639163"/>
            <a:chExt cx="9142412" cy="246221"/>
          </a:xfrm>
        </p:grpSpPr>
        <p:sp>
          <p:nvSpPr>
            <p:cNvPr id="512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512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Zaoblený obdélník 10"/>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7" dur="500"/>
                                        <p:tgtEl>
                                          <p:spTgt spid="307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3" end="3"/>
                                            </p:txEl>
                                          </p:spTgt>
                                        </p:tgtEl>
                                        <p:attrNameLst>
                                          <p:attrName>style.visibility</p:attrName>
                                        </p:attrNameLst>
                                      </p:cBhvr>
                                      <p:to>
                                        <p:strVal val="visible"/>
                                      </p:to>
                                    </p:set>
                                    <p:animEffect transition="in" filter="blinds(horizontal)">
                                      <p:cBhvr>
                                        <p:cTn id="12" dur="500"/>
                                        <p:tgtEl>
                                          <p:spTgt spid="307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animEffect transition="in" filter="blinds(horizontal)">
                                      <p:cBhvr>
                                        <p:cTn id="17" dur="500"/>
                                        <p:tgtEl>
                                          <p:spTgt spid="307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Effect transition="in" filter="blinds(horizontal)">
                                      <p:cBhvr>
                                        <p:cTn id="22" dur="500"/>
                                        <p:tgtEl>
                                          <p:spTgt spid="307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27" dur="500"/>
                                        <p:tgtEl>
                                          <p:spTgt spid="307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7">
                                            <p:txEl>
                                              <p:pRg st="7" end="7"/>
                                            </p:txEl>
                                          </p:spTgt>
                                        </p:tgtEl>
                                        <p:attrNameLst>
                                          <p:attrName>style.visibility</p:attrName>
                                        </p:attrNameLst>
                                      </p:cBhvr>
                                      <p:to>
                                        <p:strVal val="visible"/>
                                      </p:to>
                                    </p:set>
                                    <p:animEffect transition="in" filter="blinds(horizontal)">
                                      <p:cBhvr>
                                        <p:cTn id="32" dur="500"/>
                                        <p:tgtEl>
                                          <p:spTgt spid="30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
        <p:nvSpPr>
          <p:cNvPr id="47115" name="Text Box 11"/>
          <p:cNvSpPr txBox="1">
            <a:spLocks noChangeArrowheads="1"/>
          </p:cNvSpPr>
          <p:nvPr/>
        </p:nvSpPr>
        <p:spPr bwMode="auto">
          <a:xfrm>
            <a:off x="468313" y="61579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Přístupy pokusu a pozorování se v praxi prolínají a nelze je od sebe oddělit</a:t>
            </a:r>
          </a:p>
        </p:txBody>
      </p:sp>
      <p:sp>
        <p:nvSpPr>
          <p:cNvPr id="16398" name="Text Box 13"/>
          <p:cNvSpPr txBox="1">
            <a:spLocks noChangeArrowheads="1"/>
          </p:cNvSpPr>
          <p:nvPr/>
        </p:nvSpPr>
        <p:spPr bwMode="auto">
          <a:xfrm>
            <a:off x="538163" y="1484313"/>
            <a:ext cx="2089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Základní rozdělení vědeckých přístupů</a:t>
            </a:r>
          </a:p>
        </p:txBody>
      </p:sp>
      <p:sp>
        <p:nvSpPr>
          <p:cNvPr id="16399" name="Text Box 14"/>
          <p:cNvSpPr txBox="1">
            <a:spLocks noChangeArrowheads="1"/>
          </p:cNvSpPr>
          <p:nvPr/>
        </p:nvSpPr>
        <p:spPr bwMode="auto">
          <a:xfrm>
            <a:off x="4067175" y="1484313"/>
            <a:ext cx="507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Pozorování - explorativní či analytické (rozbor)</a:t>
            </a:r>
          </a:p>
        </p:txBody>
      </p:sp>
      <p:grpSp>
        <p:nvGrpSpPr>
          <p:cNvPr id="2" name="Group 16"/>
          <p:cNvGrpSpPr>
            <a:grpSpLocks/>
          </p:cNvGrpSpPr>
          <p:nvPr/>
        </p:nvGrpSpPr>
        <p:grpSpPr bwMode="auto">
          <a:xfrm>
            <a:off x="2627313" y="1706563"/>
            <a:ext cx="1152525" cy="2074862"/>
            <a:chOff x="657" y="3158"/>
            <a:chExt cx="726" cy="272"/>
          </a:xfrm>
        </p:grpSpPr>
        <p:sp>
          <p:nvSpPr>
            <p:cNvPr id="24600"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4601" name="Line 18"/>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16401" name="Picture 21"/>
          <p:cNvPicPr>
            <a:picLocks noChangeAspect="1" noChangeArrowheads="1"/>
          </p:cNvPicPr>
          <p:nvPr/>
        </p:nvPicPr>
        <p:blipFill>
          <a:blip r:embed="rId5">
            <a:extLst>
              <a:ext uri="{28A0092B-C50C-407E-A947-70E740481C1C}">
                <a14:useLocalDpi xmlns:a14="http://schemas.microsoft.com/office/drawing/2010/main" val="0"/>
              </a:ext>
            </a:extLst>
          </a:blip>
          <a:srcRect b="67332"/>
          <a:stretch>
            <a:fillRect/>
          </a:stretch>
        </p:blipFill>
        <p:spPr bwMode="auto">
          <a:xfrm>
            <a:off x="4067175" y="1836738"/>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6"/>
          <p:cNvPicPr>
            <a:picLocks noChangeAspect="1" noChangeArrowheads="1"/>
          </p:cNvPicPr>
          <p:nvPr/>
        </p:nvPicPr>
        <p:blipFill>
          <a:blip r:embed="rId6">
            <a:extLst>
              <a:ext uri="{28A0092B-C50C-407E-A947-70E740481C1C}">
                <a14:useLocalDpi xmlns:a14="http://schemas.microsoft.com/office/drawing/2010/main" val="0"/>
              </a:ext>
            </a:extLst>
          </a:blip>
          <a:srcRect t="63307"/>
          <a:stretch>
            <a:fillRect/>
          </a:stretch>
        </p:blipFill>
        <p:spPr bwMode="auto">
          <a:xfrm>
            <a:off x="6672263" y="1860550"/>
            <a:ext cx="23764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Skupina 20"/>
          <p:cNvGrpSpPr>
            <a:grpSpLocks/>
          </p:cNvGrpSpPr>
          <p:nvPr/>
        </p:nvGrpSpPr>
        <p:grpSpPr bwMode="auto">
          <a:xfrm>
            <a:off x="0" y="6638925"/>
            <a:ext cx="9142413" cy="246063"/>
            <a:chOff x="0" y="6639163"/>
            <a:chExt cx="9142412" cy="246221"/>
          </a:xfrm>
        </p:grpSpPr>
        <p:sp>
          <p:nvSpPr>
            <p:cNvPr id="2459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459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2" descr="pecetUK"/>
            <p:cNvPicPr>
              <a:picLocks noChangeAspect="1" noChangeArrowheads="1"/>
            </p:cNvPicPr>
            <p:nvPr/>
          </p:nvPicPr>
          <p:blipFill>
            <a:blip r:embed="rId8"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5" descr="logo-male UE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Skupina 24"/>
          <p:cNvGrpSpPr>
            <a:grpSpLocks/>
          </p:cNvGrpSpPr>
          <p:nvPr/>
        </p:nvGrpSpPr>
        <p:grpSpPr bwMode="auto">
          <a:xfrm>
            <a:off x="900113" y="3719513"/>
            <a:ext cx="7993062" cy="2438400"/>
            <a:chOff x="899592" y="3573463"/>
            <a:chExt cx="7993583" cy="2438400"/>
          </a:xfrm>
        </p:grpSpPr>
        <p:grpSp>
          <p:nvGrpSpPr>
            <p:cNvPr id="24591" name="Skupina 22"/>
            <p:cNvGrpSpPr>
              <a:grpSpLocks/>
            </p:cNvGrpSpPr>
            <p:nvPr/>
          </p:nvGrpSpPr>
          <p:grpSpPr bwMode="auto">
            <a:xfrm>
              <a:off x="4033838" y="3573463"/>
              <a:ext cx="4859337" cy="2438400"/>
              <a:chOff x="4033838" y="3573463"/>
              <a:chExt cx="4859337" cy="2438400"/>
            </a:xfrm>
          </p:grpSpPr>
          <p:sp>
            <p:nvSpPr>
              <p:cNvPr id="24593" name="Text Box 15"/>
              <p:cNvSpPr txBox="1">
                <a:spLocks noChangeArrowheads="1"/>
              </p:cNvSpPr>
              <p:nvPr/>
            </p:nvSpPr>
            <p:spPr bwMode="auto">
              <a:xfrm>
                <a:off x="4068763" y="3573463"/>
                <a:ext cx="4633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Pokus - sledování působení předem definovaných faktorů</a:t>
                </a:r>
              </a:p>
            </p:txBody>
          </p:sp>
          <p:pic>
            <p:nvPicPr>
              <p:cNvPr id="5" name="control2xfinal.avi">
                <a:hlinkClick r:id="" action="ppaction://media"/>
              </p:cNvPr>
              <p:cNvPicPr>
                <a:picLocks noRot="1" noChangeAspect="1" noChangeArrowheads="1"/>
              </p:cNvPicPr>
              <p:nvPr>
                <a:videoFile r:link="rId2"/>
              </p:nvPr>
            </p:nvPicPr>
            <p:blipFill>
              <a:blip r:embed="rId10">
                <a:extLst>
                  <a:ext uri="{28A0092B-C50C-407E-A947-70E740481C1C}">
                    <a14:useLocalDpi xmlns:a14="http://schemas.microsoft.com/office/drawing/2010/main" val="0"/>
                  </a:ext>
                </a:extLst>
              </a:blip>
              <a:srcRect/>
              <a:stretch>
                <a:fillRect/>
              </a:stretch>
            </p:blipFill>
            <p:spPr bwMode="auto">
              <a:xfrm>
                <a:off x="4033521" y="4292600"/>
                <a:ext cx="2357591"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rticalbfa2xfinal.avi">
                <a:hlinkClick r:id="" action="ppaction://media"/>
              </p:cNvPr>
              <p:cNvPicPr>
                <a:picLocks noRot="1" noChangeAspect="1" noChangeArrowheads="1"/>
              </p:cNvPicPr>
              <p:nvPr>
                <a:videoFile r:link="rId3"/>
              </p:nvPr>
            </p:nvPicPr>
            <p:blipFill>
              <a:blip r:embed="rId11">
                <a:extLst>
                  <a:ext uri="{28A0092B-C50C-407E-A947-70E740481C1C}">
                    <a14:useLocalDpi xmlns:a14="http://schemas.microsoft.com/office/drawing/2010/main" val="0"/>
                  </a:ext>
                </a:extLst>
              </a:blip>
              <a:srcRect/>
              <a:stretch>
                <a:fillRect/>
              </a:stretch>
            </p:blipFill>
            <p:spPr bwMode="auto">
              <a:xfrm>
                <a:off x="6535584" y="4292600"/>
                <a:ext cx="2357591"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ER_tobacco_10x_fin.avi">
              <a:hlinkClick r:id="" action="ppaction://media"/>
            </p:cNvPr>
            <p:cNvPicPr>
              <a:picLocks noRot="1" noChangeAspect="1"/>
            </p:cNvPicPr>
            <p:nvPr>
              <a:videoFile r:link="rId1"/>
            </p:nvPr>
          </p:nvPicPr>
          <p:blipFill>
            <a:blip r:embed="rId12">
              <a:extLst>
                <a:ext uri="{28A0092B-C50C-407E-A947-70E740481C1C}">
                  <a14:useLocalDpi xmlns:a14="http://schemas.microsoft.com/office/drawing/2010/main" val="0"/>
                </a:ext>
              </a:extLst>
            </a:blip>
            <a:srcRect/>
            <a:stretch>
              <a:fillRect/>
            </a:stretch>
          </p:blipFill>
          <p:spPr bwMode="auto">
            <a:xfrm>
              <a:off x="899592" y="3789363"/>
              <a:ext cx="3024384"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Zaoblený obdélník 2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9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16398" grpId="0"/>
      <p:bldP spid="163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395288" y="1557338"/>
            <a:ext cx="842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63504" name="Rectangle 16"/>
          <p:cNvSpPr>
            <a:spLocks noChangeArrowheads="1"/>
          </p:cNvSpPr>
          <p:nvPr/>
        </p:nvSpPr>
        <p:spPr bwMode="auto">
          <a:xfrm>
            <a:off x="395288" y="2516188"/>
            <a:ext cx="2435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Plánování pokusu</a:t>
            </a:r>
          </a:p>
        </p:txBody>
      </p:sp>
      <p:sp>
        <p:nvSpPr>
          <p:cNvPr id="63507" name="Rectangle 19"/>
          <p:cNvSpPr>
            <a:spLocks noChangeArrowheads="1"/>
          </p:cNvSpPr>
          <p:nvPr/>
        </p:nvSpPr>
        <p:spPr bwMode="auto">
          <a:xfrm>
            <a:off x="2627313" y="2516188"/>
            <a:ext cx="4672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jeho opravdové nutnosti</a:t>
            </a:r>
          </a:p>
        </p:txBody>
      </p:sp>
      <p:sp>
        <p:nvSpPr>
          <p:cNvPr id="63508" name="Rectangle 20"/>
          <p:cNvSpPr>
            <a:spLocks noChangeArrowheads="1"/>
          </p:cNvSpPr>
          <p:nvPr/>
        </p:nvSpPr>
        <p:spPr bwMode="auto">
          <a:xfrm>
            <a:off x="2627313" y="2947988"/>
            <a:ext cx="3667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nulové hypotézy</a:t>
            </a:r>
          </a:p>
        </p:txBody>
      </p:sp>
      <p:sp>
        <p:nvSpPr>
          <p:cNvPr id="63509" name="Rectangle 21"/>
          <p:cNvSpPr>
            <a:spLocks noChangeArrowheads="1"/>
          </p:cNvSpPr>
          <p:nvPr/>
        </p:nvSpPr>
        <p:spPr bwMode="auto">
          <a:xfrm>
            <a:off x="2624138" y="3446463"/>
            <a:ext cx="651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časové a finanční náročnosti</a:t>
            </a:r>
          </a:p>
        </p:txBody>
      </p:sp>
      <p:sp>
        <p:nvSpPr>
          <p:cNvPr id="63510" name="Rectangle 22"/>
          <p:cNvSpPr>
            <a:spLocks noChangeArrowheads="1"/>
          </p:cNvSpPr>
          <p:nvPr/>
        </p:nvSpPr>
        <p:spPr bwMode="auto">
          <a:xfrm>
            <a:off x="2627313" y="3933825"/>
            <a:ext cx="561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metodického rozsahu a postupu provedení experimentů - včetně jeho důkladného </a:t>
            </a:r>
            <a:r>
              <a:rPr lang="cs-CZ" altLang="cs-CZ" sz="2400">
                <a:latin typeface="Calibri" panose="020F0502020204030204" pitchFamily="34" charset="0"/>
                <a:hlinkClick r:id="rId2" action="ppaction://hlinkfile"/>
              </a:rPr>
              <a:t>prostudování</a:t>
            </a:r>
            <a:r>
              <a:rPr lang="cs-CZ" altLang="cs-CZ" sz="2400">
                <a:latin typeface="Calibri" panose="020F0502020204030204" pitchFamily="34" charset="0"/>
              </a:rPr>
              <a:t> a pochopení</a:t>
            </a:r>
            <a:endParaRPr lang="cs-CZ" altLang="cs-CZ" sz="2400">
              <a:solidFill>
                <a:schemeClr val="accent2"/>
              </a:solidFill>
              <a:latin typeface="Calibri" panose="020F0502020204030204" pitchFamily="34" charset="0"/>
            </a:endParaRPr>
          </a:p>
        </p:txBody>
      </p:sp>
      <p:sp>
        <p:nvSpPr>
          <p:cNvPr id="63511" name="Rectangle 23"/>
          <p:cNvSpPr>
            <a:spLocks noChangeArrowheads="1"/>
          </p:cNvSpPr>
          <p:nvPr/>
        </p:nvSpPr>
        <p:spPr bwMode="auto">
          <a:xfrm>
            <a:off x="2624138" y="5103813"/>
            <a:ext cx="511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způsobu publikace výsledků</a:t>
            </a:r>
          </a:p>
        </p:txBody>
      </p:sp>
      <p:grpSp>
        <p:nvGrpSpPr>
          <p:cNvPr id="25609" name="Skupina 15"/>
          <p:cNvGrpSpPr>
            <a:grpSpLocks/>
          </p:cNvGrpSpPr>
          <p:nvPr/>
        </p:nvGrpSpPr>
        <p:grpSpPr bwMode="auto">
          <a:xfrm>
            <a:off x="0" y="6638925"/>
            <a:ext cx="9142413" cy="246063"/>
            <a:chOff x="0" y="6639163"/>
            <a:chExt cx="9142412" cy="246221"/>
          </a:xfrm>
        </p:grpSpPr>
        <p:sp>
          <p:nvSpPr>
            <p:cNvPr id="2561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56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Zaoblený obdélník 18"/>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613"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5614"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4" grpId="0"/>
      <p:bldP spid="63507" grpId="0"/>
      <p:bldP spid="63508" grpId="0"/>
      <p:bldP spid="63509" grpId="0"/>
      <p:bldP spid="63510" grpId="0"/>
      <p:bldP spid="635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395288" y="1557338"/>
            <a:ext cx="842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26627" name="Rectangle 11"/>
          <p:cNvSpPr>
            <a:spLocks noChangeArrowheads="1"/>
          </p:cNvSpPr>
          <p:nvPr/>
        </p:nvSpPr>
        <p:spPr bwMode="auto">
          <a:xfrm>
            <a:off x="395288" y="23987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Provádění pokusu</a:t>
            </a:r>
          </a:p>
        </p:txBody>
      </p:sp>
      <p:grpSp>
        <p:nvGrpSpPr>
          <p:cNvPr id="26628" name="Skupina 14"/>
          <p:cNvGrpSpPr>
            <a:grpSpLocks/>
          </p:cNvGrpSpPr>
          <p:nvPr/>
        </p:nvGrpSpPr>
        <p:grpSpPr bwMode="auto">
          <a:xfrm>
            <a:off x="0" y="6638925"/>
            <a:ext cx="9142413" cy="246063"/>
            <a:chOff x="0" y="6639163"/>
            <a:chExt cx="9142412" cy="246221"/>
          </a:xfrm>
        </p:grpSpPr>
        <p:sp>
          <p:nvSpPr>
            <p:cNvPr id="2664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66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63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6633"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3" name="Skupina 23"/>
          <p:cNvGrpSpPr>
            <a:grpSpLocks/>
          </p:cNvGrpSpPr>
          <p:nvPr/>
        </p:nvGrpSpPr>
        <p:grpSpPr bwMode="auto">
          <a:xfrm>
            <a:off x="1476375" y="2398713"/>
            <a:ext cx="7667625" cy="1938337"/>
            <a:chOff x="1475656" y="2398414"/>
            <a:chExt cx="7668344" cy="1938992"/>
          </a:xfrm>
        </p:grpSpPr>
        <p:pic>
          <p:nvPicPr>
            <p:cNvPr id="26639" name="Picture 20" descr="http://www.underconsideration.com/speakup/archives/biohazard_symbolred.gif"/>
            <p:cNvPicPr>
              <a:picLocks noChangeAspect="1" noChangeArrowheads="1"/>
            </p:cNvPicPr>
            <p:nvPr/>
          </p:nvPicPr>
          <p:blipFill>
            <a:blip r:embed="rId5">
              <a:extLst>
                <a:ext uri="{28A0092B-C50C-407E-A947-70E740481C1C}">
                  <a14:useLocalDpi xmlns:a14="http://schemas.microsoft.com/office/drawing/2010/main" val="0"/>
                </a:ext>
              </a:extLst>
            </a:blip>
            <a:srcRect l="24583" t="7617" r="23788" b="11131"/>
            <a:stretch>
              <a:fillRect/>
            </a:stretch>
          </p:blipFill>
          <p:spPr bwMode="auto">
            <a:xfrm>
              <a:off x="7703840" y="2636912"/>
              <a:ext cx="1440160" cy="11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18"/>
            <p:cNvSpPr>
              <a:spLocks noChangeArrowheads="1"/>
            </p:cNvSpPr>
            <p:nvPr/>
          </p:nvSpPr>
          <p:spPr bwMode="auto">
            <a:xfrm>
              <a:off x="2906712" y="2398414"/>
              <a:ext cx="62372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dodržování pravidel bezpečnosti práce, zejména při nakládání s chemikáliemi, radioaktivním materiálem a  genově modifikovaným materiálem, používání ochranných pomůcek by mělo být samozřejmostí </a:t>
              </a:r>
            </a:p>
          </p:txBody>
        </p:sp>
        <p:pic>
          <p:nvPicPr>
            <p:cNvPr id="18450" name="Picture 18" descr="http://www.publicdomainpictures.net/pictures/10000/nahled/1-12121495914tsn.jpg"/>
            <p:cNvPicPr>
              <a:picLocks noChangeAspect="1" noChangeArrowheads="1"/>
            </p:cNvPicPr>
            <p:nvPr/>
          </p:nvPicPr>
          <p:blipFill>
            <a:blip r:embed="rId6" cstate="print"/>
            <a:srcRect/>
            <a:stretch>
              <a:fillRect/>
            </a:stretch>
          </p:blipFill>
          <p:spPr bwMode="auto">
            <a:xfrm flipV="1">
              <a:off x="1475656" y="2924944"/>
              <a:ext cx="1260140" cy="1008112"/>
            </a:xfrm>
            <a:prstGeom prst="rect">
              <a:avLst/>
            </a:prstGeom>
            <a:ln>
              <a:noFill/>
            </a:ln>
            <a:effectLst>
              <a:softEdge rad="112500"/>
            </a:effectLst>
          </p:spPr>
        </p:pic>
      </p:grpSp>
      <p:sp>
        <p:nvSpPr>
          <p:cNvPr id="64532" name="Rectangle 20"/>
          <p:cNvSpPr>
            <a:spLocks noChangeArrowheads="1"/>
          </p:cNvSpPr>
          <p:nvPr/>
        </p:nvSpPr>
        <p:spPr bwMode="auto">
          <a:xfrm>
            <a:off x="2835275" y="5272088"/>
            <a:ext cx="605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elektronická verze protokolu o experimentu</a:t>
            </a:r>
          </a:p>
        </p:txBody>
      </p:sp>
      <p:grpSp>
        <p:nvGrpSpPr>
          <p:cNvPr id="7" name="Skupina 6"/>
          <p:cNvGrpSpPr>
            <a:grpSpLocks/>
          </p:cNvGrpSpPr>
          <p:nvPr/>
        </p:nvGrpSpPr>
        <p:grpSpPr bwMode="auto">
          <a:xfrm>
            <a:off x="755650" y="4364038"/>
            <a:ext cx="8137525" cy="2025650"/>
            <a:chOff x="755576" y="4364831"/>
            <a:chExt cx="8137600" cy="2025485"/>
          </a:xfrm>
        </p:grpSpPr>
        <p:sp>
          <p:nvSpPr>
            <p:cNvPr id="26637" name="Rectangle 19"/>
            <p:cNvSpPr>
              <a:spLocks noChangeArrowheads="1"/>
            </p:cNvSpPr>
            <p:nvPr/>
          </p:nvSpPr>
          <p:spPr bwMode="auto">
            <a:xfrm>
              <a:off x="2835827" y="4364831"/>
              <a:ext cx="6057349" cy="8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pravidelné vedení ručně psaného </a:t>
              </a:r>
              <a:r>
                <a:rPr lang="cs-CZ" altLang="cs-CZ" sz="2400">
                  <a:latin typeface="Calibri" panose="020F0502020204030204" pitchFamily="34" charset="0"/>
                  <a:hlinkClick r:id="rId7"/>
                </a:rPr>
                <a:t>laboratorního deníku  </a:t>
              </a:r>
              <a:endParaRPr lang="cs-CZ" altLang="cs-CZ" sz="2400">
                <a:latin typeface="Calibri" panose="020F0502020204030204" pitchFamily="34" charset="0"/>
              </a:endParaRPr>
            </a:p>
          </p:txBody>
        </p:sp>
        <p:pic>
          <p:nvPicPr>
            <p:cNvPr id="26638" name="Obráze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364831"/>
              <a:ext cx="1705035" cy="20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61925" y="1700213"/>
            <a:ext cx="8964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latin typeface="Calibri" panose="020F0502020204030204" pitchFamily="34" charset="0"/>
                <a:cs typeface="Calibri" panose="020F0502020204030204" pitchFamily="34" charset="0"/>
              </a:rPr>
              <a:t>Reasons to keep a laboratory notebook</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180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give yourself a central</a:t>
            </a:r>
            <a:r>
              <a:rPr lang="en-GB" altLang="en-US" sz="1800" b="1" i="1">
                <a:latin typeface="Calibri" panose="020F0502020204030204" pitchFamily="34" charset="0"/>
                <a:cs typeface="Calibri" panose="020F0502020204030204" pitchFamily="34" charset="0"/>
              </a:rPr>
              <a:t>, </a:t>
            </a:r>
            <a:r>
              <a:rPr lang="en-GB" altLang="en-US" sz="1800" b="1">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180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encourage sound thinking. </a:t>
            </a:r>
            <a:r>
              <a:rPr lang="en-GB" altLang="en-US" sz="180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180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get rich. </a:t>
            </a:r>
            <a:r>
              <a:rPr lang="en-GB" altLang="en-US" sz="180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654"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7655"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27656" name="Skupina 15"/>
          <p:cNvGrpSpPr>
            <a:grpSpLocks/>
          </p:cNvGrpSpPr>
          <p:nvPr/>
        </p:nvGrpSpPr>
        <p:grpSpPr bwMode="auto">
          <a:xfrm>
            <a:off x="0" y="6638925"/>
            <a:ext cx="9142413" cy="246063"/>
            <a:chOff x="0" y="6639163"/>
            <a:chExt cx="9142412" cy="246221"/>
          </a:xfrm>
        </p:grpSpPr>
        <p:sp>
          <p:nvSpPr>
            <p:cNvPr id="2765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765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7"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867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28678" name="Skupina 15"/>
          <p:cNvGrpSpPr>
            <a:grpSpLocks/>
          </p:cNvGrpSpPr>
          <p:nvPr/>
        </p:nvGrpSpPr>
        <p:grpSpPr bwMode="auto">
          <a:xfrm>
            <a:off x="0" y="6638925"/>
            <a:ext cx="9142413" cy="246063"/>
            <a:chOff x="0" y="6639163"/>
            <a:chExt cx="9142412" cy="246221"/>
          </a:xfrm>
        </p:grpSpPr>
        <p:sp>
          <p:nvSpPr>
            <p:cNvPr id="286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868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9"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8680" name="Rectangle 1"/>
          <p:cNvSpPr>
            <a:spLocks noChangeArrowheads="1"/>
          </p:cNvSpPr>
          <p:nvPr/>
        </p:nvSpPr>
        <p:spPr bwMode="auto">
          <a:xfrm>
            <a:off x="31750" y="1163638"/>
            <a:ext cx="91424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What to use as a laboratory notebook</a:t>
            </a: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30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300">
                <a:solidFill>
                  <a:srgbClr val="000000"/>
                </a:solidFill>
                <a:latin typeface="Calibri" panose="020F0502020204030204" pitchFamily="34" charset="0"/>
                <a:cs typeface="Calibri" panose="020F0502020204030204" pitchFamily="34" charset="0"/>
              </a:rPr>
              <a:t>A </a:t>
            </a:r>
            <a:r>
              <a:rPr lang="en-GB" altLang="en-US" sz="1300" i="1">
                <a:solidFill>
                  <a:srgbClr val="000000"/>
                </a:solidFill>
                <a:latin typeface="Calibri" panose="020F0502020204030204" pitchFamily="34" charset="0"/>
                <a:cs typeface="Calibri" panose="020F0502020204030204" pitchFamily="34" charset="0"/>
              </a:rPr>
              <a:t>proper</a:t>
            </a:r>
            <a:r>
              <a:rPr lang="en-GB" altLang="en-US" sz="130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300" i="1">
                <a:solidFill>
                  <a:srgbClr val="000000"/>
                </a:solidFill>
                <a:latin typeface="Calibri" panose="020F0502020204030204" pitchFamily="34" charset="0"/>
                <a:cs typeface="Calibri" panose="020F0502020204030204" pitchFamily="34" charset="0"/>
              </a:rPr>
              <a:t>written</a:t>
            </a:r>
            <a:r>
              <a:rPr lang="en-GB" altLang="en-US" sz="130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Wifi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Notebooks come in a variety of dimensions. </a:t>
            </a:r>
            <a:r>
              <a:rPr lang="en-GB" altLang="en-US" sz="130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300">
                <a:solidFill>
                  <a:srgbClr val="000000"/>
                </a:solidFill>
                <a:latin typeface="Calibri" panose="020F0502020204030204" pitchFamily="34" charset="0"/>
                <a:cs typeface="Calibri" panose="020F0502020204030204" pitchFamily="34" charset="0"/>
              </a:rPr>
            </a:br>
            <a:r>
              <a:rPr lang="en-GB" altLang="en-US" sz="1300" b="1">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30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30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lays completely flat when open. It’s a small thing, but it grows on you.</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7. If you want to keep a </a:t>
            </a:r>
            <a:r>
              <a:rPr lang="en-GB" altLang="en-US" sz="1300" b="1">
                <a:solidFill>
                  <a:srgbClr val="000000"/>
                </a:solidFill>
                <a:latin typeface="Calibri" panose="020F0502020204030204" pitchFamily="34" charset="0"/>
                <a:cs typeface="Calibri" panose="020F0502020204030204" pitchFamily="34" charset="0"/>
              </a:rPr>
              <a:t>digital notebook</a:t>
            </a:r>
            <a:r>
              <a:rPr lang="en-GB" altLang="en-US" sz="1300">
                <a:solidFill>
                  <a:srgbClr val="000000"/>
                </a:solidFill>
                <a:latin typeface="Calibri" panose="020F0502020204030204" pitchFamily="34" charset="0"/>
                <a:cs typeface="Calibri" panose="020F0502020204030204" pitchFamily="34" charset="0"/>
              </a:rPr>
              <a:t>, take a look at these reviews at </a:t>
            </a:r>
            <a:r>
              <a:rPr lang="en-GB" altLang="en-US" sz="1300">
                <a:solidFill>
                  <a:srgbClr val="21759B"/>
                </a:solidFill>
                <a:latin typeface="Calibri" panose="020F0502020204030204" pitchFamily="34" charset="0"/>
                <a:cs typeface="Calibri" panose="020F0502020204030204" pitchFamily="34" charset="0"/>
                <a:hlinkClick r:id="rId6" tooltip="Profhacker on digital notebooks"/>
              </a:rPr>
              <a:t>The Chronicle</a:t>
            </a:r>
            <a:r>
              <a:rPr lang="en-GB" altLang="en-US" sz="1300">
                <a:solidFill>
                  <a:srgbClr val="000000"/>
                </a:solidFill>
                <a:latin typeface="Calibri" panose="020F0502020204030204" pitchFamily="34" charset="0"/>
                <a:cs typeface="Calibri" panose="020F0502020204030204" pitchFamily="34" charset="0"/>
              </a:rPr>
              <a:t>, </a:t>
            </a:r>
            <a:r>
              <a:rPr lang="en-GB" altLang="en-US" sz="1300">
                <a:solidFill>
                  <a:srgbClr val="21759B"/>
                </a:solidFill>
                <a:latin typeface="Calibri" panose="020F0502020204030204" pitchFamily="34" charset="0"/>
                <a:cs typeface="Calibri" panose="020F0502020204030204" pitchFamily="34" charset="0"/>
                <a:hlinkClick r:id="rId7" tooltip="Digital notebooks for the lab, reviewed in Nature"/>
              </a:rPr>
              <a:t>Nature</a:t>
            </a:r>
            <a:r>
              <a:rPr lang="en-GB" altLang="en-US" sz="1300">
                <a:solidFill>
                  <a:srgbClr val="000000"/>
                </a:solidFill>
                <a:latin typeface="Calibri" panose="020F0502020204030204" pitchFamily="34" charset="0"/>
                <a:cs typeface="Calibri" panose="020F0502020204030204" pitchFamily="34" charset="0"/>
              </a:rPr>
              <a:t>, and </a:t>
            </a:r>
            <a:r>
              <a:rPr lang="en-GB" altLang="en-US" sz="1300">
                <a:solidFill>
                  <a:srgbClr val="21759B"/>
                </a:solidFill>
                <a:latin typeface="Calibri" panose="020F0502020204030204" pitchFamily="34" charset="0"/>
                <a:cs typeface="Calibri" panose="020F0502020204030204" pitchFamily="34" charset="0"/>
                <a:hlinkClick r:id="rId8" tooltip="Electronic lab notebook reviews"/>
              </a:rPr>
              <a:t>Postdocexperience</a:t>
            </a:r>
            <a:r>
              <a:rPr lang="en-GB" altLang="en-US" sz="1300">
                <a:solidFill>
                  <a:srgbClr val="000000"/>
                </a:solidFill>
                <a:latin typeface="Calibri" panose="020F0502020204030204" pitchFamily="34" charset="0"/>
                <a:cs typeface="Calibri" panose="020F0502020204030204" pitchFamily="34" charset="0"/>
              </a:rPr>
              <a:t>.</a:t>
            </a:r>
            <a:endParaRPr lang="en-GB" altLang="en-US" sz="13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701"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29702" name="Skupina 15"/>
          <p:cNvGrpSpPr>
            <a:grpSpLocks/>
          </p:cNvGrpSpPr>
          <p:nvPr/>
        </p:nvGrpSpPr>
        <p:grpSpPr bwMode="auto">
          <a:xfrm>
            <a:off x="0" y="6638925"/>
            <a:ext cx="9142413" cy="246063"/>
            <a:chOff x="0" y="6639163"/>
            <a:chExt cx="9142412" cy="246221"/>
          </a:xfrm>
        </p:grpSpPr>
        <p:sp>
          <p:nvSpPr>
            <p:cNvPr id="2970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970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3"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9704" name="Rectangle 2"/>
          <p:cNvSpPr>
            <a:spLocks noChangeArrowheads="1"/>
          </p:cNvSpPr>
          <p:nvPr/>
        </p:nvSpPr>
        <p:spPr bwMode="auto">
          <a:xfrm>
            <a:off x="52388" y="11969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a:solidFill>
                  <a:srgbClr val="000000"/>
                </a:solidFill>
                <a:latin typeface="Calibri" panose="020F0502020204030204" pitchFamily="34" charset="0"/>
                <a:cs typeface="Calibri" panose="020F0502020204030204" pitchFamily="34" charset="0"/>
              </a:rPr>
              <a:t>What to put on the outside of your notebook</a:t>
            </a:r>
            <a:endParaRPr lang="en-GB" altLang="en-US" sz="16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160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06 </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12</a:t>
            </a:r>
            <a:r>
              <a:rPr lang="en-GB" altLang="en-US" sz="160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1600">
                <a:solidFill>
                  <a:srgbClr val="000000"/>
                </a:solidFill>
                <a:latin typeface="Calibri" panose="020F0502020204030204" pitchFamily="34" charset="0"/>
                <a:cs typeface="Calibri" panose="020F0502020204030204" pitchFamily="34" charset="0"/>
                <a:hlinkClick r:id="rId6" tooltip="Notebook spines"/>
              </a:rPr>
              <a:t>photograph</a:t>
            </a:r>
            <a:r>
              <a:rPr lang="en-GB" altLang="en-US" sz="1600">
                <a:solidFill>
                  <a:srgbClr val="000000"/>
                </a:solidFill>
                <a:latin typeface="Calibri" panose="020F0502020204030204" pitchFamily="34" charset="0"/>
                <a:cs typeface="Calibri" panose="020F0502020204030204" pitchFamily="34" charset="0"/>
              </a:rPr>
              <a:t>). For writing on the spine I recommend light-colored paint pens.</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160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a:solidFill>
                  <a:srgbClr val="000000"/>
                </a:solidFill>
                <a:latin typeface="Calibri" panose="020F0502020204030204" pitchFamily="34" charset="0"/>
                <a:cs typeface="Calibri" panose="020F0502020204030204" pitchFamily="34" charset="0"/>
              </a:rPr>
              <a:t>Bling. If the notebook is yours, take some pride in what you do and get crafty with the exterior. Good science is an inherently creative process, so I suspect most researchers have blinging talents even if repressed by years of scorn from colleagues.</a:t>
            </a:r>
            <a:endParaRPr lang="en-GB" altLang="en-US" sz="16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72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30726" name="Skupina 15"/>
          <p:cNvGrpSpPr>
            <a:grpSpLocks/>
          </p:cNvGrpSpPr>
          <p:nvPr/>
        </p:nvGrpSpPr>
        <p:grpSpPr bwMode="auto">
          <a:xfrm>
            <a:off x="0" y="6638925"/>
            <a:ext cx="9142413" cy="246063"/>
            <a:chOff x="0" y="6639163"/>
            <a:chExt cx="9142412" cy="246221"/>
          </a:xfrm>
        </p:grpSpPr>
        <p:sp>
          <p:nvSpPr>
            <p:cNvPr id="3072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073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30728" name="Rectangle 1"/>
          <p:cNvSpPr>
            <a:spLocks noChangeArrowheads="1"/>
          </p:cNvSpPr>
          <p:nvPr/>
        </p:nvSpPr>
        <p:spPr bwMode="auto">
          <a:xfrm>
            <a:off x="0" y="1250950"/>
            <a:ext cx="90360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General guidelines for maintaining a notebook</a:t>
            </a:r>
            <a:br>
              <a:rPr lang="en-GB" altLang="en-US" sz="1300" b="1">
                <a:solidFill>
                  <a:srgbClr val="000000"/>
                </a:solidFill>
                <a:latin typeface="Calibri" panose="020F0502020204030204" pitchFamily="34" charset="0"/>
                <a:cs typeface="Calibri" panose="020F0502020204030204" pitchFamily="34" charset="0"/>
              </a:rPr>
            </a:b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Use a pen, never a pencil. </a:t>
            </a:r>
            <a:r>
              <a:rPr lang="en-GB" altLang="en-US" sz="1200">
                <a:solidFill>
                  <a:srgbClr val="000000"/>
                </a:solidFill>
                <a:latin typeface="Calibri" panose="020F0502020204030204" pitchFamily="34" charset="0"/>
                <a:cs typeface="Calibri" panose="020F0502020204030204" pitchFamily="34" charset="0"/>
              </a:rPr>
              <a:t>As for what kind of pen, use a ball point, gel pen, or Rapidograph — all types of which have ink that can stand up to water and most solvents. If you know what you’re doing, a fountain pen with archival, waterproof ink (e.g., </a:t>
            </a:r>
            <a:r>
              <a:rPr lang="en-GB" altLang="en-US" sz="1200">
                <a:solidFill>
                  <a:srgbClr val="444444"/>
                </a:solidFill>
                <a:latin typeface="Calibri" panose="020F0502020204030204" pitchFamily="34" charset="0"/>
                <a:cs typeface="Calibri" panose="020F0502020204030204" pitchFamily="34" charset="0"/>
              </a:rPr>
              <a:t>Bulletproof Black ink from </a:t>
            </a:r>
            <a:r>
              <a:rPr lang="en-GB" altLang="en-US" sz="1200">
                <a:solidFill>
                  <a:srgbClr val="21759B"/>
                </a:solidFill>
                <a:latin typeface="Calibri" panose="020F0502020204030204" pitchFamily="34" charset="0"/>
                <a:cs typeface="Calibri" panose="020F0502020204030204" pitchFamily="34" charset="0"/>
                <a:hlinkClick r:id="rId6"/>
              </a:rPr>
              <a:t>Noodler’s)</a:t>
            </a:r>
            <a:r>
              <a:rPr lang="en-GB" altLang="en-US" sz="1200">
                <a:solidFill>
                  <a:srgbClr val="000000"/>
                </a:solidFill>
                <a:latin typeface="Calibri" panose="020F0502020204030204" pitchFamily="34" charset="0"/>
                <a:cs typeface="Calibri" panose="020F0502020204030204" pitchFamily="34" charset="0"/>
              </a:rPr>
              <a:t> works well</a:t>
            </a:r>
            <a:r>
              <a:rPr lang="en-GB" altLang="en-US" sz="1200">
                <a:latin typeface="Calibri" panose="020F0502020204030204" pitchFamily="34" charset="0"/>
                <a:cs typeface="Calibri" panose="020F0502020204030204" pitchFamily="34" charset="0"/>
              </a:rPr>
              <a:t>, too. </a:t>
            </a:r>
          </a:p>
          <a:p>
            <a:pPr>
              <a:spcBef>
                <a:spcPct val="0"/>
              </a:spcBef>
              <a:buFontTx/>
              <a:buAutoNum type="arabicPeriod"/>
            </a:pPr>
            <a:r>
              <a:rPr lang="en-GB" altLang="en-US" sz="1200" b="1">
                <a:latin typeface="Calibri" panose="020F0502020204030204" pitchFamily="34" charset="0"/>
                <a:cs typeface="Calibri" panose="020F0502020204030204" pitchFamily="34" charset="0"/>
              </a:rPr>
              <a:t>Avoid using Sharpies (or equivalent). </a:t>
            </a:r>
            <a:r>
              <a:rPr lang="en-GB" altLang="en-US" sz="120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20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20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Never remove a page. </a:t>
            </a:r>
            <a:r>
              <a:rPr lang="en-GB" altLang="en-US" sz="120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favorable to their research objectives. If you rip out some pages you </a:t>
            </a:r>
            <a:r>
              <a:rPr lang="en-GB" altLang="en-US" sz="1200" i="1">
                <a:solidFill>
                  <a:srgbClr val="000000"/>
                </a:solidFill>
                <a:latin typeface="Calibri" panose="020F0502020204030204" pitchFamily="34" charset="0"/>
                <a:cs typeface="Calibri" panose="020F0502020204030204" pitchFamily="34" charset="0"/>
              </a:rPr>
              <a:t>thought</a:t>
            </a:r>
            <a:r>
              <a:rPr lang="en-GB" altLang="en-US" sz="120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If you make a mistake, draw a </a:t>
            </a:r>
            <a:r>
              <a:rPr lang="en-GB" altLang="en-US" sz="1200" b="1" i="1">
                <a:solidFill>
                  <a:srgbClr val="000000"/>
                </a:solidFill>
                <a:latin typeface="Calibri" panose="020F0502020204030204" pitchFamily="34" charset="0"/>
                <a:cs typeface="Calibri" panose="020F0502020204030204" pitchFamily="34" charset="0"/>
              </a:rPr>
              <a:t>thin</a:t>
            </a:r>
            <a:r>
              <a:rPr lang="en-GB" altLang="en-US" sz="1200" b="1">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20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For the same reason, never use correction fluids </a:t>
            </a:r>
            <a:r>
              <a:rPr lang="en-GB" altLang="en-US" sz="120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Write legibly. </a:t>
            </a:r>
            <a:r>
              <a:rPr lang="en-GB" altLang="en-US" sz="120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200" i="1">
                <a:solidFill>
                  <a:srgbClr val="000000"/>
                </a:solidFill>
                <a:latin typeface="Calibri" panose="020F0502020204030204" pitchFamily="34" charset="0"/>
                <a:cs typeface="Calibri" panose="020F0502020204030204" pitchFamily="34" charset="0"/>
              </a:rPr>
              <a:t>another</a:t>
            </a:r>
            <a:r>
              <a:rPr lang="en-GB" altLang="en-US" sz="1200">
                <a:solidFill>
                  <a:srgbClr val="000000"/>
                </a:solidFill>
                <a:latin typeface="Calibri" panose="020F0502020204030204" pitchFamily="34" charset="0"/>
                <a:cs typeface="Calibri" panose="020F0502020204030204" pitchFamily="34" charset="0"/>
              </a:rPr>
              <a:t> person of average intelligence.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Provide the full date whenever you make an entry</a:t>
            </a:r>
            <a:r>
              <a:rPr lang="en-GB" altLang="en-US" sz="120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20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200" i="1">
                <a:solidFill>
                  <a:srgbClr val="000000"/>
                </a:solidFill>
                <a:latin typeface="Calibri" panose="020F0502020204030204" pitchFamily="34" charset="0"/>
                <a:cs typeface="Calibri" panose="020F0502020204030204" pitchFamily="34" charset="0"/>
              </a:rPr>
              <a:t>lose</a:t>
            </a:r>
            <a:r>
              <a:rPr lang="en-GB" altLang="en-US" sz="120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wifi-enabled camera, just take daily photos of your pages and send them to the cloud.</a:t>
            </a:r>
            <a:endParaRPr lang="en-GB" altLang="en-US" sz="12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395288" y="1484313"/>
            <a:ext cx="849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31747" name="Rectangle 10"/>
          <p:cNvSpPr>
            <a:spLocks noChangeArrowheads="1"/>
          </p:cNvSpPr>
          <p:nvPr/>
        </p:nvSpPr>
        <p:spPr bwMode="auto">
          <a:xfrm>
            <a:off x="395288" y="24114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Provádění pokusu</a:t>
            </a:r>
          </a:p>
        </p:txBody>
      </p:sp>
      <p:sp>
        <p:nvSpPr>
          <p:cNvPr id="31748" name="Rectangle 14"/>
          <p:cNvSpPr>
            <a:spLocks noChangeArrowheads="1"/>
          </p:cNvSpPr>
          <p:nvPr/>
        </p:nvSpPr>
        <p:spPr bwMode="auto">
          <a:xfrm>
            <a:off x="423863" y="3389313"/>
            <a:ext cx="25923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latin typeface="Calibri" panose="020F0502020204030204" pitchFamily="34" charset="0"/>
              </a:rPr>
              <a:t>N</a:t>
            </a:r>
            <a:r>
              <a:rPr lang="cs-CZ" altLang="cs-CZ" sz="2200">
                <a:latin typeface="Calibri" panose="020F0502020204030204" pitchFamily="34" charset="0"/>
              </a:rPr>
              <a:t>utnost zařadit </a:t>
            </a:r>
            <a:r>
              <a:rPr lang="en-GB" altLang="cs-CZ" sz="2200">
                <a:latin typeface="Calibri" panose="020F0502020204030204" pitchFamily="34" charset="0"/>
              </a:rPr>
              <a:t>v</a:t>
            </a:r>
            <a:r>
              <a:rPr lang="cs-CZ" altLang="cs-CZ" sz="2200">
                <a:latin typeface="Calibri" panose="020F0502020204030204" pitchFamily="34" charset="0"/>
              </a:rPr>
              <a:t>ždy jak negativní, tak pozitivní kontroly</a:t>
            </a:r>
          </a:p>
        </p:txBody>
      </p:sp>
      <p:pic>
        <p:nvPicPr>
          <p:cNvPr id="31749"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3168650" y="2349500"/>
            <a:ext cx="558006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Skupina 12"/>
          <p:cNvGrpSpPr>
            <a:grpSpLocks/>
          </p:cNvGrpSpPr>
          <p:nvPr/>
        </p:nvGrpSpPr>
        <p:grpSpPr bwMode="auto">
          <a:xfrm>
            <a:off x="0" y="6638925"/>
            <a:ext cx="9142413" cy="246063"/>
            <a:chOff x="0" y="6639163"/>
            <a:chExt cx="9142412" cy="246221"/>
          </a:xfrm>
        </p:grpSpPr>
        <p:sp>
          <p:nvSpPr>
            <p:cNvPr id="3175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175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754"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31755" name="Text Box 5"/>
          <p:cNvSpPr txBox="1">
            <a:spLocks noChangeArrowheads="1"/>
          </p:cNvSpPr>
          <p:nvPr/>
        </p:nvSpPr>
        <p:spPr bwMode="auto">
          <a:xfrm>
            <a:off x="395288" y="1063625"/>
            <a:ext cx="84978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357188" y="2492375"/>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Vyhodnocování pokusu</a:t>
            </a:r>
          </a:p>
        </p:txBody>
      </p:sp>
      <p:sp>
        <p:nvSpPr>
          <p:cNvPr id="65549" name="Rectangle 13"/>
          <p:cNvSpPr>
            <a:spLocks noChangeArrowheads="1"/>
          </p:cNvSpPr>
          <p:nvPr/>
        </p:nvSpPr>
        <p:spPr bwMode="auto">
          <a:xfrm>
            <a:off x="3113088" y="3021013"/>
            <a:ext cx="605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výsledky uchovávat v podobě zdrojové (číselná či obrazová data) i zpracované ve formě elektronického protokolu </a:t>
            </a:r>
          </a:p>
        </p:txBody>
      </p:sp>
      <p:sp>
        <p:nvSpPr>
          <p:cNvPr id="65552" name="Rectangle 16"/>
          <p:cNvSpPr>
            <a:spLocks noChangeArrowheads="1"/>
          </p:cNvSpPr>
          <p:nvPr/>
        </p:nvSpPr>
        <p:spPr bwMode="auto">
          <a:xfrm>
            <a:off x="3122613" y="4973638"/>
            <a:ext cx="6057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a:t>
            </a:r>
            <a:r>
              <a:rPr lang="cs-CZ" altLang="cs-CZ" sz="2400">
                <a:latin typeface="Calibri" panose="020F0502020204030204" pitchFamily="34" charset="0"/>
                <a:hlinkClick r:id="rId2"/>
              </a:rPr>
              <a:t>statistické hodnocení </a:t>
            </a:r>
            <a:r>
              <a:rPr lang="cs-CZ" altLang="cs-CZ" sz="2400">
                <a:latin typeface="Calibri" panose="020F0502020204030204" pitchFamily="34" charset="0"/>
              </a:rPr>
              <a:t>- nutné uvážení je-li vůbec vhodné a konzultovat s odborníky</a:t>
            </a:r>
          </a:p>
        </p:txBody>
      </p:sp>
      <p:sp>
        <p:nvSpPr>
          <p:cNvPr id="65553" name="Rectangle 17"/>
          <p:cNvSpPr>
            <a:spLocks noChangeArrowheads="1"/>
          </p:cNvSpPr>
          <p:nvPr/>
        </p:nvSpPr>
        <p:spPr bwMode="auto">
          <a:xfrm>
            <a:off x="3113088" y="4149725"/>
            <a:ext cx="605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výhodné bývá okamžitě předzpracovávat do podoby </a:t>
            </a:r>
            <a:r>
              <a:rPr lang="cs-CZ" altLang="cs-CZ" sz="2400">
                <a:latin typeface="Calibri" panose="020F0502020204030204" pitchFamily="34" charset="0"/>
                <a:hlinkClick r:id="rId3" action="ppaction://hlinkpres?slideindex=1&amp;slidetitle="/>
              </a:rPr>
              <a:t>prezentace</a:t>
            </a:r>
            <a:endParaRPr lang="cs-CZ" altLang="cs-CZ" sz="2400">
              <a:latin typeface="Calibri" panose="020F0502020204030204" pitchFamily="34" charset="0"/>
            </a:endParaRPr>
          </a:p>
        </p:txBody>
      </p:sp>
      <p:grpSp>
        <p:nvGrpSpPr>
          <p:cNvPr id="32774" name="Skupina 13"/>
          <p:cNvGrpSpPr>
            <a:grpSpLocks/>
          </p:cNvGrpSpPr>
          <p:nvPr/>
        </p:nvGrpSpPr>
        <p:grpSpPr bwMode="auto">
          <a:xfrm>
            <a:off x="0" y="6638925"/>
            <a:ext cx="9142413" cy="246063"/>
            <a:chOff x="0" y="6639163"/>
            <a:chExt cx="9142412" cy="246221"/>
          </a:xfrm>
        </p:grpSpPr>
        <p:sp>
          <p:nvSpPr>
            <p:cNvPr id="327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278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778"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32779"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
        <p:nvSpPr>
          <p:cNvPr id="32780" name="Text Box 9"/>
          <p:cNvSpPr txBox="1">
            <a:spLocks noChangeArrowheads="1"/>
          </p:cNvSpPr>
          <p:nvPr/>
        </p:nvSpPr>
        <p:spPr bwMode="auto">
          <a:xfrm>
            <a:off x="395288" y="1484313"/>
            <a:ext cx="8208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2" grpId="0"/>
      <p:bldP spid="655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468313" y="1431925"/>
            <a:ext cx="84248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2. Praktické postupy zpracování experimentálních dat</a:t>
            </a:r>
          </a:p>
          <a:p>
            <a:pPr eaLnBrk="1" hangingPunct="1">
              <a:spcBef>
                <a:spcPct val="0"/>
              </a:spcBef>
              <a:buFontTx/>
              <a:buNone/>
            </a:pPr>
            <a:endParaRPr lang="cs-CZ" altLang="cs-CZ" sz="2600" b="1" dirty="0">
              <a:latin typeface="Calibri" panose="020F0502020204030204" pitchFamily="34" charset="0"/>
            </a:endParaRPr>
          </a:p>
          <a:p>
            <a:pPr algn="just" eaLnBrk="1" hangingPunct="1">
              <a:spcBef>
                <a:spcPct val="0"/>
              </a:spcBef>
              <a:buFontTx/>
              <a:buNone/>
            </a:pPr>
            <a:r>
              <a:rPr lang="cs-CZ" altLang="cs-CZ" sz="2600" dirty="0">
                <a:latin typeface="Calibri" panose="020F0502020204030204" pitchFamily="34" charset="0"/>
              </a:rPr>
              <a:t>2.1. Základní organizace práce, typy dat</a:t>
            </a:r>
          </a:p>
          <a:p>
            <a:pPr algn="just" eaLnBrk="1" hangingPunct="1">
              <a:spcBef>
                <a:spcPct val="0"/>
              </a:spcBef>
              <a:buFontTx/>
              <a:buNone/>
            </a:pPr>
            <a:r>
              <a:rPr lang="cs-CZ" altLang="cs-CZ" sz="2600" dirty="0">
                <a:latin typeface="Calibri" panose="020F0502020204030204" pitchFamily="34" charset="0"/>
              </a:rPr>
              <a:t>2.2. Správné ukládání dat</a:t>
            </a:r>
          </a:p>
          <a:p>
            <a:pPr algn="just" eaLnBrk="1" hangingPunct="1">
              <a:spcBef>
                <a:spcPct val="0"/>
              </a:spcBef>
              <a:buFontTx/>
              <a:buNone/>
            </a:pPr>
            <a:r>
              <a:rPr lang="cs-CZ" altLang="cs-CZ" sz="2600" dirty="0">
                <a:latin typeface="Calibri" panose="020F0502020204030204" pitchFamily="34" charset="0"/>
              </a:rPr>
              <a:t>2.3. Tabulkové procesory, statistické programy, editory grafů </a:t>
            </a:r>
          </a:p>
          <a:p>
            <a:pPr algn="just" eaLnBrk="1" hangingPunct="1">
              <a:spcBef>
                <a:spcPct val="0"/>
              </a:spcBef>
              <a:buFontTx/>
              <a:buNone/>
            </a:pPr>
            <a:r>
              <a:rPr lang="cs-CZ" altLang="cs-CZ" sz="2600" dirty="0">
                <a:latin typeface="Calibri" panose="020F0502020204030204" pitchFamily="34" charset="0"/>
              </a:rPr>
              <a:t>2.4. Zpracování strukturních a sekvenčních dat </a:t>
            </a:r>
          </a:p>
          <a:p>
            <a:pPr eaLnBrk="1" hangingPunct="1">
              <a:spcBef>
                <a:spcPct val="0"/>
              </a:spcBef>
              <a:buFontTx/>
              <a:buNone/>
            </a:pPr>
            <a:r>
              <a:rPr lang="cs-CZ" altLang="cs-CZ" sz="2600" dirty="0">
                <a:latin typeface="Calibri" panose="020F0502020204030204" pitchFamily="34" charset="0"/>
              </a:rPr>
              <a:t>2.5. Analyzátory obrazu, grafické programy, prezentační programy</a:t>
            </a:r>
            <a:r>
              <a:rPr lang="cs-CZ" altLang="cs-CZ" sz="2600" b="1" dirty="0">
                <a:latin typeface="Calibri" panose="020F0502020204030204" pitchFamily="34" charset="0"/>
              </a:rPr>
              <a:t> </a:t>
            </a:r>
          </a:p>
        </p:txBody>
      </p:sp>
      <p:grpSp>
        <p:nvGrpSpPr>
          <p:cNvPr id="6147" name="Skupina 8"/>
          <p:cNvGrpSpPr>
            <a:grpSpLocks/>
          </p:cNvGrpSpPr>
          <p:nvPr/>
        </p:nvGrpSpPr>
        <p:grpSpPr bwMode="auto">
          <a:xfrm>
            <a:off x="0" y="6638925"/>
            <a:ext cx="9142413" cy="246063"/>
            <a:chOff x="0" y="6639163"/>
            <a:chExt cx="9142412" cy="246221"/>
          </a:xfrm>
        </p:grpSpPr>
        <p:sp>
          <p:nvSpPr>
            <p:cNvPr id="615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61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dirty="0">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2" dur="500"/>
                                        <p:tgtEl>
                                          <p:spTgt spid="410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blinds(horizontal)">
                                      <p:cBhvr>
                                        <p:cTn id="17" dur="500"/>
                                        <p:tgtEl>
                                          <p:spTgt spid="410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22" dur="500"/>
                                        <p:tgtEl>
                                          <p:spTgt spid="410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7"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395288" y="1384300"/>
            <a:ext cx="85693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600" b="1">
                <a:latin typeface="Calibri" panose="020F0502020204030204" pitchFamily="34" charset="0"/>
              </a:rPr>
              <a:t>3. Odborná literatura, její zdroje na internetu a na PřF UK</a:t>
            </a:r>
          </a:p>
          <a:p>
            <a:pPr algn="just" eaLnBrk="1" hangingPunct="1">
              <a:spcBef>
                <a:spcPct val="0"/>
              </a:spcBef>
              <a:buFontTx/>
              <a:buNone/>
            </a:pPr>
            <a:endParaRPr lang="cs-CZ" altLang="cs-CZ" sz="2600" b="1">
              <a:latin typeface="Calibri" panose="020F0502020204030204" pitchFamily="34" charset="0"/>
            </a:endParaRPr>
          </a:p>
          <a:p>
            <a:pPr algn="just" eaLnBrk="1" hangingPunct="1">
              <a:spcBef>
                <a:spcPct val="0"/>
              </a:spcBef>
              <a:buFontTx/>
              <a:buNone/>
            </a:pPr>
            <a:r>
              <a:rPr lang="cs-CZ" altLang="cs-CZ" sz="2600">
                <a:latin typeface="Calibri" panose="020F0502020204030204" pitchFamily="34" charset="0"/>
              </a:rPr>
              <a:t>3.1. Typy vědeckých sdělení a periodik</a:t>
            </a:r>
          </a:p>
          <a:p>
            <a:pPr algn="just" eaLnBrk="1" hangingPunct="1">
              <a:spcBef>
                <a:spcPct val="0"/>
              </a:spcBef>
              <a:buFontTx/>
              <a:buNone/>
            </a:pPr>
            <a:r>
              <a:rPr lang="cs-CZ" altLang="cs-CZ" sz="2600">
                <a:latin typeface="Calibri" panose="020F0502020204030204" pitchFamily="34" charset="0"/>
              </a:rPr>
              <a:t>3.2. Internetové zdroje informací </a:t>
            </a:r>
          </a:p>
          <a:p>
            <a:pPr eaLnBrk="1" hangingPunct="1">
              <a:spcBef>
                <a:spcPct val="0"/>
              </a:spcBef>
              <a:buFontTx/>
              <a:buNone/>
            </a:pPr>
            <a:r>
              <a:rPr lang="cs-CZ" altLang="cs-CZ" sz="2600">
                <a:latin typeface="Calibri" panose="020F0502020204030204" pitchFamily="34" charset="0"/>
              </a:rPr>
              <a:t>3.3. Účelné vyhledávání a zpracování bibliografických záznamů a článků </a:t>
            </a:r>
          </a:p>
          <a:p>
            <a:pPr eaLnBrk="1" hangingPunct="1">
              <a:spcBef>
                <a:spcPct val="0"/>
              </a:spcBef>
              <a:buFontTx/>
              <a:buNone/>
            </a:pPr>
            <a:r>
              <a:rPr lang="cs-CZ" altLang="cs-CZ" sz="2600">
                <a:latin typeface="Calibri" panose="020F0502020204030204" pitchFamily="34" charset="0"/>
              </a:rPr>
              <a:t>   3.3.1. Bibliografické databáze přístupné na PřF UK </a:t>
            </a:r>
          </a:p>
          <a:p>
            <a:pPr algn="just" eaLnBrk="1" hangingPunct="1">
              <a:spcBef>
                <a:spcPct val="0"/>
              </a:spcBef>
              <a:buFontTx/>
              <a:buNone/>
            </a:pPr>
            <a:r>
              <a:rPr lang="cs-CZ" altLang="cs-CZ" sz="2600">
                <a:latin typeface="Calibri" panose="020F0502020204030204" pitchFamily="34" charset="0"/>
              </a:rPr>
              <a:t>   3.3.2. Plnotextové databáze přístupné na PřF UK </a:t>
            </a:r>
          </a:p>
          <a:p>
            <a:pPr algn="just" eaLnBrk="1" hangingPunct="1">
              <a:spcBef>
                <a:spcPct val="0"/>
              </a:spcBef>
              <a:buFontTx/>
              <a:buNone/>
            </a:pPr>
            <a:r>
              <a:rPr lang="cs-CZ" altLang="cs-CZ" sz="2600">
                <a:latin typeface="Calibri" panose="020F0502020204030204" pitchFamily="34" charset="0"/>
              </a:rPr>
              <a:t>   3.3.3. Vytváření osobních databází referencí</a:t>
            </a:r>
          </a:p>
          <a:p>
            <a:pPr algn="just" eaLnBrk="1" hangingPunct="1">
              <a:spcBef>
                <a:spcPct val="0"/>
              </a:spcBef>
              <a:buFontTx/>
              <a:buNone/>
            </a:pPr>
            <a:r>
              <a:rPr lang="cs-CZ" altLang="cs-CZ" sz="2600">
                <a:latin typeface="Calibri" panose="020F0502020204030204" pitchFamily="34" charset="0"/>
              </a:rPr>
              <a:t>3.4. Scientometrie jak orientační nástroj hodnocení kvality vědecké práce </a:t>
            </a:r>
          </a:p>
        </p:txBody>
      </p:sp>
      <p:grpSp>
        <p:nvGrpSpPr>
          <p:cNvPr id="7171" name="Skupina 8"/>
          <p:cNvGrpSpPr>
            <a:grpSpLocks/>
          </p:cNvGrpSpPr>
          <p:nvPr/>
        </p:nvGrpSpPr>
        <p:grpSpPr bwMode="auto">
          <a:xfrm>
            <a:off x="0" y="6638925"/>
            <a:ext cx="9142413" cy="246063"/>
            <a:chOff x="0" y="6639163"/>
            <a:chExt cx="9142412" cy="246221"/>
          </a:xfrm>
        </p:grpSpPr>
        <p:sp>
          <p:nvSpPr>
            <p:cNvPr id="717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717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blinds(horizontal)">
                                      <p:cBhvr>
                                        <p:cTn id="7" dur="500"/>
                                        <p:tgtEl>
                                          <p:spTgt spid="51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blinds(horizontal)">
                                      <p:cBhvr>
                                        <p:cTn id="12" dur="5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blinds(horizontal)">
                                      <p:cBhvr>
                                        <p:cTn id="17" dur="500"/>
                                        <p:tgtEl>
                                          <p:spTgt spid="51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blinds(horizontal)">
                                      <p:cBhvr>
                                        <p:cTn id="22" dur="500"/>
                                        <p:tgtEl>
                                          <p:spTgt spid="51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animEffect transition="in" filter="blinds(horizontal)">
                                      <p:cBhvr>
                                        <p:cTn id="27" dur="500"/>
                                        <p:tgtEl>
                                          <p:spTgt spid="512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4">
                                            <p:txEl>
                                              <p:pRg st="7" end="7"/>
                                            </p:txEl>
                                          </p:spTgt>
                                        </p:tgtEl>
                                        <p:attrNameLst>
                                          <p:attrName>style.visibility</p:attrName>
                                        </p:attrNameLst>
                                      </p:cBhvr>
                                      <p:to>
                                        <p:strVal val="visible"/>
                                      </p:to>
                                    </p:set>
                                    <p:animEffect transition="in" filter="blinds(horizontal)">
                                      <p:cBhvr>
                                        <p:cTn id="32" dur="500"/>
                                        <p:tgtEl>
                                          <p:spTgt spid="512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xEl>
                                              <p:pRg st="8" end="8"/>
                                            </p:txEl>
                                          </p:spTgt>
                                        </p:tgtEl>
                                        <p:attrNameLst>
                                          <p:attrName>style.visibility</p:attrName>
                                        </p:attrNameLst>
                                      </p:cBhvr>
                                      <p:to>
                                        <p:strVal val="visible"/>
                                      </p:to>
                                    </p:set>
                                    <p:animEffect transition="in" filter="blinds(horizontal)">
                                      <p:cBhvr>
                                        <p:cTn id="37" dur="500"/>
                                        <p:tgtEl>
                                          <p:spTgt spid="51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250825" y="1268413"/>
            <a:ext cx="89646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4. Informační databáze a jejich využití v experimentální biologii</a:t>
            </a:r>
          </a:p>
          <a:p>
            <a:pPr eaLnBrk="1" hangingPunct="1">
              <a:spcBef>
                <a:spcPct val="0"/>
              </a:spcBef>
              <a:buFontTx/>
              <a:buNone/>
            </a:pPr>
            <a:endParaRPr lang="cs-CZ" altLang="cs-CZ" sz="2600">
              <a:latin typeface="Calibri" panose="020F0502020204030204" pitchFamily="34" charset="0"/>
            </a:endParaRPr>
          </a:p>
          <a:p>
            <a:pPr eaLnBrk="1" hangingPunct="1">
              <a:spcBef>
                <a:spcPct val="0"/>
              </a:spcBef>
              <a:buFontTx/>
              <a:buNone/>
            </a:pPr>
            <a:r>
              <a:rPr lang="cs-CZ" altLang="cs-CZ" sz="2600">
                <a:latin typeface="Calibri" panose="020F0502020204030204" pitchFamily="34" charset="0"/>
              </a:rPr>
              <a:t>4.1. Všeobecné sekvenční databáze</a:t>
            </a:r>
          </a:p>
          <a:p>
            <a:pPr algn="just" eaLnBrk="1" hangingPunct="1">
              <a:spcBef>
                <a:spcPct val="0"/>
              </a:spcBef>
              <a:buFontTx/>
              <a:buNone/>
            </a:pPr>
            <a:r>
              <a:rPr lang="cs-CZ" altLang="cs-CZ" sz="2600">
                <a:latin typeface="Calibri" panose="020F0502020204030204" pitchFamily="34" charset="0"/>
              </a:rPr>
              <a:t>4.2. Specializované sekvenční databáze</a:t>
            </a:r>
            <a:r>
              <a:rPr lang="cs-CZ" altLang="cs-CZ" sz="2600" b="1">
                <a:latin typeface="Calibri" panose="020F0502020204030204" pitchFamily="34" charset="0"/>
              </a:rPr>
              <a:t> </a:t>
            </a:r>
            <a:endParaRPr lang="cs-CZ" altLang="cs-CZ" sz="2600">
              <a:latin typeface="Calibri" panose="020F0502020204030204" pitchFamily="34" charset="0"/>
            </a:endParaRPr>
          </a:p>
        </p:txBody>
      </p:sp>
      <p:grpSp>
        <p:nvGrpSpPr>
          <p:cNvPr id="8195" name="Skupina 8"/>
          <p:cNvGrpSpPr>
            <a:grpSpLocks/>
          </p:cNvGrpSpPr>
          <p:nvPr/>
        </p:nvGrpSpPr>
        <p:grpSpPr bwMode="auto">
          <a:xfrm>
            <a:off x="0" y="6638925"/>
            <a:ext cx="9142413" cy="246063"/>
            <a:chOff x="0" y="6639163"/>
            <a:chExt cx="9142412" cy="246221"/>
          </a:xfrm>
        </p:grpSpPr>
        <p:sp>
          <p:nvSpPr>
            <p:cNvPr id="820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820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Rectangle 10"/>
          <p:cNvSpPr>
            <a:spLocks noChangeArrowheads="1"/>
          </p:cNvSpPr>
          <p:nvPr/>
        </p:nvSpPr>
        <p:spPr bwMode="auto">
          <a:xfrm>
            <a:off x="285750" y="3128963"/>
            <a:ext cx="84963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5. Prezentace výsledků experimentální práce</a:t>
            </a:r>
          </a:p>
          <a:p>
            <a:pPr eaLnBrk="1" hangingPunct="1">
              <a:spcBef>
                <a:spcPct val="0"/>
              </a:spcBef>
              <a:buFontTx/>
              <a:buNone/>
            </a:pPr>
            <a:endParaRPr lang="cs-CZ" altLang="cs-CZ" sz="2600">
              <a:latin typeface="Calibri" panose="020F0502020204030204" pitchFamily="34" charset="0"/>
            </a:endParaRPr>
          </a:p>
          <a:p>
            <a:pPr eaLnBrk="1" hangingPunct="1">
              <a:spcBef>
                <a:spcPct val="0"/>
              </a:spcBef>
              <a:buFontTx/>
              <a:buNone/>
            </a:pPr>
            <a:r>
              <a:rPr lang="cs-CZ" altLang="cs-CZ" sz="2600">
                <a:latin typeface="Calibri" panose="020F0502020204030204" pitchFamily="34" charset="0"/>
              </a:rPr>
              <a:t>5.1. Bakalářská práce</a:t>
            </a:r>
          </a:p>
          <a:p>
            <a:pPr eaLnBrk="1" hangingPunct="1">
              <a:spcBef>
                <a:spcPct val="0"/>
              </a:spcBef>
              <a:buFontTx/>
              <a:buNone/>
            </a:pPr>
            <a:r>
              <a:rPr lang="cs-CZ" altLang="cs-CZ" sz="2600">
                <a:latin typeface="Calibri" panose="020F0502020204030204" pitchFamily="34" charset="0"/>
              </a:rPr>
              <a:t>5.2. Diplomová práce</a:t>
            </a:r>
            <a:br>
              <a:rPr lang="cs-CZ" altLang="cs-CZ" sz="2600">
                <a:latin typeface="Calibri" panose="020F0502020204030204" pitchFamily="34" charset="0"/>
              </a:rPr>
            </a:br>
            <a:r>
              <a:rPr lang="cs-CZ" altLang="cs-CZ" sz="2600">
                <a:latin typeface="Calibri" panose="020F0502020204030204" pitchFamily="34" charset="0"/>
              </a:rPr>
              <a:t>5.3. Disertační práce</a:t>
            </a:r>
            <a:br>
              <a:rPr lang="cs-CZ" altLang="cs-CZ" sz="2600">
                <a:latin typeface="Calibri" panose="020F0502020204030204" pitchFamily="34" charset="0"/>
              </a:rPr>
            </a:br>
            <a:r>
              <a:rPr lang="cs-CZ" altLang="cs-CZ" sz="2600">
                <a:latin typeface="Calibri" panose="020F0502020204030204" pitchFamily="34" charset="0"/>
              </a:rPr>
              <a:t>5.4. Sdělení na konferencích a seminářích - přednáška, poster</a:t>
            </a:r>
            <a:br>
              <a:rPr lang="cs-CZ" altLang="cs-CZ" sz="2600">
                <a:latin typeface="Calibri" panose="020F0502020204030204" pitchFamily="34" charset="0"/>
              </a:rPr>
            </a:br>
            <a:r>
              <a:rPr lang="cs-CZ" altLang="cs-CZ" sz="2600">
                <a:latin typeface="Calibri" panose="020F0502020204030204" pitchFamily="34" charset="0"/>
              </a:rPr>
              <a:t>5.5. Vědecká publikace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9219"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46090" name="Text Box 10"/>
          <p:cNvSpPr txBox="1">
            <a:spLocks noChangeArrowheads="1"/>
          </p:cNvSpPr>
          <p:nvPr/>
        </p:nvSpPr>
        <p:spPr bwMode="auto">
          <a:xfrm>
            <a:off x="468313" y="169386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Hlavním cílem je hledání podstaty o fungování živých organismů</a:t>
            </a:r>
          </a:p>
        </p:txBody>
      </p:sp>
      <p:sp>
        <p:nvSpPr>
          <p:cNvPr id="46091" name="Text Box 11"/>
          <p:cNvSpPr txBox="1">
            <a:spLocks noChangeArrowheads="1"/>
          </p:cNvSpPr>
          <p:nvPr/>
        </p:nvSpPr>
        <p:spPr bwMode="auto">
          <a:xfrm>
            <a:off x="468313" y="213360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Výzkum - systematická aktivita využívající vědeckých metod</a:t>
            </a:r>
          </a:p>
        </p:txBody>
      </p:sp>
      <p:sp>
        <p:nvSpPr>
          <p:cNvPr id="46092" name="Text Box 12"/>
          <p:cNvSpPr txBox="1">
            <a:spLocks noChangeArrowheads="1"/>
          </p:cNvSpPr>
          <p:nvPr/>
        </p:nvSpPr>
        <p:spPr bwMode="auto">
          <a:xfrm>
            <a:off x="468313" y="2630488"/>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Výzkum	</a:t>
            </a:r>
          </a:p>
        </p:txBody>
      </p:sp>
      <p:grpSp>
        <p:nvGrpSpPr>
          <p:cNvPr id="2" name="Group 15"/>
          <p:cNvGrpSpPr>
            <a:grpSpLocks/>
          </p:cNvGrpSpPr>
          <p:nvPr/>
        </p:nvGrpSpPr>
        <p:grpSpPr bwMode="auto">
          <a:xfrm>
            <a:off x="1574800" y="2852738"/>
            <a:ext cx="1152525" cy="431800"/>
            <a:chOff x="657" y="3158"/>
            <a:chExt cx="726" cy="272"/>
          </a:xfrm>
        </p:grpSpPr>
        <p:sp>
          <p:nvSpPr>
            <p:cNvPr id="9256"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9257"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46099" name="Text Box 19"/>
          <p:cNvSpPr txBox="1">
            <a:spLocks noChangeArrowheads="1"/>
          </p:cNvSpPr>
          <p:nvPr/>
        </p:nvSpPr>
        <p:spPr bwMode="auto">
          <a:xfrm>
            <a:off x="2771775" y="2630488"/>
            <a:ext cx="583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Základní - veden čistě snahou odkrývat podstatu jevů</a:t>
            </a:r>
          </a:p>
        </p:txBody>
      </p:sp>
      <p:sp>
        <p:nvSpPr>
          <p:cNvPr id="46100" name="Text Box 20"/>
          <p:cNvSpPr txBox="1">
            <a:spLocks noChangeArrowheads="1"/>
          </p:cNvSpPr>
          <p:nvPr/>
        </p:nvSpPr>
        <p:spPr bwMode="auto">
          <a:xfrm>
            <a:off x="2773363" y="3133725"/>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Aplikovaný - na prvním místě je ekonomický či společensky prospěšný zájem</a:t>
            </a:r>
          </a:p>
        </p:txBody>
      </p:sp>
      <p:sp>
        <p:nvSpPr>
          <p:cNvPr id="46101" name="Text Box 21"/>
          <p:cNvSpPr txBox="1">
            <a:spLocks noChangeArrowheads="1"/>
          </p:cNvSpPr>
          <p:nvPr/>
        </p:nvSpPr>
        <p:spPr bwMode="auto">
          <a:xfrm>
            <a:off x="1403350" y="3860800"/>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Ideální je kombinace základního a aplikovaného výzkumu</a:t>
            </a:r>
          </a:p>
        </p:txBody>
      </p:sp>
      <p:grpSp>
        <p:nvGrpSpPr>
          <p:cNvPr id="9227" name="Skupina 18"/>
          <p:cNvGrpSpPr>
            <a:grpSpLocks/>
          </p:cNvGrpSpPr>
          <p:nvPr/>
        </p:nvGrpSpPr>
        <p:grpSpPr bwMode="auto">
          <a:xfrm>
            <a:off x="0" y="6638925"/>
            <a:ext cx="9142413" cy="246063"/>
            <a:chOff x="0" y="6639163"/>
            <a:chExt cx="9142412" cy="246221"/>
          </a:xfrm>
        </p:grpSpPr>
        <p:sp>
          <p:nvSpPr>
            <p:cNvPr id="925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92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 name="Skupina 47"/>
          <p:cNvGrpSpPr>
            <a:grpSpLocks/>
          </p:cNvGrpSpPr>
          <p:nvPr/>
        </p:nvGrpSpPr>
        <p:grpSpPr bwMode="auto">
          <a:xfrm>
            <a:off x="4716463" y="4365625"/>
            <a:ext cx="4535487" cy="2087563"/>
            <a:chOff x="4716016" y="4365104"/>
            <a:chExt cx="4536057" cy="2088232"/>
          </a:xfrm>
        </p:grpSpPr>
        <p:grpSp>
          <p:nvGrpSpPr>
            <p:cNvPr id="9243" name="Skupina 40"/>
            <p:cNvGrpSpPr>
              <a:grpSpLocks/>
            </p:cNvGrpSpPr>
            <p:nvPr/>
          </p:nvGrpSpPr>
          <p:grpSpPr bwMode="auto">
            <a:xfrm>
              <a:off x="4716016" y="4365104"/>
              <a:ext cx="4536057" cy="2088232"/>
              <a:chOff x="4716016" y="4365104"/>
              <a:chExt cx="4536057" cy="2088232"/>
            </a:xfrm>
          </p:grpSpPr>
          <p:sp>
            <p:nvSpPr>
              <p:cNvPr id="9245" name="Text Box 21"/>
              <p:cNvSpPr txBox="1">
                <a:spLocks noChangeArrowheads="1"/>
              </p:cNvSpPr>
              <p:nvPr/>
            </p:nvSpPr>
            <p:spPr bwMode="auto">
              <a:xfrm>
                <a:off x="7667897" y="5544527"/>
                <a:ext cx="1224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Finanční prospěch</a:t>
                </a:r>
              </a:p>
            </p:txBody>
          </p:sp>
          <p:sp>
            <p:nvSpPr>
              <p:cNvPr id="9246" name="Text Box 21"/>
              <p:cNvSpPr txBox="1">
                <a:spLocks noChangeArrowheads="1"/>
              </p:cNvSpPr>
              <p:nvPr/>
            </p:nvSpPr>
            <p:spPr bwMode="auto">
              <a:xfrm>
                <a:off x="7667897" y="4449306"/>
                <a:ext cx="1584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Společenský prospěch</a:t>
                </a:r>
              </a:p>
            </p:txBody>
          </p:sp>
          <p:grpSp>
            <p:nvGrpSpPr>
              <p:cNvPr id="9247" name="Skupina 38"/>
              <p:cNvGrpSpPr>
                <a:grpSpLocks/>
              </p:cNvGrpSpPr>
              <p:nvPr/>
            </p:nvGrpSpPr>
            <p:grpSpPr bwMode="auto">
              <a:xfrm>
                <a:off x="4716016" y="4365104"/>
                <a:ext cx="2952328" cy="2088232"/>
                <a:chOff x="4716016" y="4365104"/>
                <a:chExt cx="2952328" cy="2088232"/>
              </a:xfrm>
            </p:grpSpPr>
            <p:sp>
              <p:nvSpPr>
                <p:cNvPr id="32" name="Elipsa 31"/>
                <p:cNvSpPr/>
                <p:nvPr/>
              </p:nvSpPr>
              <p:spPr>
                <a:xfrm flipH="1">
                  <a:off x="4716016" y="4365104"/>
                  <a:ext cx="2160859"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šipka 32"/>
                <p:cNvCxnSpPr/>
                <p:nvPr/>
              </p:nvCxnSpPr>
              <p:spPr>
                <a:xfrm flipV="1">
                  <a:off x="6948322" y="4868503"/>
                  <a:ext cx="723991"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a:off x="6876875" y="5733968"/>
                  <a:ext cx="795438"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1"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Aplikovaný</a:t>
                  </a:r>
                </a:p>
              </p:txBody>
            </p:sp>
          </p:grpSp>
        </p:grpSp>
        <p:sp>
          <p:nvSpPr>
            <p:cNvPr id="45" name="Tětiva 44"/>
            <p:cNvSpPr/>
            <p:nvPr/>
          </p:nvSpPr>
          <p:spPr>
            <a:xfrm rot="10800000">
              <a:off x="4716016" y="4885971"/>
              <a:ext cx="360407"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7" name="Skupina 46"/>
          <p:cNvGrpSpPr>
            <a:grpSpLocks/>
          </p:cNvGrpSpPr>
          <p:nvPr/>
        </p:nvGrpSpPr>
        <p:grpSpPr bwMode="auto">
          <a:xfrm>
            <a:off x="107950" y="4194175"/>
            <a:ext cx="4176713" cy="2259013"/>
            <a:chOff x="107504" y="4193793"/>
            <a:chExt cx="4176464" cy="2259543"/>
          </a:xfrm>
        </p:grpSpPr>
        <p:grpSp>
          <p:nvGrpSpPr>
            <p:cNvPr id="9233" name="Skupina 42"/>
            <p:cNvGrpSpPr>
              <a:grpSpLocks/>
            </p:cNvGrpSpPr>
            <p:nvPr/>
          </p:nvGrpSpPr>
          <p:grpSpPr bwMode="auto">
            <a:xfrm>
              <a:off x="107504" y="4193793"/>
              <a:ext cx="4176464" cy="2259543"/>
              <a:chOff x="107504" y="4193793"/>
              <a:chExt cx="4176464" cy="2259543"/>
            </a:xfrm>
          </p:grpSpPr>
          <p:grpSp>
            <p:nvGrpSpPr>
              <p:cNvPr id="9235" name="Skupina 41"/>
              <p:cNvGrpSpPr>
                <a:grpSpLocks/>
              </p:cNvGrpSpPr>
              <p:nvPr/>
            </p:nvGrpSpPr>
            <p:grpSpPr bwMode="auto">
              <a:xfrm>
                <a:off x="107504" y="4193793"/>
                <a:ext cx="4176464" cy="2259543"/>
                <a:chOff x="107504" y="4193793"/>
                <a:chExt cx="4176464" cy="2259543"/>
              </a:xfrm>
            </p:grpSpPr>
            <p:sp>
              <p:nvSpPr>
                <p:cNvPr id="9237" name="Text Box 21"/>
                <p:cNvSpPr txBox="1">
                  <a:spLocks noChangeArrowheads="1"/>
                </p:cNvSpPr>
                <p:nvPr/>
              </p:nvSpPr>
              <p:spPr bwMode="auto">
                <a:xfrm>
                  <a:off x="107504" y="5661248"/>
                  <a:ext cx="1224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Nečekaná odhalení</a:t>
                  </a:r>
                </a:p>
              </p:txBody>
            </p:sp>
            <p:sp>
              <p:nvSpPr>
                <p:cNvPr id="9238" name="Text Box 21"/>
                <p:cNvSpPr txBox="1">
                  <a:spLocks noChangeArrowheads="1"/>
                </p:cNvSpPr>
                <p:nvPr/>
              </p:nvSpPr>
              <p:spPr bwMode="auto">
                <a:xfrm>
                  <a:off x="107504" y="4193793"/>
                  <a:ext cx="12961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Poznání zákonitostí fungování organismů</a:t>
                  </a:r>
                </a:p>
              </p:txBody>
            </p:sp>
            <p:grpSp>
              <p:nvGrpSpPr>
                <p:cNvPr id="9239" name="Skupina 39"/>
                <p:cNvGrpSpPr>
                  <a:grpSpLocks/>
                </p:cNvGrpSpPr>
                <p:nvPr/>
              </p:nvGrpSpPr>
              <p:grpSpPr bwMode="auto">
                <a:xfrm>
                  <a:off x="1331640" y="4365104"/>
                  <a:ext cx="2952328" cy="2088232"/>
                  <a:chOff x="1331640" y="4365104"/>
                  <a:chExt cx="2952328" cy="2088232"/>
                </a:xfrm>
              </p:grpSpPr>
              <p:sp>
                <p:nvSpPr>
                  <p:cNvPr id="24" name="Elipsa 23"/>
                  <p:cNvSpPr/>
                  <p:nvPr/>
                </p:nvSpPr>
                <p:spPr>
                  <a:xfrm>
                    <a:off x="2123509" y="4365283"/>
                    <a:ext cx="2160459" cy="20880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6" name="Přímá spojovací šipka 25"/>
                  <p:cNvCxnSpPr/>
                  <p:nvPr/>
                </p:nvCxnSpPr>
                <p:spPr>
                  <a:xfrm flipH="1" flipV="1">
                    <a:off x="1402827" y="4868639"/>
                    <a:ext cx="720682" cy="21595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flipH="1">
                    <a:off x="1331394" y="5734029"/>
                    <a:ext cx="792115" cy="14290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9236"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00B050"/>
                    </a:solidFill>
                    <a:latin typeface="Calibri" panose="020F0502020204030204" pitchFamily="34" charset="0"/>
                  </a:rPr>
                  <a:t>Základní</a:t>
                </a:r>
              </a:p>
            </p:txBody>
          </p:sp>
        </p:grpSp>
        <p:sp>
          <p:nvSpPr>
            <p:cNvPr id="46" name="Tětiva 45"/>
            <p:cNvSpPr/>
            <p:nvPr/>
          </p:nvSpPr>
          <p:spPr>
            <a:xfrm rot="10800000">
              <a:off x="3923626" y="4868639"/>
              <a:ext cx="360342" cy="1063875"/>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4.16667E-6 5.92044E-7 L 0.08768 0.00254 " pathEditMode="relative" rAng="0" ptsTypes="AA">
                                      <p:cBhvr>
                                        <p:cTn id="30" dur="2000" fill="hold"/>
                                        <p:tgtEl>
                                          <p:spTgt spid="7"/>
                                        </p:tgtEl>
                                        <p:attrNameLst>
                                          <p:attrName>ppt_x</p:attrName>
                                          <p:attrName>ppt_y</p:attrName>
                                        </p:attrNameLst>
                                      </p:cBhvr>
                                      <p:rCtr x="4375" y="116"/>
                                    </p:animMotion>
                                  </p:childTnLst>
                                </p:cTn>
                              </p:par>
                              <p:par>
                                <p:cTn id="31" presetID="1" presetClass="entr" presetSubtype="0" fill="hold" grpId="0" nodeType="withEffect">
                                  <p:stCondLst>
                                    <p:cond delay="0"/>
                                  </p:stCondLst>
                                  <p:childTnLst>
                                    <p:set>
                                      <p:cBhvr>
                                        <p:cTn id="32" dur="1" fill="hold">
                                          <p:stCondLst>
                                            <p:cond delay="0"/>
                                          </p:stCondLst>
                                        </p:cTn>
                                        <p:tgtEl>
                                          <p:spTgt spid="4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092" grpId="0"/>
      <p:bldP spid="46099" grpId="0"/>
      <p:bldP spid="46100" grpId="0"/>
      <p:bldP spid="46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0243"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Experimentální biologie se </a:t>
            </a:r>
            <a:r>
              <a:rPr lang="cs-CZ" altLang="cs-CZ" sz="2000" dirty="0" smtClean="0">
                <a:latin typeface="Calibri" panose="020F0502020204030204" pitchFamily="34" charset="0"/>
              </a:rPr>
              <a:t>stále </a:t>
            </a:r>
            <a:r>
              <a:rPr lang="cs-CZ" altLang="cs-CZ" sz="2000" dirty="0">
                <a:latin typeface="Calibri" panose="020F0502020204030204" pitchFamily="34" charset="0"/>
              </a:rPr>
              <a:t>nachází v období katalogizace informací - správné vyhodnocování dat je klíčem k vědeckému pokroku</a:t>
            </a:r>
          </a:p>
        </p:txBody>
      </p:sp>
      <p:grpSp>
        <p:nvGrpSpPr>
          <p:cNvPr id="10244" name="Skupina 18"/>
          <p:cNvGrpSpPr>
            <a:grpSpLocks/>
          </p:cNvGrpSpPr>
          <p:nvPr/>
        </p:nvGrpSpPr>
        <p:grpSpPr bwMode="auto">
          <a:xfrm>
            <a:off x="0" y="6638925"/>
            <a:ext cx="9142413" cy="246063"/>
            <a:chOff x="0" y="6639163"/>
            <a:chExt cx="9142412" cy="246221"/>
          </a:xfrm>
        </p:grpSpPr>
        <p:sp>
          <p:nvSpPr>
            <p:cNvPr id="1025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02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48" name="Rectangle 15"/>
          <p:cNvSpPr>
            <a:spLocks noChangeArrowheads="1"/>
          </p:cNvSpPr>
          <p:nvPr/>
        </p:nvSpPr>
        <p:spPr bwMode="auto">
          <a:xfrm>
            <a:off x="6981825" y="5657850"/>
            <a:ext cx="2054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p>
          <a:p>
            <a:pPr eaLnBrk="1" hangingPunct="1">
              <a:spcBef>
                <a:spcPct val="0"/>
              </a:spcBef>
              <a:buFontTx/>
              <a:buNone/>
            </a:pPr>
            <a:r>
              <a:rPr lang="en-US" altLang="cs-CZ" sz="1100"/>
              <a:t>Copyright © 2009 John Wiley &amp; Sons, Inc.</a:t>
            </a:r>
          </a:p>
        </p:txBody>
      </p:sp>
      <p:pic>
        <p:nvPicPr>
          <p:cNvPr id="10249" name="Picture 9" descr="c057f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2146300"/>
            <a:ext cx="66230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1267" name="Skupina 18"/>
          <p:cNvGrpSpPr>
            <a:grpSpLocks/>
          </p:cNvGrpSpPr>
          <p:nvPr/>
        </p:nvGrpSpPr>
        <p:grpSpPr bwMode="auto">
          <a:xfrm>
            <a:off x="0" y="6638925"/>
            <a:ext cx="9142413" cy="246063"/>
            <a:chOff x="0" y="6639163"/>
            <a:chExt cx="9142412" cy="246221"/>
          </a:xfrm>
        </p:grpSpPr>
        <p:sp>
          <p:nvSpPr>
            <p:cNvPr id="1127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12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1271" name="Picture 2" descr="http://media.wiley.com/wires/WSBM2.3/mfig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205038"/>
            <a:ext cx="6807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11273"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Experimentální biologie se momentálně nachází v období katalogizace informací - správné vyhodnocování dat je klíčem k vědeckému pokroku</a:t>
            </a:r>
          </a:p>
        </p:txBody>
      </p:sp>
      <p:sp>
        <p:nvSpPr>
          <p:cNvPr id="11274" name="Rectangle 15"/>
          <p:cNvSpPr>
            <a:spLocks noChangeArrowheads="1"/>
          </p:cNvSpPr>
          <p:nvPr/>
        </p:nvSpPr>
        <p:spPr bwMode="auto">
          <a:xfrm>
            <a:off x="323850" y="6335713"/>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2291" name="Skupina 18"/>
          <p:cNvGrpSpPr>
            <a:grpSpLocks/>
          </p:cNvGrpSpPr>
          <p:nvPr/>
        </p:nvGrpSpPr>
        <p:grpSpPr bwMode="auto">
          <a:xfrm>
            <a:off x="0" y="6638925"/>
            <a:ext cx="9142413" cy="246063"/>
            <a:chOff x="0" y="6639163"/>
            <a:chExt cx="9142412" cy="246221"/>
          </a:xfrm>
        </p:grpSpPr>
        <p:sp>
          <p:nvSpPr>
            <p:cNvPr id="1229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23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2295" name="Picture 6" descr="c057f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2219325"/>
            <a:ext cx="8166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323850" y="6335713"/>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
        <p:nvSpPr>
          <p:cNvPr id="1229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12298"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Experimentální biologie se momentálně nachází v období katalogizace informací - správné vyhodnocování dat je klíčem k vědeckému pokroku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7734</TotalTime>
  <Words>3716</Words>
  <Application>Microsoft Office PowerPoint</Application>
  <PresentationFormat>On-screen Show (4:3)</PresentationFormat>
  <Paragraphs>228</Paragraphs>
  <Slides>28</Slides>
  <Notes>2</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198</cp:revision>
  <dcterms:created xsi:type="dcterms:W3CDTF">2006-10-17T20:07:31Z</dcterms:created>
  <dcterms:modified xsi:type="dcterms:W3CDTF">2020-10-06T20:46:49Z</dcterms:modified>
</cp:coreProperties>
</file>