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27" r:id="rId2"/>
    <p:sldId id="329" r:id="rId3"/>
    <p:sldId id="321" r:id="rId4"/>
    <p:sldId id="334" r:id="rId5"/>
    <p:sldId id="335" r:id="rId6"/>
    <p:sldId id="320" r:id="rId7"/>
    <p:sldId id="338" r:id="rId8"/>
    <p:sldId id="336" r:id="rId9"/>
    <p:sldId id="339" r:id="rId10"/>
    <p:sldId id="340" r:id="rId11"/>
    <p:sldId id="341" r:id="rId12"/>
    <p:sldId id="342" r:id="rId13"/>
    <p:sldId id="343" r:id="rId14"/>
    <p:sldId id="344" r:id="rId15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73" autoAdjust="0"/>
    <p:restoredTop sz="99472" autoAdjust="0"/>
  </p:normalViewPr>
  <p:slideViewPr>
    <p:cSldViewPr>
      <p:cViewPr varScale="1">
        <p:scale>
          <a:sx n="115" d="100"/>
          <a:sy n="115" d="100"/>
        </p:scale>
        <p:origin x="144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F280191-E09A-42B5-AAAB-A976B5C7A94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 smtClean="0">
                <a:latin typeface="Arial" panose="020B0604020202020204" pitchFamily="34" charset="0"/>
              </a:rPr>
              <a:t>Jednotlivé typy vědeckých sdělení byly přehledně uvedeny v kapitole 3.1. Účelem následujícího textu je seznámit studenty na počátku jejich vlastní publikační činnosti ve vědeckém stylu se základními náležitostmi, které je zvykem dodržovat v těchto jednotlivých formách vědeckých sdělení. Podrobněji jsou probírána pravidla psaní bakalářské a diplomové práce a jejich ústních obhajob, ústního a plakátového sdělení na konferencích a psaní vědecké publikace.</a:t>
            </a:r>
          </a:p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410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9E941A3-8FA4-4B42-887C-24535F34278C}" type="slidenum">
              <a:rPr lang="cs-CZ" altLang="cs-CZ"/>
              <a:pPr/>
              <a:t>1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A7F9D37-11BD-4BBC-8ECE-5CBAA25B875B}" type="slidenum">
              <a:rPr lang="cs-CZ" altLang="cs-CZ"/>
              <a:pPr/>
              <a:t>11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CDED320-6D53-4E72-885D-25BEC9CDA4E2}" type="slidenum">
              <a:rPr lang="cs-CZ" altLang="cs-CZ"/>
              <a:pPr/>
              <a:t>12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27652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E5F7D2E8-6642-48D2-9A55-C7448006837F}" type="slidenum">
              <a:rPr lang="cs-CZ" altLang="cs-CZ" sz="1200"/>
              <a:pPr algn="r" eaLnBrk="1" hangingPunct="1"/>
              <a:t>13</a:t>
            </a:fld>
            <a:endParaRPr lang="cs-CZ" altLang="cs-CZ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29700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38D188D0-8F40-49D8-A4A1-62EEC904BC72}" type="slidenum">
              <a:rPr lang="cs-CZ" altLang="cs-CZ" sz="1200"/>
              <a:pPr algn="r" eaLnBrk="1" hangingPunct="1"/>
              <a:t>14</a:t>
            </a:fld>
            <a:endParaRPr lang="cs-CZ" altLang="cs-CZ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 smtClean="0">
                <a:latin typeface="Arial" panose="020B0604020202020204" pitchFamily="34" charset="0"/>
              </a:rPr>
              <a:t>Biologická sekce PřFUK má pro všechny bakalářské studenty odborné i učitelské biologie oborů Biologie, Ekologická a evoluční biologie, Molekulární biologie a biochemie organismů, Biologie se zaměřením na vzdělávání dvouoborová i jednooborová zavedena víceméně závazná </a:t>
            </a:r>
            <a:r>
              <a:rPr lang="cs-CZ" altLang="cs-CZ" b="1" smtClean="0">
                <a:latin typeface="Arial" panose="020B0604020202020204" pitchFamily="34" charset="0"/>
              </a:rPr>
              <a:t>pravidla státní bakalářské zkoušky a též pokyny pro vypracování bakalářské práce</a:t>
            </a:r>
            <a:r>
              <a:rPr lang="cs-CZ" altLang="cs-CZ" smtClean="0">
                <a:latin typeface="Arial" panose="020B0604020202020204" pitchFamily="34" charset="0"/>
              </a:rPr>
              <a:t>. Následuje výňatek z textu věnovaný rozsahu bakalářské práce a její obhajobě: </a:t>
            </a:r>
          </a:p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186F53F-E5E9-4F56-8B5F-50DA3777AA77}" type="slidenum">
              <a:rPr lang="cs-CZ" altLang="cs-CZ"/>
              <a:pPr/>
              <a:t>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1946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EC3C52D-DE21-44A2-BCDD-F01B4DA2F44A}" type="slidenum">
              <a:rPr lang="cs-CZ" altLang="cs-CZ"/>
              <a:pPr/>
              <a:t>9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21508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884F1056-D948-4D58-B7B0-4DEE820D76B9}" type="slidenum">
              <a:rPr lang="cs-CZ" altLang="cs-CZ" sz="1200"/>
              <a:pPr algn="r" eaLnBrk="1" hangingPunct="1"/>
              <a:t>10</a:t>
            </a:fld>
            <a:endParaRPr lang="cs-CZ" altLang="cs-CZ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4D33A-B625-4037-9C8E-3DE5A0B2E25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0947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439C8-1344-4E6C-B373-0882FBB825C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5416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29979-F79C-4E7A-85F6-1764A0CDD4C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73090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6ECCB-848E-4AE1-8F70-FEFD9FDDACD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48543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22EF8-09D4-431D-87BB-A23FDCC1845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80754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B9128-72B4-4395-B4B3-AB55CD74996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74732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38928-52E8-4B03-A538-5D53F5D3D45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06112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9FA47-0EBB-4450-9763-721646E1A9D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85521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C603A-3695-46E2-8048-46B38896B8C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636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93536-4D34-43CF-B7E2-CF835B029D1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15737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6CAA96-42E2-4E99-97B0-E7BA6AE1A85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88132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DF0ABA5-AE85-4734-9EEF-C49796BA8F2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://www.natur.cuni.cz/biologie/studium/doktorske-studium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dspace.cuni.cz/" TargetMode="External"/><Relationship Id="rId5" Type="http://schemas.openxmlformats.org/officeDocument/2006/relationships/hyperlink" Target="http://ethesis.helsinki.fi/en/" TargetMode="External"/><Relationship Id="rId4" Type="http://schemas.openxmlformats.org/officeDocument/2006/relationships/hyperlink" Target="http://thesis.library.caltech.edu/" TargetMode="External"/><Relationship Id="rId9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ventscribe.com/2015/aspb/PostersTitles.asp?h=Posters%20and%20Abstract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poster_postup.pdf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://lhr.ueb.cas.cz/petrasek/lectures/Kapitola5/poster.pdf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EzfZuVsIQMk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Yokohama2004/petrasekeng.ppt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bi_pravidla_15_16.pdf" TargetMode="External"/><Relationship Id="rId7" Type="http://schemas.openxmlformats.org/officeDocument/2006/relationships/hyperlink" Target="https://www.natur.cuni.cz/biologie/studium/bakalarske-studiu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books.google.cz/books?id=BLmKBQAAQBAJ&amp;printsec=frontcover&amp;dq=inauthor:%22William+Strunk,+Jr.%22&amp;hl=cs&amp;sa=X&amp;ei=d-aHVOjfH8eyUZbTg9AH&amp;ved=0CCEQ6AEwAA#v=onepage&amp;q&amp;f=false" TargetMode="External"/><Relationship Id="rId7" Type="http://schemas.openxmlformats.org/officeDocument/2006/relationships/image" Target="../media/image1.png"/><Relationship Id="rId2" Type="http://schemas.openxmlformats.org/officeDocument/2006/relationships/hyperlink" Target="http://www.ikaros.cz/node/1127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ncbi.nlm.nih.gov/pubmed/18786733" TargetMode="External"/><Relationship Id="rId5" Type="http://schemas.openxmlformats.org/officeDocument/2006/relationships/hyperlink" Target="http://en.wikipedia.org/wiki/Scientific_writing" TargetMode="External"/><Relationship Id="rId4" Type="http://schemas.openxmlformats.org/officeDocument/2006/relationships/hyperlink" Target="the%20elements%20of%20style.pdf" TargetMode="External"/><Relationship Id="rId9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tace.com/index.php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hop-net.org/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://www.natur.cuni.cz/biologie/studium/bakalarske-obhajoby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8"/>
          <p:cNvSpPr txBox="1">
            <a:spLocks noChangeArrowheads="1"/>
          </p:cNvSpPr>
          <p:nvPr/>
        </p:nvSpPr>
        <p:spPr bwMode="auto">
          <a:xfrm>
            <a:off x="395288" y="1052513"/>
            <a:ext cx="83534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alibri" panose="020F0502020204030204" pitchFamily="34" charset="0"/>
              </a:rPr>
              <a:t>Typy vědeckých sdělení a periodik (připomenutí z kap. 3.1.)</a:t>
            </a:r>
          </a:p>
        </p:txBody>
      </p:sp>
      <p:sp>
        <p:nvSpPr>
          <p:cNvPr id="104460" name="Text Box 12"/>
          <p:cNvSpPr txBox="1">
            <a:spLocks noChangeArrowheads="1"/>
          </p:cNvSpPr>
          <p:nvPr/>
        </p:nvSpPr>
        <p:spPr bwMode="auto">
          <a:xfrm>
            <a:off x="428625" y="1643063"/>
            <a:ext cx="8172450" cy="106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100">
                <a:latin typeface="Calibri" panose="020F0502020204030204" pitchFamily="34" charset="0"/>
              </a:rPr>
              <a:t>- </a:t>
            </a:r>
            <a:r>
              <a:rPr lang="cs-CZ" altLang="cs-CZ" sz="2100" b="1">
                <a:latin typeface="Calibri" panose="020F0502020204030204" pitchFamily="34" charset="0"/>
              </a:rPr>
              <a:t>abstrakt</a:t>
            </a:r>
            <a:r>
              <a:rPr lang="cs-CZ" altLang="cs-CZ" sz="2100">
                <a:latin typeface="Calibri" panose="020F0502020204030204" pitchFamily="34" charset="0"/>
              </a:rPr>
              <a:t> </a:t>
            </a:r>
            <a:r>
              <a:rPr lang="cs-CZ" altLang="cs-CZ" sz="2100" b="1">
                <a:latin typeface="Calibri" panose="020F0502020204030204" pitchFamily="34" charset="0"/>
              </a:rPr>
              <a:t>ústního či plakátového sdělení</a:t>
            </a:r>
            <a:r>
              <a:rPr lang="cs-CZ" altLang="cs-CZ" sz="2100">
                <a:latin typeface="Calibri" panose="020F0502020204030204" pitchFamily="34" charset="0"/>
              </a:rPr>
              <a:t>  - nepodléhají recenznímu 		řízení, publikovány samostatně v knize abstrakt či jako 		speciální číslo časopisu</a:t>
            </a:r>
          </a:p>
        </p:txBody>
      </p:sp>
      <p:sp>
        <p:nvSpPr>
          <p:cNvPr id="104461" name="Text Box 13"/>
          <p:cNvSpPr txBox="1">
            <a:spLocks noChangeArrowheads="1"/>
          </p:cNvSpPr>
          <p:nvPr/>
        </p:nvSpPr>
        <p:spPr bwMode="auto">
          <a:xfrm>
            <a:off x="428625" y="2768600"/>
            <a:ext cx="81724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100">
                <a:latin typeface="Calibri" panose="020F0502020204030204" pitchFamily="34" charset="0"/>
              </a:rPr>
              <a:t>- </a:t>
            </a:r>
            <a:r>
              <a:rPr lang="cs-CZ" altLang="cs-CZ" sz="2100" b="1">
                <a:latin typeface="Calibri" panose="020F0502020204030204" pitchFamily="34" charset="0"/>
              </a:rPr>
              <a:t>původní sdělení</a:t>
            </a:r>
            <a:r>
              <a:rPr lang="cs-CZ" altLang="cs-CZ" sz="2100">
                <a:latin typeface="Calibri" panose="020F0502020204030204" pitchFamily="34" charset="0"/>
              </a:rPr>
              <a:t> - univerzální komunikační nástroj,  může mít více forem, </a:t>
            </a:r>
            <a:br>
              <a:rPr lang="cs-CZ" altLang="cs-CZ" sz="2100">
                <a:latin typeface="Calibri" panose="020F0502020204030204" pitchFamily="34" charset="0"/>
              </a:rPr>
            </a:br>
            <a:r>
              <a:rPr lang="cs-CZ" altLang="cs-CZ" sz="2100">
                <a:latin typeface="Calibri" panose="020F0502020204030204" pitchFamily="34" charset="0"/>
              </a:rPr>
              <a:t>		    snaha o standardizaci stylu</a:t>
            </a:r>
          </a:p>
        </p:txBody>
      </p:sp>
      <p:sp>
        <p:nvSpPr>
          <p:cNvPr id="104465" name="Text Box 17"/>
          <p:cNvSpPr txBox="1">
            <a:spLocks noChangeArrowheads="1"/>
          </p:cNvSpPr>
          <p:nvPr/>
        </p:nvSpPr>
        <p:spPr bwMode="auto">
          <a:xfrm>
            <a:off x="428625" y="3489325"/>
            <a:ext cx="871537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100">
                <a:latin typeface="Calibri" panose="020F0502020204030204" pitchFamily="34" charset="0"/>
              </a:rPr>
              <a:t>- </a:t>
            </a:r>
            <a:r>
              <a:rPr lang="cs-CZ" altLang="cs-CZ" sz="2100" b="1">
                <a:latin typeface="Calibri" panose="020F0502020204030204" pitchFamily="34" charset="0"/>
              </a:rPr>
              <a:t>přehledný článek</a:t>
            </a:r>
            <a:r>
              <a:rPr lang="cs-CZ" altLang="cs-CZ" sz="2100">
                <a:latin typeface="Calibri" panose="020F0502020204030204" pitchFamily="34" charset="0"/>
              </a:rPr>
              <a:t> - shrnutí již publikovaných skutečností s novými 				      interpretacemi</a:t>
            </a:r>
            <a:endParaRPr lang="cs-CZ" altLang="cs-CZ" sz="2100" b="1">
              <a:latin typeface="Calibri" panose="020F0502020204030204" pitchFamily="34" charset="0"/>
            </a:endParaRPr>
          </a:p>
        </p:txBody>
      </p:sp>
      <p:sp>
        <p:nvSpPr>
          <p:cNvPr id="3078" name="Rectangle 18"/>
          <p:cNvSpPr>
            <a:spLocks noChangeArrowheads="1"/>
          </p:cNvSpPr>
          <p:nvPr/>
        </p:nvSpPr>
        <p:spPr bwMode="auto">
          <a:xfrm>
            <a:off x="1243013" y="260350"/>
            <a:ext cx="6424612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3100" b="1" i="1">
                <a:solidFill>
                  <a:schemeClr val="accent2"/>
                </a:solidFill>
                <a:latin typeface="Calibri" panose="020F0502020204030204" pitchFamily="34" charset="0"/>
              </a:rPr>
              <a:t>5. Prezentace výsledků vědecké práce</a:t>
            </a: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471488" y="4214813"/>
            <a:ext cx="817245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100">
                <a:latin typeface="Calibri" panose="020F0502020204030204" pitchFamily="34" charset="0"/>
              </a:rPr>
              <a:t>-</a:t>
            </a:r>
            <a:r>
              <a:rPr lang="cs-CZ" altLang="cs-CZ" sz="2100" b="1">
                <a:latin typeface="Calibri" panose="020F0502020204030204" pitchFamily="34" charset="0"/>
              </a:rPr>
              <a:t> monografie, kniha</a:t>
            </a:r>
            <a:r>
              <a:rPr lang="cs-CZ" altLang="cs-CZ" sz="2100">
                <a:latin typeface="Calibri" panose="020F0502020204030204" pitchFamily="34" charset="0"/>
              </a:rPr>
              <a:t> - souhrn výsledků a zkušeností s delší časovou 			        platností,  nejde o původní výsledky</a:t>
            </a:r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471488" y="4916488"/>
            <a:ext cx="817245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100">
                <a:latin typeface="Calibri" panose="020F0502020204030204" pitchFamily="34" charset="0"/>
              </a:rPr>
              <a:t>- </a:t>
            </a:r>
            <a:r>
              <a:rPr lang="cs-CZ" altLang="cs-CZ" sz="2100" b="1">
                <a:latin typeface="Calibri" panose="020F0502020204030204" pitchFamily="34" charset="0"/>
              </a:rPr>
              <a:t>popularizační článek či kniha</a:t>
            </a:r>
            <a:r>
              <a:rPr lang="cs-CZ" altLang="cs-CZ" sz="2100">
                <a:latin typeface="Calibri" panose="020F0502020204030204" pitchFamily="34" charset="0"/>
              </a:rPr>
              <a:t> - není plnokrevným vědeckým sdělením</a:t>
            </a:r>
            <a:endParaRPr lang="cs-CZ" altLang="cs-CZ" sz="2100" b="1">
              <a:latin typeface="Calibri" panose="020F0502020204030204" pitchFamily="34" charset="0"/>
            </a:endParaRPr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471488" y="5516563"/>
            <a:ext cx="8672512" cy="106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100">
                <a:latin typeface="Calibri" panose="020F0502020204030204" pitchFamily="34" charset="0"/>
              </a:rPr>
              <a:t>- </a:t>
            </a:r>
            <a:r>
              <a:rPr lang="cs-CZ" altLang="cs-CZ" sz="2100" b="1">
                <a:latin typeface="Calibri" panose="020F0502020204030204" pitchFamily="34" charset="0"/>
              </a:rPr>
              <a:t>bakalářské, diplomové, disertační a habilitační práce</a:t>
            </a:r>
            <a:r>
              <a:rPr lang="cs-CZ" altLang="cs-CZ" sz="2100">
                <a:latin typeface="Calibri" panose="020F0502020204030204" pitchFamily="34" charset="0"/>
              </a:rPr>
              <a:t> - „tlustospisy“ či souhrny publikovaných prací, jejich účelem je získání akademické či vědecké hodnosti </a:t>
            </a:r>
            <a:endParaRPr lang="cs-CZ" altLang="cs-CZ" sz="2100" b="1">
              <a:latin typeface="Calibri" panose="020F0502020204030204" pitchFamily="34" charset="0"/>
            </a:endParaRPr>
          </a:p>
        </p:txBody>
      </p:sp>
      <p:grpSp>
        <p:nvGrpSpPr>
          <p:cNvPr id="3082" name="Skupina 13"/>
          <p:cNvGrpSpPr>
            <a:grpSpLocks/>
          </p:cNvGrpSpPr>
          <p:nvPr/>
        </p:nvGrpSpPr>
        <p:grpSpPr bwMode="auto">
          <a:xfrm>
            <a:off x="0" y="6638925"/>
            <a:ext cx="9142413" cy="246063"/>
            <a:chOff x="0" y="6639163"/>
            <a:chExt cx="9142412" cy="246221"/>
          </a:xfrm>
        </p:grpSpPr>
        <p:sp>
          <p:nvSpPr>
            <p:cNvPr id="3086" name="Text Box 7"/>
            <p:cNvSpPr txBox="1">
              <a:spLocks noChangeArrowheads="1"/>
            </p:cNvSpPr>
            <p:nvPr/>
          </p:nvSpPr>
          <p:spPr bwMode="auto">
            <a:xfrm>
              <a:off x="0" y="6639163"/>
              <a:ext cx="9142412" cy="246221"/>
            </a:xfrm>
            <a:prstGeom prst="rect">
              <a:avLst/>
            </a:prstGeom>
            <a:gradFill rotWithShape="0">
              <a:gsLst>
                <a:gs pos="0">
                  <a:srgbClr val="0066FF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000" b="1"/>
                <a:t>B130P16: Praktické základy vědecké práce	  </a:t>
              </a:r>
              <a:r>
                <a:rPr lang="cs-CZ" altLang="cs-CZ" sz="1000" b="1">
                  <a:solidFill>
                    <a:srgbClr val="000066"/>
                  </a:solidFill>
                </a:rPr>
                <a:t>Katedra experimentální biologie rostlin PřF UK   </a:t>
              </a:r>
              <a:r>
                <a:rPr lang="cs-CZ" altLang="cs-CZ" sz="1000" b="1"/>
                <a:t>	   </a:t>
              </a:r>
              <a:r>
                <a:rPr lang="cs-CZ" altLang="cs-CZ" sz="1000" b="1">
                  <a:solidFill>
                    <a:schemeClr val="accent2"/>
                  </a:solidFill>
                </a:rPr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http:/lhr.ueb.cas.cz/petrasek </a:t>
              </a:r>
            </a:p>
          </p:txBody>
        </p:sp>
        <p:pic>
          <p:nvPicPr>
            <p:cNvPr id="3087" name="Picture 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5000" y="6639733"/>
              <a:ext cx="164627" cy="231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8" name="Picture 12" descr="pecetUK"/>
            <p:cNvPicPr>
              <a:picLocks noChangeAspect="1" noChangeArrowheads="1"/>
            </p:cNvPicPr>
            <p:nvPr/>
          </p:nvPicPr>
          <p:blipFill>
            <a:blip r:embed="rId4" cstate="print">
              <a:lum brigh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1635" y="6639734"/>
              <a:ext cx="220565" cy="216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9" name="Picture 15" descr="logo-male UEB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4340" y="6649407"/>
              <a:ext cx="213767" cy="227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" name="Zaoblený obdélník 17"/>
          <p:cNvSpPr/>
          <p:nvPr/>
        </p:nvSpPr>
        <p:spPr>
          <a:xfrm>
            <a:off x="611560" y="836712"/>
            <a:ext cx="7920880" cy="14401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60" grpId="0"/>
      <p:bldP spid="104461" grpId="0"/>
      <p:bldP spid="104465" grpId="0"/>
      <p:bldP spid="20" grpId="0"/>
      <p:bldP spid="21" grpId="0"/>
      <p:bldP spid="2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7"/>
          <p:cNvSpPr txBox="1">
            <a:spLocks noChangeArrowheads="1"/>
          </p:cNvSpPr>
          <p:nvPr/>
        </p:nvSpPr>
        <p:spPr bwMode="auto">
          <a:xfrm>
            <a:off x="395288" y="908050"/>
            <a:ext cx="2921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alibri" panose="020F0502020204030204" pitchFamily="34" charset="0"/>
              </a:rPr>
              <a:t>5.2. Diplomová práce</a:t>
            </a:r>
          </a:p>
        </p:txBody>
      </p:sp>
      <p:sp>
        <p:nvSpPr>
          <p:cNvPr id="45067" name="Text Box 11"/>
          <p:cNvSpPr txBox="1">
            <a:spLocks noChangeArrowheads="1"/>
          </p:cNvSpPr>
          <p:nvPr/>
        </p:nvSpPr>
        <p:spPr bwMode="auto">
          <a:xfrm>
            <a:off x="468313" y="1844675"/>
            <a:ext cx="7991475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- podmínka ukončení magisterského studia </a:t>
            </a:r>
            <a:r>
              <a:rPr lang="cs-CZ" altLang="cs-CZ" sz="2100">
                <a:latin typeface="Calibri" panose="020F0502020204030204" pitchFamily="34" charset="0"/>
              </a:rPr>
              <a:t>-</a:t>
            </a:r>
            <a:r>
              <a:rPr lang="cs-CZ" altLang="cs-CZ" sz="2100" b="1">
                <a:latin typeface="Calibri" panose="020F0502020204030204" pitchFamily="34" charset="0"/>
              </a:rPr>
              <a:t> </a:t>
            </a:r>
            <a:r>
              <a:rPr lang="cs-CZ" altLang="cs-CZ" sz="2100">
                <a:latin typeface="Calibri" panose="020F0502020204030204" pitchFamily="34" charset="0"/>
              </a:rPr>
              <a:t>titul Mgr.</a:t>
            </a:r>
          </a:p>
        </p:txBody>
      </p:sp>
      <p:sp>
        <p:nvSpPr>
          <p:cNvPr id="20484" name="Text Box 7"/>
          <p:cNvSpPr txBox="1">
            <a:spLocks noChangeArrowheads="1"/>
          </p:cNvSpPr>
          <p:nvPr/>
        </p:nvSpPr>
        <p:spPr bwMode="auto">
          <a:xfrm>
            <a:off x="395288" y="1484313"/>
            <a:ext cx="38893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Obhajoba diplomové práce:</a:t>
            </a:r>
          </a:p>
        </p:txBody>
      </p:sp>
      <p:sp>
        <p:nvSpPr>
          <p:cNvPr id="45070" name="Text Box 14"/>
          <p:cNvSpPr txBox="1">
            <a:spLocks noChangeArrowheads="1"/>
          </p:cNvSpPr>
          <p:nvPr/>
        </p:nvSpPr>
        <p:spPr bwMode="auto">
          <a:xfrm>
            <a:off x="468313" y="2276475"/>
            <a:ext cx="8351837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- průběh obhajoby </a:t>
            </a:r>
            <a:r>
              <a:rPr lang="cs-CZ" altLang="cs-CZ" sz="2100">
                <a:latin typeface="Calibri" panose="020F0502020204030204" pitchFamily="34" charset="0"/>
              </a:rPr>
              <a:t>- uvedení studentů garantem magisterského oboru</a:t>
            </a:r>
            <a:br>
              <a:rPr lang="cs-CZ" altLang="cs-CZ" sz="2100">
                <a:latin typeface="Calibri" panose="020F0502020204030204" pitchFamily="34" charset="0"/>
              </a:rPr>
            </a:br>
            <a:r>
              <a:rPr lang="cs-CZ" altLang="cs-CZ" sz="2100" b="1">
                <a:latin typeface="Calibri" panose="020F0502020204030204" pitchFamily="34" charset="0"/>
              </a:rPr>
              <a:t>		    </a:t>
            </a:r>
            <a:r>
              <a:rPr lang="cs-CZ" altLang="cs-CZ" sz="2100">
                <a:latin typeface="Calibri" panose="020F0502020204030204" pitchFamily="34" charset="0"/>
              </a:rPr>
              <a:t>- ústní prezentace diplomanta v délce cca 20 min</a:t>
            </a:r>
          </a:p>
        </p:txBody>
      </p:sp>
      <p:sp>
        <p:nvSpPr>
          <p:cNvPr id="45071" name="Text Box 15"/>
          <p:cNvSpPr txBox="1">
            <a:spLocks noChangeArrowheads="1"/>
          </p:cNvSpPr>
          <p:nvPr/>
        </p:nvSpPr>
        <p:spPr bwMode="auto">
          <a:xfrm>
            <a:off x="395288" y="4941888"/>
            <a:ext cx="8748712" cy="17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dirty="0">
                <a:latin typeface="Calibri" panose="020F0502020204030204" pitchFamily="34" charset="0"/>
              </a:rPr>
              <a:t>		    - čtení oponentských posudků - oponent by měl být 			    „přespolní“</a:t>
            </a:r>
            <a:br>
              <a:rPr lang="cs-CZ" altLang="cs-CZ" sz="2100" dirty="0">
                <a:latin typeface="Calibri" panose="020F0502020204030204" pitchFamily="34" charset="0"/>
              </a:rPr>
            </a:br>
            <a:r>
              <a:rPr lang="cs-CZ" altLang="cs-CZ" sz="2100" dirty="0">
                <a:latin typeface="Calibri" panose="020F0502020204030204" pitchFamily="34" charset="0"/>
              </a:rPr>
              <a:t>		    - odpověď diplomanta na vznesené dotazy</a:t>
            </a:r>
            <a:br>
              <a:rPr lang="cs-CZ" altLang="cs-CZ" sz="2100" dirty="0">
                <a:latin typeface="Calibri" panose="020F0502020204030204" pitchFamily="34" charset="0"/>
              </a:rPr>
            </a:br>
            <a:r>
              <a:rPr lang="cs-CZ" altLang="cs-CZ" sz="2100" dirty="0">
                <a:latin typeface="Calibri" panose="020F0502020204030204" pitchFamily="34" charset="0"/>
              </a:rPr>
              <a:t>		    - obecná diskuse - vyvarovat se zbytečným protestům			    - uzavřené jednání komise složené z členů katedry</a:t>
            </a:r>
          </a:p>
        </p:txBody>
      </p:sp>
      <p:sp>
        <p:nvSpPr>
          <p:cNvPr id="45072" name="Text Box 16"/>
          <p:cNvSpPr txBox="1">
            <a:spLocks noChangeArrowheads="1"/>
          </p:cNvSpPr>
          <p:nvPr/>
        </p:nvSpPr>
        <p:spPr bwMode="auto">
          <a:xfrm>
            <a:off x="900113" y="2997200"/>
            <a:ext cx="8351837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		    </a:t>
            </a:r>
            <a:r>
              <a:rPr lang="cs-CZ" altLang="cs-CZ" sz="2100">
                <a:latin typeface="Calibri" panose="020F0502020204030204" pitchFamily="34" charset="0"/>
              </a:rPr>
              <a:t>- hlavní je představit cíle práce, proč se dělalo co se 		     dělalo, výsledky se nemusí ukazovat všechny, nejlépe je 		     z celé prezentace vytvořit napínavý příběh s rozuzlením 		     či alespoň naznačeným rozuzlením</a:t>
            </a:r>
          </a:p>
        </p:txBody>
      </p:sp>
      <p:sp>
        <p:nvSpPr>
          <p:cNvPr id="45073" name="Text Box 17"/>
          <p:cNvSpPr txBox="1">
            <a:spLocks noChangeArrowheads="1"/>
          </p:cNvSpPr>
          <p:nvPr/>
        </p:nvSpPr>
        <p:spPr bwMode="auto">
          <a:xfrm>
            <a:off x="900113" y="4275138"/>
            <a:ext cx="8351837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		    </a:t>
            </a:r>
            <a:r>
              <a:rPr lang="cs-CZ" altLang="cs-CZ" sz="2100">
                <a:latin typeface="Calibri" panose="020F0502020204030204" pitchFamily="34" charset="0"/>
              </a:rPr>
              <a:t>- nezapomenout na závěry zasazené do kontextu a též</a:t>
            </a:r>
            <a:br>
              <a:rPr lang="cs-CZ" altLang="cs-CZ" sz="2100">
                <a:latin typeface="Calibri" panose="020F0502020204030204" pitchFamily="34" charset="0"/>
              </a:rPr>
            </a:br>
            <a:r>
              <a:rPr lang="cs-CZ" altLang="cs-CZ" sz="2100">
                <a:latin typeface="Calibri" panose="020F0502020204030204" pitchFamily="34" charset="0"/>
              </a:rPr>
              <a:t>		      zmínit případné možnosti publikace výsledků</a:t>
            </a:r>
          </a:p>
        </p:txBody>
      </p:sp>
      <p:grpSp>
        <p:nvGrpSpPr>
          <p:cNvPr id="20489" name="Skupina 13"/>
          <p:cNvGrpSpPr>
            <a:grpSpLocks/>
          </p:cNvGrpSpPr>
          <p:nvPr/>
        </p:nvGrpSpPr>
        <p:grpSpPr bwMode="auto">
          <a:xfrm>
            <a:off x="0" y="6638925"/>
            <a:ext cx="9142413" cy="246063"/>
            <a:chOff x="0" y="6639163"/>
            <a:chExt cx="9142412" cy="246221"/>
          </a:xfrm>
        </p:grpSpPr>
        <p:sp>
          <p:nvSpPr>
            <p:cNvPr id="20494" name="Text Box 7"/>
            <p:cNvSpPr txBox="1">
              <a:spLocks noChangeArrowheads="1"/>
            </p:cNvSpPr>
            <p:nvPr/>
          </p:nvSpPr>
          <p:spPr bwMode="auto">
            <a:xfrm>
              <a:off x="0" y="6639163"/>
              <a:ext cx="9142412" cy="246221"/>
            </a:xfrm>
            <a:prstGeom prst="rect">
              <a:avLst/>
            </a:prstGeom>
            <a:gradFill rotWithShape="0">
              <a:gsLst>
                <a:gs pos="0">
                  <a:srgbClr val="0066FF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000" b="1"/>
                <a:t>B130P16: Praktické základy vědecké práce	  </a:t>
              </a:r>
              <a:r>
                <a:rPr lang="cs-CZ" altLang="cs-CZ" sz="1000" b="1">
                  <a:solidFill>
                    <a:srgbClr val="000066"/>
                  </a:solidFill>
                </a:rPr>
                <a:t>Katedra experimentální biologie rostlin PřF UK   </a:t>
              </a:r>
              <a:r>
                <a:rPr lang="cs-CZ" altLang="cs-CZ" sz="1000" b="1"/>
                <a:t>	   </a:t>
              </a:r>
              <a:r>
                <a:rPr lang="cs-CZ" altLang="cs-CZ" sz="1000" b="1">
                  <a:solidFill>
                    <a:schemeClr val="accent2"/>
                  </a:solidFill>
                </a:rPr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http:/lhr.ueb.cas.cz/petrasek </a:t>
              </a:r>
            </a:p>
          </p:txBody>
        </p:sp>
        <p:pic>
          <p:nvPicPr>
            <p:cNvPr id="20495" name="Picture 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5000" y="6639733"/>
              <a:ext cx="164627" cy="231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496" name="Picture 12" descr="pecetUK"/>
            <p:cNvPicPr>
              <a:picLocks noChangeAspect="1" noChangeArrowheads="1"/>
            </p:cNvPicPr>
            <p:nvPr/>
          </p:nvPicPr>
          <p:blipFill>
            <a:blip r:embed="rId4" cstate="print">
              <a:lum brigh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1635" y="6639734"/>
              <a:ext cx="220565" cy="216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497" name="Picture 15" descr="logo-male UEB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4340" y="6649407"/>
              <a:ext cx="213767" cy="227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490" name="Rectangle 18"/>
          <p:cNvSpPr>
            <a:spLocks noChangeArrowheads="1"/>
          </p:cNvSpPr>
          <p:nvPr/>
        </p:nvSpPr>
        <p:spPr bwMode="auto">
          <a:xfrm>
            <a:off x="1243013" y="115888"/>
            <a:ext cx="6424612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3100" b="1" i="1">
                <a:solidFill>
                  <a:schemeClr val="accent2"/>
                </a:solidFill>
                <a:latin typeface="Calibri" panose="020F0502020204030204" pitchFamily="34" charset="0"/>
              </a:rPr>
              <a:t>5. Prezentace výsledků vědecké práce</a:t>
            </a:r>
          </a:p>
        </p:txBody>
      </p:sp>
      <p:sp>
        <p:nvSpPr>
          <p:cNvPr id="18" name="Zaoblený obdélník 17"/>
          <p:cNvSpPr/>
          <p:nvPr/>
        </p:nvSpPr>
        <p:spPr>
          <a:xfrm>
            <a:off x="611560" y="692994"/>
            <a:ext cx="7920880" cy="14401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7" grpId="0"/>
      <p:bldP spid="45070" grpId="0"/>
      <p:bldP spid="45071" grpId="0"/>
      <p:bldP spid="45072" grpId="0"/>
      <p:bldP spid="4507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7"/>
          <p:cNvSpPr txBox="1">
            <a:spLocks noChangeArrowheads="1"/>
          </p:cNvSpPr>
          <p:nvPr/>
        </p:nvSpPr>
        <p:spPr bwMode="auto">
          <a:xfrm>
            <a:off x="468313" y="1052513"/>
            <a:ext cx="2921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alibri" panose="020F0502020204030204" pitchFamily="34" charset="0"/>
              </a:rPr>
              <a:t>5.3. Disertační práce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468313" y="1628775"/>
            <a:ext cx="8675687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200" b="1">
                <a:latin typeface="Calibri" panose="020F0502020204030204" pitchFamily="34" charset="0"/>
              </a:rPr>
              <a:t>- podmínka ukončení doktorského studia</a:t>
            </a:r>
            <a:r>
              <a:rPr lang="cs-CZ" altLang="cs-CZ" sz="2200">
                <a:latin typeface="Calibri" panose="020F0502020204030204" pitchFamily="34" charset="0"/>
              </a:rPr>
              <a:t> -</a:t>
            </a:r>
            <a:r>
              <a:rPr lang="cs-CZ" altLang="cs-CZ" sz="2200" b="1">
                <a:latin typeface="Calibri" panose="020F0502020204030204" pitchFamily="34" charset="0"/>
              </a:rPr>
              <a:t> </a:t>
            </a:r>
            <a:r>
              <a:rPr lang="cs-CZ" altLang="cs-CZ" sz="2200">
                <a:latin typeface="Calibri" panose="020F0502020204030204" pitchFamily="34" charset="0"/>
              </a:rPr>
              <a:t>titul Ph.D.							                   (</a:t>
            </a:r>
            <a:r>
              <a:rPr lang="cs-CZ" altLang="cs-CZ" sz="2200">
                <a:latin typeface="Calibri" panose="020F0502020204030204" pitchFamily="34" charset="0"/>
                <a:hlinkClick r:id="rId3"/>
              </a:rPr>
              <a:t>doktorské studium na PřFUK</a:t>
            </a:r>
            <a:r>
              <a:rPr lang="cs-CZ" altLang="cs-CZ" sz="2200">
                <a:latin typeface="Calibri" panose="020F0502020204030204" pitchFamily="34" charset="0"/>
              </a:rPr>
              <a:t>)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468313" y="2282825"/>
            <a:ext cx="83534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200" b="1">
                <a:latin typeface="Calibri" panose="020F0502020204030204" pitchFamily="34" charset="0"/>
              </a:rPr>
              <a:t>- oborová rada</a:t>
            </a:r>
            <a:r>
              <a:rPr lang="cs-CZ" altLang="cs-CZ" sz="2200">
                <a:latin typeface="Calibri" panose="020F0502020204030204" pitchFamily="34" charset="0"/>
              </a:rPr>
              <a:t> - garantuje existenci určitého oboru na fakultě, bez ní 		nemůže obor existovat, proto také rozhoduje o nových 		adeptech oboru	a hodnotí i disertační práci</a:t>
            </a:r>
            <a:endParaRPr lang="cs-CZ" altLang="cs-CZ" sz="2200" b="1">
              <a:latin typeface="Calibri" panose="020F0502020204030204" pitchFamily="34" charset="0"/>
            </a:endParaRP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468313" y="3376613"/>
            <a:ext cx="835342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200" b="1">
                <a:latin typeface="Calibri" panose="020F0502020204030204" pitchFamily="34" charset="0"/>
              </a:rPr>
              <a:t>- forma</a:t>
            </a:r>
            <a:r>
              <a:rPr lang="cs-CZ" altLang="cs-CZ" sz="2200">
                <a:latin typeface="Calibri" panose="020F0502020204030204" pitchFamily="34" charset="0"/>
              </a:rPr>
              <a:t> - samostatné pojednání či souhrn publikovaných prací</a:t>
            </a:r>
            <a:endParaRPr lang="cs-CZ" altLang="cs-CZ" sz="2200" b="1">
              <a:latin typeface="Calibri" panose="020F0502020204030204" pitchFamily="34" charset="0"/>
            </a:endParaRP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394493" y="4474219"/>
            <a:ext cx="8353425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cs-CZ" altLang="cs-CZ" sz="2200" b="1" dirty="0" smtClean="0">
                <a:latin typeface="Calibri" panose="020F0502020204030204" pitchFamily="34" charset="0"/>
              </a:rPr>
              <a:t>elektronické verze disertací, ale i bakalářek a diplomek</a:t>
            </a:r>
            <a:r>
              <a:rPr lang="cs-CZ" altLang="cs-CZ" sz="2200" dirty="0" smtClean="0">
                <a:latin typeface="Calibri" panose="020F0502020204030204" pitchFamily="34" charset="0"/>
              </a:rPr>
              <a:t> </a:t>
            </a:r>
            <a:r>
              <a:rPr lang="cs-CZ" altLang="cs-CZ" sz="2200" dirty="0">
                <a:latin typeface="Calibri" panose="020F0502020204030204" pitchFamily="34" charset="0"/>
              </a:rPr>
              <a:t>- na řadě univerzit jsou přístupné na webu, např. </a:t>
            </a:r>
            <a:r>
              <a:rPr lang="cs-CZ" altLang="cs-CZ" sz="2200" b="1" dirty="0">
                <a:latin typeface="Calibri" panose="020F0502020204030204" pitchFamily="34" charset="0"/>
                <a:hlinkClick r:id="rId4"/>
              </a:rPr>
              <a:t>zde </a:t>
            </a:r>
            <a:r>
              <a:rPr lang="cs-CZ" altLang="cs-CZ" sz="2200" dirty="0">
                <a:latin typeface="Calibri" panose="020F0502020204030204" pitchFamily="34" charset="0"/>
              </a:rPr>
              <a:t>či</a:t>
            </a:r>
            <a:r>
              <a:rPr lang="cs-CZ" altLang="cs-CZ" sz="2200" b="1" dirty="0">
                <a:latin typeface="Calibri" panose="020F0502020204030204" pitchFamily="34" charset="0"/>
              </a:rPr>
              <a:t> </a:t>
            </a:r>
            <a:r>
              <a:rPr lang="cs-CZ" altLang="cs-CZ" sz="2200" b="1" dirty="0">
                <a:latin typeface="Calibri" panose="020F0502020204030204" pitchFamily="34" charset="0"/>
                <a:hlinkClick r:id="rId5"/>
              </a:rPr>
              <a:t>zde</a:t>
            </a:r>
            <a:r>
              <a:rPr lang="cs-CZ" altLang="cs-CZ" sz="2200" dirty="0" smtClean="0">
                <a:latin typeface="Calibri" panose="020F0502020204030204" pitchFamily="34" charset="0"/>
              </a:rPr>
              <a:t>. </a:t>
            </a:r>
            <a:r>
              <a:rPr lang="cs-CZ" altLang="cs-CZ" sz="2200" dirty="0" smtClean="0">
                <a:latin typeface="Calibri" panose="020F0502020204030204" pitchFamily="34" charset="0"/>
              </a:rPr>
              <a:t>Na </a:t>
            </a:r>
            <a:r>
              <a:rPr lang="cs-CZ" altLang="cs-CZ" sz="2200" dirty="0" err="1" smtClean="0">
                <a:latin typeface="Calibri" panose="020F0502020204030204" pitchFamily="34" charset="0"/>
              </a:rPr>
              <a:t>PřfUK</a:t>
            </a:r>
            <a:r>
              <a:rPr lang="cs-CZ" altLang="cs-CZ" sz="2200" dirty="0" smtClean="0">
                <a:latin typeface="Calibri" panose="020F0502020204030204" pitchFamily="34" charset="0"/>
              </a:rPr>
              <a:t> jsou ukládány přes SIS do „</a:t>
            </a:r>
            <a:r>
              <a:rPr lang="cs-CZ" altLang="cs-CZ" sz="2200" dirty="0" smtClean="0">
                <a:latin typeface="Calibri" panose="020F0502020204030204" pitchFamily="34" charset="0"/>
                <a:hlinkClick r:id="rId6"/>
              </a:rPr>
              <a:t>Digital </a:t>
            </a:r>
            <a:r>
              <a:rPr lang="cs-CZ" altLang="cs-CZ" sz="2200" dirty="0" err="1" smtClean="0">
                <a:latin typeface="Calibri" panose="020F0502020204030204" pitchFamily="34" charset="0"/>
                <a:hlinkClick r:id="rId6"/>
              </a:rPr>
              <a:t>repository</a:t>
            </a:r>
            <a:r>
              <a:rPr lang="cs-CZ" altLang="cs-CZ" sz="2200" dirty="0" smtClean="0">
                <a:latin typeface="Calibri" panose="020F0502020204030204" pitchFamily="34" charset="0"/>
              </a:rPr>
              <a:t>“. Tento server je velice dobře viditelný pro Google </a:t>
            </a:r>
            <a:r>
              <a:rPr lang="cs-CZ" altLang="cs-CZ" sz="2200" dirty="0" err="1" smtClean="0">
                <a:latin typeface="Calibri" panose="020F0502020204030204" pitchFamily="34" charset="0"/>
              </a:rPr>
              <a:t>Scholar</a:t>
            </a:r>
            <a:r>
              <a:rPr lang="cs-CZ" altLang="cs-CZ" sz="2200" dirty="0" smtClean="0">
                <a:latin typeface="Calibri" panose="020F0502020204030204" pitchFamily="34" charset="0"/>
              </a:rPr>
              <a:t>.</a:t>
            </a:r>
            <a:endParaRPr lang="cs-CZ" altLang="cs-CZ" sz="2200" dirty="0" smtClean="0">
              <a:latin typeface="Calibri" panose="020F0502020204030204" pitchFamily="34" charset="0"/>
            </a:endParaRPr>
          </a:p>
        </p:txBody>
      </p:sp>
      <p:grpSp>
        <p:nvGrpSpPr>
          <p:cNvPr id="22535" name="Skupina 13"/>
          <p:cNvGrpSpPr>
            <a:grpSpLocks/>
          </p:cNvGrpSpPr>
          <p:nvPr/>
        </p:nvGrpSpPr>
        <p:grpSpPr bwMode="auto">
          <a:xfrm>
            <a:off x="0" y="6638925"/>
            <a:ext cx="9142413" cy="246063"/>
            <a:chOff x="0" y="6639163"/>
            <a:chExt cx="9142412" cy="246221"/>
          </a:xfrm>
        </p:grpSpPr>
        <p:sp>
          <p:nvSpPr>
            <p:cNvPr id="22540" name="Text Box 7"/>
            <p:cNvSpPr txBox="1">
              <a:spLocks noChangeArrowheads="1"/>
            </p:cNvSpPr>
            <p:nvPr/>
          </p:nvSpPr>
          <p:spPr bwMode="auto">
            <a:xfrm>
              <a:off x="0" y="6639163"/>
              <a:ext cx="9142412" cy="246221"/>
            </a:xfrm>
            <a:prstGeom prst="rect">
              <a:avLst/>
            </a:prstGeom>
            <a:gradFill rotWithShape="0">
              <a:gsLst>
                <a:gs pos="0">
                  <a:srgbClr val="0066FF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000" b="1"/>
                <a:t>B130P16: Praktické základy vědecké práce	  </a:t>
              </a:r>
              <a:r>
                <a:rPr lang="cs-CZ" altLang="cs-CZ" sz="1000" b="1">
                  <a:solidFill>
                    <a:srgbClr val="000066"/>
                  </a:solidFill>
                </a:rPr>
                <a:t>Katedra experimentální biologie rostlin PřF UK   </a:t>
              </a:r>
              <a:r>
                <a:rPr lang="cs-CZ" altLang="cs-CZ" sz="1000" b="1"/>
                <a:t>	   </a:t>
              </a:r>
              <a:r>
                <a:rPr lang="cs-CZ" altLang="cs-CZ" sz="1000" b="1">
                  <a:solidFill>
                    <a:schemeClr val="accent2"/>
                  </a:solidFill>
                </a:rPr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http:/lhr.ueb.cas.cz/petrasek </a:t>
              </a:r>
            </a:p>
          </p:txBody>
        </p:sp>
        <p:pic>
          <p:nvPicPr>
            <p:cNvPr id="22541" name="Picture 8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5000" y="6639733"/>
              <a:ext cx="164627" cy="231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42" name="Picture 12" descr="pecetUK"/>
            <p:cNvPicPr>
              <a:picLocks noChangeAspect="1" noChangeArrowheads="1"/>
            </p:cNvPicPr>
            <p:nvPr/>
          </p:nvPicPr>
          <p:blipFill>
            <a:blip r:embed="rId8" cstate="print">
              <a:lum brigh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1635" y="6639734"/>
              <a:ext cx="220565" cy="216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43" name="Picture 15" descr="logo-male UEB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4340" y="6649407"/>
              <a:ext cx="213767" cy="227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2536" name="Rectangle 18"/>
          <p:cNvSpPr>
            <a:spLocks noChangeArrowheads="1"/>
          </p:cNvSpPr>
          <p:nvPr/>
        </p:nvSpPr>
        <p:spPr bwMode="auto">
          <a:xfrm>
            <a:off x="1243013" y="115888"/>
            <a:ext cx="6424612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3100" b="1" i="1">
                <a:solidFill>
                  <a:schemeClr val="accent2"/>
                </a:solidFill>
                <a:latin typeface="Calibri" panose="020F0502020204030204" pitchFamily="34" charset="0"/>
              </a:rPr>
              <a:t>5. Prezentace výsledků vědecké práce</a:t>
            </a:r>
          </a:p>
        </p:txBody>
      </p:sp>
      <p:sp>
        <p:nvSpPr>
          <p:cNvPr id="16" name="Zaoblený obdélník 15"/>
          <p:cNvSpPr/>
          <p:nvPr/>
        </p:nvSpPr>
        <p:spPr>
          <a:xfrm>
            <a:off x="611560" y="692994"/>
            <a:ext cx="7920880" cy="14401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7" grpId="0"/>
      <p:bldP spid="9228" grpId="0"/>
      <p:bldP spid="9229" grpId="0"/>
      <p:bldP spid="92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7"/>
          <p:cNvSpPr txBox="1">
            <a:spLocks noChangeArrowheads="1"/>
          </p:cNvSpPr>
          <p:nvPr/>
        </p:nvSpPr>
        <p:spPr bwMode="auto">
          <a:xfrm>
            <a:off x="468313" y="1052513"/>
            <a:ext cx="71993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alibri" panose="020F0502020204030204" pitchFamily="34" charset="0"/>
              </a:rPr>
              <a:t>5.4. Vědecká sdělení na konferencích a seminářích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468313" y="1628775"/>
            <a:ext cx="8675687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200" b="1">
                <a:latin typeface="Calibri" panose="020F0502020204030204" pitchFamily="34" charset="0"/>
              </a:rPr>
              <a:t>- abstrakt</a:t>
            </a:r>
            <a:r>
              <a:rPr lang="cs-CZ" altLang="cs-CZ" sz="2200">
                <a:latin typeface="Calibri" panose="020F0502020204030204" pitchFamily="34" charset="0"/>
              </a:rPr>
              <a:t> - velmi zhuštěná forma vědecké publikace</a:t>
            </a:r>
            <a:br>
              <a:rPr lang="cs-CZ" altLang="cs-CZ" sz="2200">
                <a:latin typeface="Calibri" panose="020F0502020204030204" pitchFamily="34" charset="0"/>
              </a:rPr>
            </a:br>
            <a:r>
              <a:rPr lang="cs-CZ" altLang="cs-CZ" sz="2200">
                <a:latin typeface="Calibri" panose="020F0502020204030204" pitchFamily="34" charset="0"/>
              </a:rPr>
              <a:t>	    - obsahuje </a:t>
            </a:r>
            <a:r>
              <a:rPr lang="cs-CZ" altLang="cs-CZ" sz="2200" b="1">
                <a:latin typeface="Calibri" panose="020F0502020204030204" pitchFamily="34" charset="0"/>
              </a:rPr>
              <a:t>úvod</a:t>
            </a:r>
            <a:r>
              <a:rPr lang="cs-CZ" altLang="cs-CZ" sz="2200">
                <a:latin typeface="Calibri" panose="020F0502020204030204" pitchFamily="34" charset="0"/>
              </a:rPr>
              <a:t> do problematiky, sdělení </a:t>
            </a:r>
            <a:r>
              <a:rPr lang="cs-CZ" altLang="cs-CZ" sz="2200" b="1">
                <a:latin typeface="Calibri" panose="020F0502020204030204" pitchFamily="34" charset="0"/>
              </a:rPr>
              <a:t>proč</a:t>
            </a:r>
            <a:r>
              <a:rPr lang="cs-CZ" altLang="cs-CZ" sz="2200">
                <a:latin typeface="Calibri" panose="020F0502020204030204" pitchFamily="34" charset="0"/>
              </a:rPr>
              <a:t> se přikročilo k </a:t>
            </a:r>
            <a:br>
              <a:rPr lang="cs-CZ" altLang="cs-CZ" sz="2200">
                <a:latin typeface="Calibri" panose="020F0502020204030204" pitchFamily="34" charset="0"/>
              </a:rPr>
            </a:br>
            <a:r>
              <a:rPr lang="cs-CZ" altLang="cs-CZ" sz="2200">
                <a:latin typeface="Calibri" panose="020F0502020204030204" pitchFamily="34" charset="0"/>
              </a:rPr>
              <a:t>	     experimentu a jak to celé dopadlo. Ve dvou až třech větách 	 	     následuje </a:t>
            </a:r>
            <a:r>
              <a:rPr lang="cs-CZ" altLang="cs-CZ" sz="2200" b="1">
                <a:latin typeface="Calibri" panose="020F0502020204030204" pitchFamily="34" charset="0"/>
              </a:rPr>
              <a:t>závěr</a:t>
            </a:r>
            <a:r>
              <a:rPr lang="cs-CZ" altLang="cs-CZ" sz="2200">
                <a:latin typeface="Calibri" panose="020F0502020204030204" pitchFamily="34" charset="0"/>
              </a:rPr>
              <a:t> včetně </a:t>
            </a:r>
            <a:r>
              <a:rPr lang="cs-CZ" altLang="cs-CZ" sz="2200" b="1">
                <a:latin typeface="Calibri" panose="020F0502020204030204" pitchFamily="34" charset="0"/>
              </a:rPr>
              <a:t>diskuse</a:t>
            </a:r>
            <a:r>
              <a:rPr lang="cs-CZ" altLang="cs-CZ" sz="2200">
                <a:latin typeface="Calibri" panose="020F0502020204030204" pitchFamily="34" charset="0"/>
              </a:rPr>
              <a:t>.</a:t>
            </a:r>
            <a:br>
              <a:rPr lang="cs-CZ" altLang="cs-CZ" sz="2200">
                <a:latin typeface="Calibri" panose="020F0502020204030204" pitchFamily="34" charset="0"/>
              </a:rPr>
            </a:br>
            <a:r>
              <a:rPr lang="cs-CZ" altLang="cs-CZ" sz="2200">
                <a:latin typeface="Calibri" panose="020F0502020204030204" pitchFamily="34" charset="0"/>
              </a:rPr>
              <a:t>	   - celková délka ne více než cca 200-300 slov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433388" y="3500438"/>
            <a:ext cx="8675687" cy="93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200">
                <a:latin typeface="Calibri" panose="020F0502020204030204" pitchFamily="34" charset="0"/>
              </a:rPr>
              <a:t>	    - na webu existují návody na psaní abstraktů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200">
                <a:latin typeface="Calibri" panose="020F0502020204030204" pitchFamily="34" charset="0"/>
              </a:rPr>
              <a:t>	    - příklad abstraktu k </a:t>
            </a:r>
            <a:r>
              <a:rPr lang="cs-CZ" altLang="cs-CZ" sz="2200">
                <a:latin typeface="Calibri" panose="020F0502020204030204" pitchFamily="34" charset="0"/>
                <a:hlinkClick r:id="rId3"/>
              </a:rPr>
              <a:t>plakátovému sdělení </a:t>
            </a:r>
            <a:endParaRPr lang="cs-CZ" altLang="cs-CZ" sz="2200">
              <a:latin typeface="Calibri" panose="020F0502020204030204" pitchFamily="34" charset="0"/>
            </a:endParaRPr>
          </a:p>
        </p:txBody>
      </p:sp>
      <p:grpSp>
        <p:nvGrpSpPr>
          <p:cNvPr id="24581" name="Skupina 13"/>
          <p:cNvGrpSpPr>
            <a:grpSpLocks/>
          </p:cNvGrpSpPr>
          <p:nvPr/>
        </p:nvGrpSpPr>
        <p:grpSpPr bwMode="auto">
          <a:xfrm>
            <a:off x="0" y="6638925"/>
            <a:ext cx="9142413" cy="246063"/>
            <a:chOff x="0" y="6639163"/>
            <a:chExt cx="9142412" cy="246221"/>
          </a:xfrm>
        </p:grpSpPr>
        <p:sp>
          <p:nvSpPr>
            <p:cNvPr id="24586" name="Text Box 7"/>
            <p:cNvSpPr txBox="1">
              <a:spLocks noChangeArrowheads="1"/>
            </p:cNvSpPr>
            <p:nvPr/>
          </p:nvSpPr>
          <p:spPr bwMode="auto">
            <a:xfrm>
              <a:off x="0" y="6639163"/>
              <a:ext cx="9142412" cy="246221"/>
            </a:xfrm>
            <a:prstGeom prst="rect">
              <a:avLst/>
            </a:prstGeom>
            <a:gradFill rotWithShape="0">
              <a:gsLst>
                <a:gs pos="0">
                  <a:srgbClr val="0066FF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000" b="1"/>
                <a:t>B130P16: Praktické základy vědecké práce	  </a:t>
              </a:r>
              <a:r>
                <a:rPr lang="cs-CZ" altLang="cs-CZ" sz="1000" b="1">
                  <a:solidFill>
                    <a:srgbClr val="000066"/>
                  </a:solidFill>
                </a:rPr>
                <a:t>Katedra experimentální biologie rostlin PřF UK   </a:t>
              </a:r>
              <a:r>
                <a:rPr lang="cs-CZ" altLang="cs-CZ" sz="1000" b="1"/>
                <a:t>	   </a:t>
              </a:r>
              <a:r>
                <a:rPr lang="cs-CZ" altLang="cs-CZ" sz="1000" b="1">
                  <a:solidFill>
                    <a:schemeClr val="accent2"/>
                  </a:solidFill>
                </a:rPr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http:/lhr.ueb.cas.cz/petrasek </a:t>
              </a:r>
            </a:p>
          </p:txBody>
        </p:sp>
        <p:pic>
          <p:nvPicPr>
            <p:cNvPr id="24587" name="Picture 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5000" y="6639733"/>
              <a:ext cx="164627" cy="231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588" name="Picture 12" descr="pecetUK"/>
            <p:cNvPicPr>
              <a:picLocks noChangeAspect="1" noChangeArrowheads="1"/>
            </p:cNvPicPr>
            <p:nvPr/>
          </p:nvPicPr>
          <p:blipFill>
            <a:blip r:embed="rId5" cstate="print">
              <a:lum brigh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1635" y="6639734"/>
              <a:ext cx="220565" cy="216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589" name="Picture 15" descr="logo-male UEB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4340" y="6649407"/>
              <a:ext cx="213767" cy="227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4582" name="Rectangle 18"/>
          <p:cNvSpPr>
            <a:spLocks noChangeArrowheads="1"/>
          </p:cNvSpPr>
          <p:nvPr/>
        </p:nvSpPr>
        <p:spPr bwMode="auto">
          <a:xfrm>
            <a:off x="1243013" y="115888"/>
            <a:ext cx="6424612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3100" b="1" i="1">
                <a:solidFill>
                  <a:schemeClr val="accent2"/>
                </a:solidFill>
                <a:latin typeface="Calibri" panose="020F0502020204030204" pitchFamily="34" charset="0"/>
              </a:rPr>
              <a:t>5. Prezentace výsledků vědecké práce</a:t>
            </a:r>
          </a:p>
        </p:txBody>
      </p:sp>
      <p:sp>
        <p:nvSpPr>
          <p:cNvPr id="14" name="Zaoblený obdélník 13"/>
          <p:cNvSpPr/>
          <p:nvPr/>
        </p:nvSpPr>
        <p:spPr>
          <a:xfrm>
            <a:off x="611560" y="692994"/>
            <a:ext cx="7920880" cy="14401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1" grpId="0"/>
      <p:bldP spid="1025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5" name="Text Box 11"/>
          <p:cNvSpPr txBox="1">
            <a:spLocks noChangeArrowheads="1"/>
          </p:cNvSpPr>
          <p:nvPr/>
        </p:nvSpPr>
        <p:spPr bwMode="auto">
          <a:xfrm>
            <a:off x="468313" y="1916113"/>
            <a:ext cx="7991475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- možnost rychlé propagace vlastních výsledků</a:t>
            </a:r>
            <a:endParaRPr lang="cs-CZ" altLang="cs-CZ" sz="2100">
              <a:latin typeface="Calibri" panose="020F0502020204030204" pitchFamily="34" charset="0"/>
            </a:endParaRPr>
          </a:p>
        </p:txBody>
      </p:sp>
      <p:sp>
        <p:nvSpPr>
          <p:cNvPr id="26627" name="Text Box 7"/>
          <p:cNvSpPr txBox="1">
            <a:spLocks noChangeArrowheads="1"/>
          </p:cNvSpPr>
          <p:nvPr/>
        </p:nvSpPr>
        <p:spPr bwMode="auto">
          <a:xfrm>
            <a:off x="395288" y="1484313"/>
            <a:ext cx="3889375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Plakátové sdělení:</a:t>
            </a:r>
          </a:p>
        </p:txBody>
      </p:sp>
      <p:sp>
        <p:nvSpPr>
          <p:cNvPr id="47117" name="Text Box 13"/>
          <p:cNvSpPr txBox="1">
            <a:spLocks noChangeArrowheads="1"/>
          </p:cNvSpPr>
          <p:nvPr/>
        </p:nvSpPr>
        <p:spPr bwMode="auto">
          <a:xfrm>
            <a:off x="468313" y="2420938"/>
            <a:ext cx="8675687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- může mít i delší platnost</a:t>
            </a:r>
            <a:r>
              <a:rPr lang="cs-CZ" altLang="cs-CZ" sz="2100">
                <a:latin typeface="Calibri" panose="020F0502020204030204" pitchFamily="34" charset="0"/>
              </a:rPr>
              <a:t> - vyvěšování na chodbách výzkumných institucí</a:t>
            </a:r>
          </a:p>
        </p:txBody>
      </p:sp>
      <p:sp>
        <p:nvSpPr>
          <p:cNvPr id="47118" name="Text Box 14"/>
          <p:cNvSpPr txBox="1">
            <a:spLocks noChangeArrowheads="1"/>
          </p:cNvSpPr>
          <p:nvPr/>
        </p:nvSpPr>
        <p:spPr bwMode="auto">
          <a:xfrm>
            <a:off x="468313" y="2990850"/>
            <a:ext cx="7991475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- neexistují jasná pravidla</a:t>
            </a:r>
            <a:r>
              <a:rPr lang="cs-CZ" altLang="cs-CZ" sz="2100">
                <a:latin typeface="Calibri" panose="020F0502020204030204" pitchFamily="34" charset="0"/>
              </a:rPr>
              <a:t> - hlavní je upoutat pozornost</a:t>
            </a:r>
          </a:p>
        </p:txBody>
      </p:sp>
      <p:sp>
        <p:nvSpPr>
          <p:cNvPr id="47119" name="Text Box 15"/>
          <p:cNvSpPr txBox="1">
            <a:spLocks noChangeArrowheads="1"/>
          </p:cNvSpPr>
          <p:nvPr/>
        </p:nvSpPr>
        <p:spPr bwMode="auto">
          <a:xfrm>
            <a:off x="433388" y="3508375"/>
            <a:ext cx="896302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 - prezentace na konferenci</a:t>
            </a:r>
            <a:r>
              <a:rPr lang="cs-CZ" altLang="cs-CZ" sz="2100">
                <a:latin typeface="Calibri" panose="020F0502020204030204" pitchFamily="34" charset="0"/>
              </a:rPr>
              <a:t> - v tzv. plakátových sekcích, vyžaduje se </a:t>
            </a:r>
            <a:br>
              <a:rPr lang="cs-CZ" altLang="cs-CZ" sz="2100">
                <a:latin typeface="Calibri" panose="020F0502020204030204" pitchFamily="34" charset="0"/>
              </a:rPr>
            </a:br>
            <a:r>
              <a:rPr lang="cs-CZ" altLang="cs-CZ" sz="2100">
                <a:latin typeface="Calibri" panose="020F0502020204030204" pitchFamily="34" charset="0"/>
              </a:rPr>
              <a:t>			     přítomnost autora, často lze vidět i „minipřednášky“</a:t>
            </a:r>
          </a:p>
        </p:txBody>
      </p:sp>
      <p:sp>
        <p:nvSpPr>
          <p:cNvPr id="47120" name="Text Box 16"/>
          <p:cNvSpPr txBox="1">
            <a:spLocks noChangeArrowheads="1"/>
          </p:cNvSpPr>
          <p:nvPr/>
        </p:nvSpPr>
        <p:spPr bwMode="auto">
          <a:xfrm>
            <a:off x="433388" y="4300538"/>
            <a:ext cx="8675687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 - uvedení závěru klíčové</a:t>
            </a:r>
            <a:r>
              <a:rPr lang="cs-CZ" altLang="cs-CZ" sz="2100">
                <a:latin typeface="Calibri" panose="020F0502020204030204" pitchFamily="34" charset="0"/>
              </a:rPr>
              <a:t> - často formou „take home message“</a:t>
            </a:r>
          </a:p>
        </p:txBody>
      </p:sp>
      <p:sp>
        <p:nvSpPr>
          <p:cNvPr id="47121" name="Text Box 17"/>
          <p:cNvSpPr txBox="1">
            <a:spLocks noChangeArrowheads="1"/>
          </p:cNvSpPr>
          <p:nvPr/>
        </p:nvSpPr>
        <p:spPr bwMode="auto">
          <a:xfrm>
            <a:off x="468313" y="4868863"/>
            <a:ext cx="8675687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- tištěné zmenšeniny k dispozici</a:t>
            </a:r>
            <a:r>
              <a:rPr lang="cs-CZ" altLang="cs-CZ" sz="2100">
                <a:latin typeface="Calibri" panose="020F0502020204030204" pitchFamily="34" charset="0"/>
              </a:rPr>
              <a:t> - vhodné k vlastní propagaci</a:t>
            </a:r>
          </a:p>
        </p:txBody>
      </p:sp>
      <p:sp>
        <p:nvSpPr>
          <p:cNvPr id="47122" name="Text Box 18"/>
          <p:cNvSpPr txBox="1">
            <a:spLocks noChangeArrowheads="1"/>
          </p:cNvSpPr>
          <p:nvPr/>
        </p:nvSpPr>
        <p:spPr bwMode="auto">
          <a:xfrm>
            <a:off x="468313" y="5516563"/>
            <a:ext cx="8675687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  <a:hlinkClick r:id="rId3" action="ppaction://hlinkfile"/>
              </a:rPr>
              <a:t>Příprava elektronickou cestou </a:t>
            </a:r>
            <a:r>
              <a:rPr lang="cs-CZ" altLang="cs-CZ" sz="2100">
                <a:latin typeface="Calibri" panose="020F0502020204030204" pitchFamily="34" charset="0"/>
              </a:rPr>
              <a:t>- Corel Draw, Adobe Illustrator či Power Point,</a:t>
            </a:r>
            <a:br>
              <a:rPr lang="cs-CZ" altLang="cs-CZ" sz="2100">
                <a:latin typeface="Calibri" panose="020F0502020204030204" pitchFamily="34" charset="0"/>
              </a:rPr>
            </a:br>
            <a:r>
              <a:rPr lang="cs-CZ" altLang="cs-CZ" sz="2100">
                <a:latin typeface="Calibri" panose="020F0502020204030204" pitchFamily="34" charset="0"/>
              </a:rPr>
              <a:t>			              pro tisk převést do </a:t>
            </a:r>
            <a:r>
              <a:rPr lang="cs-CZ" altLang="cs-CZ" sz="2100">
                <a:latin typeface="Calibri" panose="020F0502020204030204" pitchFamily="34" charset="0"/>
                <a:hlinkClick r:id="rId4"/>
              </a:rPr>
              <a:t>pdf</a:t>
            </a:r>
            <a:r>
              <a:rPr lang="cs-CZ" altLang="cs-CZ" sz="2100">
                <a:latin typeface="Calibri" panose="020F0502020204030204" pitchFamily="34" charset="0"/>
              </a:rPr>
              <a:t> či eps</a:t>
            </a:r>
          </a:p>
        </p:txBody>
      </p:sp>
      <p:grpSp>
        <p:nvGrpSpPr>
          <p:cNvPr id="26634" name="Skupina 13"/>
          <p:cNvGrpSpPr>
            <a:grpSpLocks/>
          </p:cNvGrpSpPr>
          <p:nvPr/>
        </p:nvGrpSpPr>
        <p:grpSpPr bwMode="auto">
          <a:xfrm>
            <a:off x="0" y="6638925"/>
            <a:ext cx="9142413" cy="246063"/>
            <a:chOff x="0" y="6639163"/>
            <a:chExt cx="9142412" cy="246221"/>
          </a:xfrm>
        </p:grpSpPr>
        <p:sp>
          <p:nvSpPr>
            <p:cNvPr id="26640" name="Text Box 7"/>
            <p:cNvSpPr txBox="1">
              <a:spLocks noChangeArrowheads="1"/>
            </p:cNvSpPr>
            <p:nvPr/>
          </p:nvSpPr>
          <p:spPr bwMode="auto">
            <a:xfrm>
              <a:off x="0" y="6639163"/>
              <a:ext cx="9142412" cy="246221"/>
            </a:xfrm>
            <a:prstGeom prst="rect">
              <a:avLst/>
            </a:prstGeom>
            <a:gradFill rotWithShape="0">
              <a:gsLst>
                <a:gs pos="0">
                  <a:srgbClr val="0066FF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000" b="1"/>
                <a:t>B130P16: Praktické základy vědecké práce	  </a:t>
              </a:r>
              <a:r>
                <a:rPr lang="cs-CZ" altLang="cs-CZ" sz="1000" b="1">
                  <a:solidFill>
                    <a:srgbClr val="000066"/>
                  </a:solidFill>
                </a:rPr>
                <a:t>Katedra experimentální biologie rostlin PřF UK   </a:t>
              </a:r>
              <a:r>
                <a:rPr lang="cs-CZ" altLang="cs-CZ" sz="1000" b="1"/>
                <a:t>	   </a:t>
              </a:r>
              <a:r>
                <a:rPr lang="cs-CZ" altLang="cs-CZ" sz="1000" b="1">
                  <a:solidFill>
                    <a:schemeClr val="accent2"/>
                  </a:solidFill>
                </a:rPr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http:/lhr.ueb.cas.cz/petrasek </a:t>
              </a:r>
            </a:p>
          </p:txBody>
        </p:sp>
        <p:pic>
          <p:nvPicPr>
            <p:cNvPr id="26641" name="Picture 8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5000" y="6639733"/>
              <a:ext cx="164627" cy="231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642" name="Picture 12" descr="pecetUK"/>
            <p:cNvPicPr>
              <a:picLocks noChangeAspect="1" noChangeArrowheads="1"/>
            </p:cNvPicPr>
            <p:nvPr/>
          </p:nvPicPr>
          <p:blipFill>
            <a:blip r:embed="rId6" cstate="print">
              <a:lum brigh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1635" y="6639734"/>
              <a:ext cx="220565" cy="216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643" name="Picture 15" descr="logo-male UEB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4340" y="6649407"/>
              <a:ext cx="213767" cy="227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6635" name="Rectangle 18"/>
          <p:cNvSpPr>
            <a:spLocks noChangeArrowheads="1"/>
          </p:cNvSpPr>
          <p:nvPr/>
        </p:nvSpPr>
        <p:spPr bwMode="auto">
          <a:xfrm>
            <a:off x="1243013" y="115888"/>
            <a:ext cx="6424612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3100" b="1" i="1">
                <a:solidFill>
                  <a:schemeClr val="accent2"/>
                </a:solidFill>
                <a:latin typeface="Calibri" panose="020F0502020204030204" pitchFamily="34" charset="0"/>
              </a:rPr>
              <a:t>5. Prezentace výsledků vědecké práce</a:t>
            </a:r>
          </a:p>
        </p:txBody>
      </p:sp>
      <p:sp>
        <p:nvSpPr>
          <p:cNvPr id="20" name="Zaoblený obdélník 19"/>
          <p:cNvSpPr/>
          <p:nvPr/>
        </p:nvSpPr>
        <p:spPr>
          <a:xfrm>
            <a:off x="611560" y="692994"/>
            <a:ext cx="7920880" cy="14401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26639" name="Text Box 7"/>
          <p:cNvSpPr txBox="1">
            <a:spLocks noChangeArrowheads="1"/>
          </p:cNvSpPr>
          <p:nvPr/>
        </p:nvSpPr>
        <p:spPr bwMode="auto">
          <a:xfrm>
            <a:off x="395288" y="981075"/>
            <a:ext cx="7200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alibri" panose="020F0502020204030204" pitchFamily="34" charset="0"/>
              </a:rPr>
              <a:t>5.4. Vědecká sdělení na konferencích a seminářích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5" grpId="0"/>
      <p:bldP spid="47117" grpId="0"/>
      <p:bldP spid="47118" grpId="0"/>
      <p:bldP spid="47119" grpId="0"/>
      <p:bldP spid="47120" grpId="0"/>
      <p:bldP spid="47121" grpId="0"/>
      <p:bldP spid="471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63" name="Text Box 11"/>
          <p:cNvSpPr txBox="1">
            <a:spLocks noChangeArrowheads="1"/>
          </p:cNvSpPr>
          <p:nvPr/>
        </p:nvSpPr>
        <p:spPr bwMode="auto">
          <a:xfrm>
            <a:off x="468313" y="1844675"/>
            <a:ext cx="799147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- příspěvek podřízen účelu</a:t>
            </a:r>
            <a:r>
              <a:rPr lang="cs-CZ" altLang="cs-CZ" sz="2100">
                <a:latin typeface="Calibri" panose="020F0502020204030204" pitchFamily="34" charset="0"/>
              </a:rPr>
              <a:t> - většinou se hovoří za větší skupinu kolegů v </a:t>
            </a:r>
            <a:br>
              <a:rPr lang="cs-CZ" altLang="cs-CZ" sz="2100">
                <a:latin typeface="Calibri" panose="020F0502020204030204" pitchFamily="34" charset="0"/>
              </a:rPr>
            </a:br>
            <a:r>
              <a:rPr lang="cs-CZ" altLang="cs-CZ" sz="2100">
                <a:latin typeface="Calibri" panose="020F0502020204030204" pitchFamily="34" charset="0"/>
              </a:rPr>
              <a:t>			      týmu/týmech</a:t>
            </a:r>
          </a:p>
        </p:txBody>
      </p:sp>
      <p:sp>
        <p:nvSpPr>
          <p:cNvPr id="28675" name="Text Box 7"/>
          <p:cNvSpPr txBox="1">
            <a:spLocks noChangeArrowheads="1"/>
          </p:cNvSpPr>
          <p:nvPr/>
        </p:nvSpPr>
        <p:spPr bwMode="auto">
          <a:xfrm>
            <a:off x="395288" y="1484313"/>
            <a:ext cx="3889375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Ústní sdělení na konferenci:</a:t>
            </a:r>
          </a:p>
        </p:txBody>
      </p:sp>
      <p:sp>
        <p:nvSpPr>
          <p:cNvPr id="49165" name="Text Box 13"/>
          <p:cNvSpPr txBox="1">
            <a:spLocks noChangeArrowheads="1"/>
          </p:cNvSpPr>
          <p:nvPr/>
        </p:nvSpPr>
        <p:spPr bwMode="auto">
          <a:xfrm>
            <a:off x="468313" y="2492375"/>
            <a:ext cx="8207375" cy="106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>
                <a:latin typeface="Calibri" panose="020F0502020204030204" pitchFamily="34" charset="0"/>
              </a:rPr>
              <a:t>			    - hlavním účelem je přesvědčit ostatní o svých</a:t>
            </a:r>
            <a:br>
              <a:rPr lang="cs-CZ" altLang="cs-CZ" sz="2100">
                <a:latin typeface="Calibri" panose="020F0502020204030204" pitchFamily="34" charset="0"/>
              </a:rPr>
            </a:br>
            <a:r>
              <a:rPr lang="cs-CZ" altLang="cs-CZ" sz="2100">
                <a:latin typeface="Calibri" panose="020F0502020204030204" pitchFamily="34" charset="0"/>
              </a:rPr>
              <a:t>			      výsledcích, v dobrém slova smyslu dát o sobě </a:t>
            </a:r>
            <a:br>
              <a:rPr lang="cs-CZ" altLang="cs-CZ" sz="2100">
                <a:latin typeface="Calibri" panose="020F0502020204030204" pitchFamily="34" charset="0"/>
              </a:rPr>
            </a:br>
            <a:r>
              <a:rPr lang="cs-CZ" altLang="cs-CZ" sz="2100">
                <a:latin typeface="Calibri" panose="020F0502020204030204" pitchFamily="34" charset="0"/>
              </a:rPr>
              <a:t>			      vědět</a:t>
            </a:r>
          </a:p>
        </p:txBody>
      </p:sp>
      <p:sp>
        <p:nvSpPr>
          <p:cNvPr id="49166" name="Text Box 14"/>
          <p:cNvSpPr txBox="1">
            <a:spLocks noChangeArrowheads="1"/>
          </p:cNvSpPr>
          <p:nvPr/>
        </p:nvSpPr>
        <p:spPr bwMode="auto">
          <a:xfrm>
            <a:off x="468313" y="3429000"/>
            <a:ext cx="7991475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>
                <a:latin typeface="Calibri" panose="020F0502020204030204" pitchFamily="34" charset="0"/>
              </a:rPr>
              <a:t>			    - vždy uvádět zdroje informací</a:t>
            </a:r>
          </a:p>
        </p:txBody>
      </p:sp>
      <p:sp>
        <p:nvSpPr>
          <p:cNvPr id="49167" name="Text Box 15"/>
          <p:cNvSpPr txBox="1">
            <a:spLocks noChangeArrowheads="1"/>
          </p:cNvSpPr>
          <p:nvPr/>
        </p:nvSpPr>
        <p:spPr bwMode="auto">
          <a:xfrm>
            <a:off x="468313" y="4221163"/>
            <a:ext cx="8675687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- časté chyby</a:t>
            </a:r>
            <a:r>
              <a:rPr lang="cs-CZ" altLang="cs-CZ" sz="2100">
                <a:latin typeface="Calibri" panose="020F0502020204030204" pitchFamily="34" charset="0"/>
              </a:rPr>
              <a:t> - nevyváženost příspěvku</a:t>
            </a:r>
            <a:br>
              <a:rPr lang="cs-CZ" altLang="cs-CZ" sz="2100">
                <a:latin typeface="Calibri" panose="020F0502020204030204" pitchFamily="34" charset="0"/>
              </a:rPr>
            </a:br>
            <a:r>
              <a:rPr lang="cs-CZ" altLang="cs-CZ" sz="2100">
                <a:latin typeface="Calibri" panose="020F0502020204030204" pitchFamily="34" charset="0"/>
              </a:rPr>
              <a:t>	         - nedodržení časového limitu</a:t>
            </a:r>
            <a:br>
              <a:rPr lang="cs-CZ" altLang="cs-CZ" sz="2100">
                <a:latin typeface="Calibri" panose="020F0502020204030204" pitchFamily="34" charset="0"/>
              </a:rPr>
            </a:br>
            <a:r>
              <a:rPr lang="cs-CZ" altLang="cs-CZ" sz="2100">
                <a:latin typeface="Calibri" panose="020F0502020204030204" pitchFamily="34" charset="0"/>
              </a:rPr>
              <a:t>	         - monotónní přednes</a:t>
            </a:r>
            <a:br>
              <a:rPr lang="cs-CZ" altLang="cs-CZ" sz="2100">
                <a:latin typeface="Calibri" panose="020F0502020204030204" pitchFamily="34" charset="0"/>
              </a:rPr>
            </a:br>
            <a:r>
              <a:rPr lang="cs-CZ" altLang="cs-CZ" sz="2100">
                <a:latin typeface="Calibri" panose="020F0502020204030204" pitchFamily="34" charset="0"/>
              </a:rPr>
              <a:t>	         - malá sebekritičnost či přehnaná kritičnost k druhým</a:t>
            </a:r>
            <a:br>
              <a:rPr lang="cs-CZ" altLang="cs-CZ" sz="2100">
                <a:latin typeface="Calibri" panose="020F0502020204030204" pitchFamily="34" charset="0"/>
              </a:rPr>
            </a:br>
            <a:r>
              <a:rPr lang="cs-CZ" altLang="cs-CZ" sz="2100">
                <a:latin typeface="Calibri" panose="020F0502020204030204" pitchFamily="34" charset="0"/>
              </a:rPr>
              <a:t>	         - špatné grafické ztvárnění (černé na bílém je stále nejlepší</a:t>
            </a:r>
            <a:r>
              <a:rPr lang="en-US" altLang="cs-CZ" sz="2100">
                <a:latin typeface="Calibri" panose="020F0502020204030204" pitchFamily="34" charset="0"/>
              </a:rPr>
              <a:t>!</a:t>
            </a:r>
            <a:r>
              <a:rPr lang="cs-CZ" altLang="cs-CZ" sz="2100">
                <a:latin typeface="Calibri" panose="020F0502020204030204" pitchFamily="34" charset="0"/>
              </a:rPr>
              <a:t>)</a:t>
            </a:r>
            <a:r>
              <a:rPr lang="en-US" altLang="cs-CZ" sz="2100">
                <a:latin typeface="Calibri" panose="020F0502020204030204" pitchFamily="34" charset="0"/>
              </a:rPr>
              <a:t/>
            </a:r>
            <a:br>
              <a:rPr lang="en-US" altLang="cs-CZ" sz="2100">
                <a:latin typeface="Calibri" panose="020F0502020204030204" pitchFamily="34" charset="0"/>
              </a:rPr>
            </a:br>
            <a:r>
              <a:rPr lang="en-US" altLang="cs-CZ" sz="2100">
                <a:latin typeface="Calibri" panose="020F0502020204030204" pitchFamily="34" charset="0"/>
              </a:rPr>
              <a:t>	         </a:t>
            </a:r>
            <a:r>
              <a:rPr lang="cs-CZ" altLang="cs-CZ" sz="2100">
                <a:latin typeface="Calibri" panose="020F0502020204030204" pitchFamily="34" charset="0"/>
              </a:rPr>
              <a:t>- nedodržení časového limitu</a:t>
            </a:r>
            <a:br>
              <a:rPr lang="cs-CZ" altLang="cs-CZ" sz="2100">
                <a:latin typeface="Calibri" panose="020F0502020204030204" pitchFamily="34" charset="0"/>
              </a:rPr>
            </a:br>
            <a:r>
              <a:rPr lang="cs-CZ" altLang="cs-CZ" sz="2100">
                <a:latin typeface="Calibri" panose="020F0502020204030204" pitchFamily="34" charset="0"/>
              </a:rPr>
              <a:t>	         - pěkné shrnutí nešvarů na </a:t>
            </a:r>
            <a:r>
              <a:rPr lang="cs-CZ" altLang="cs-CZ" sz="2100">
                <a:latin typeface="Calibri" panose="020F0502020204030204" pitchFamily="34" charset="0"/>
                <a:hlinkClick r:id="rId3"/>
              </a:rPr>
              <a:t>you tube</a:t>
            </a:r>
            <a:endParaRPr lang="cs-CZ" altLang="cs-CZ" sz="2100">
              <a:latin typeface="Calibri" panose="020F0502020204030204" pitchFamily="34" charset="0"/>
            </a:endParaRPr>
          </a:p>
        </p:txBody>
      </p:sp>
      <p:sp>
        <p:nvSpPr>
          <p:cNvPr id="49168" name="Text Box 16"/>
          <p:cNvSpPr txBox="1">
            <a:spLocks noChangeArrowheads="1"/>
          </p:cNvSpPr>
          <p:nvPr/>
        </p:nvSpPr>
        <p:spPr bwMode="auto">
          <a:xfrm>
            <a:off x="541338" y="3789363"/>
            <a:ext cx="5326062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- </a:t>
            </a:r>
            <a:r>
              <a:rPr lang="cs-CZ" altLang="cs-CZ" sz="2100" b="1">
                <a:latin typeface="Calibri" panose="020F0502020204030204" pitchFamily="34" charset="0"/>
                <a:hlinkClick r:id="rId4" action="ppaction://hlinkpres?slideindex=1&amp;slidetitle="/>
              </a:rPr>
              <a:t>ukázka</a:t>
            </a:r>
            <a:r>
              <a:rPr lang="cs-CZ" altLang="cs-CZ" sz="2100" b="1">
                <a:latin typeface="Calibri" panose="020F0502020204030204" pitchFamily="34" charset="0"/>
              </a:rPr>
              <a:t> příspěvku na konferenci</a:t>
            </a:r>
            <a:endParaRPr lang="cs-CZ" altLang="cs-CZ" sz="2100">
              <a:latin typeface="Calibri" panose="020F0502020204030204" pitchFamily="34" charset="0"/>
            </a:endParaRPr>
          </a:p>
        </p:txBody>
      </p:sp>
      <p:grpSp>
        <p:nvGrpSpPr>
          <p:cNvPr id="28680" name="Skupina 13"/>
          <p:cNvGrpSpPr>
            <a:grpSpLocks/>
          </p:cNvGrpSpPr>
          <p:nvPr/>
        </p:nvGrpSpPr>
        <p:grpSpPr bwMode="auto">
          <a:xfrm>
            <a:off x="0" y="6638925"/>
            <a:ext cx="9142413" cy="246063"/>
            <a:chOff x="0" y="6639163"/>
            <a:chExt cx="9142412" cy="246221"/>
          </a:xfrm>
        </p:grpSpPr>
        <p:sp>
          <p:nvSpPr>
            <p:cNvPr id="28686" name="Text Box 7"/>
            <p:cNvSpPr txBox="1">
              <a:spLocks noChangeArrowheads="1"/>
            </p:cNvSpPr>
            <p:nvPr/>
          </p:nvSpPr>
          <p:spPr bwMode="auto">
            <a:xfrm>
              <a:off x="0" y="6639163"/>
              <a:ext cx="9142412" cy="246221"/>
            </a:xfrm>
            <a:prstGeom prst="rect">
              <a:avLst/>
            </a:prstGeom>
            <a:gradFill rotWithShape="0">
              <a:gsLst>
                <a:gs pos="0">
                  <a:srgbClr val="0066FF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000" b="1"/>
                <a:t>B130P16: Praktické základy vědecké práce	  </a:t>
              </a:r>
              <a:r>
                <a:rPr lang="cs-CZ" altLang="cs-CZ" sz="1000" b="1">
                  <a:solidFill>
                    <a:srgbClr val="000066"/>
                  </a:solidFill>
                </a:rPr>
                <a:t>Katedra experimentální biologie rostlin PřF UK   </a:t>
              </a:r>
              <a:r>
                <a:rPr lang="cs-CZ" altLang="cs-CZ" sz="1000" b="1"/>
                <a:t>	   </a:t>
              </a:r>
              <a:r>
                <a:rPr lang="cs-CZ" altLang="cs-CZ" sz="1000" b="1">
                  <a:solidFill>
                    <a:schemeClr val="accent2"/>
                  </a:solidFill>
                </a:rPr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http:/lhr.ueb.cas.cz/petrasek </a:t>
              </a:r>
            </a:p>
          </p:txBody>
        </p:sp>
        <p:pic>
          <p:nvPicPr>
            <p:cNvPr id="28687" name="Picture 8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5000" y="6639733"/>
              <a:ext cx="164627" cy="231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688" name="Picture 12" descr="pecetUK"/>
            <p:cNvPicPr>
              <a:picLocks noChangeAspect="1" noChangeArrowheads="1"/>
            </p:cNvPicPr>
            <p:nvPr/>
          </p:nvPicPr>
          <p:blipFill>
            <a:blip r:embed="rId6" cstate="print">
              <a:lum brigh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1635" y="6639734"/>
              <a:ext cx="220565" cy="216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689" name="Picture 15" descr="logo-male UEB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4340" y="6649407"/>
              <a:ext cx="213767" cy="227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8681" name="Rectangle 18"/>
          <p:cNvSpPr>
            <a:spLocks noChangeArrowheads="1"/>
          </p:cNvSpPr>
          <p:nvPr/>
        </p:nvSpPr>
        <p:spPr bwMode="auto">
          <a:xfrm>
            <a:off x="1243013" y="115888"/>
            <a:ext cx="6424612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3100" b="1" i="1">
                <a:solidFill>
                  <a:schemeClr val="accent2"/>
                </a:solidFill>
                <a:latin typeface="Calibri" panose="020F0502020204030204" pitchFamily="34" charset="0"/>
              </a:rPr>
              <a:t>5. Prezentace výsledků vědecké práce</a:t>
            </a:r>
          </a:p>
        </p:txBody>
      </p:sp>
      <p:sp>
        <p:nvSpPr>
          <p:cNvPr id="18" name="Zaoblený obdélník 17"/>
          <p:cNvSpPr/>
          <p:nvPr/>
        </p:nvSpPr>
        <p:spPr>
          <a:xfrm>
            <a:off x="611560" y="692994"/>
            <a:ext cx="7920880" cy="14401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28685" name="Text Box 7"/>
          <p:cNvSpPr txBox="1">
            <a:spLocks noChangeArrowheads="1"/>
          </p:cNvSpPr>
          <p:nvPr/>
        </p:nvSpPr>
        <p:spPr bwMode="auto">
          <a:xfrm>
            <a:off x="395288" y="981075"/>
            <a:ext cx="7200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alibri" panose="020F0502020204030204" pitchFamily="34" charset="0"/>
              </a:rPr>
              <a:t>5.4. Vědecká sdělení na konferencích a seminářích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3" grpId="0"/>
      <p:bldP spid="49165" grpId="0"/>
      <p:bldP spid="49166" grpId="0"/>
      <p:bldP spid="49167" grpId="0"/>
      <p:bldP spid="4916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7"/>
          <p:cNvSpPr txBox="1">
            <a:spLocks noChangeArrowheads="1"/>
          </p:cNvSpPr>
          <p:nvPr/>
        </p:nvSpPr>
        <p:spPr bwMode="auto">
          <a:xfrm>
            <a:off x="650875" y="1046163"/>
            <a:ext cx="2921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alibri" panose="020F0502020204030204" pitchFamily="34" charset="0"/>
              </a:rPr>
              <a:t>5.1. Bakalářská práce</a:t>
            </a:r>
          </a:p>
        </p:txBody>
      </p:sp>
      <p:sp>
        <p:nvSpPr>
          <p:cNvPr id="5123" name="Text Box 13"/>
          <p:cNvSpPr txBox="1">
            <a:spLocks noChangeArrowheads="1"/>
          </p:cNvSpPr>
          <p:nvPr/>
        </p:nvSpPr>
        <p:spPr bwMode="auto">
          <a:xfrm>
            <a:off x="468313" y="1484313"/>
            <a:ext cx="8424862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300">
                <a:latin typeface="Calibri" panose="020F0502020204030204" pitchFamily="34" charset="0"/>
              </a:rPr>
              <a:t>- </a:t>
            </a:r>
            <a:r>
              <a:rPr lang="cs-CZ" altLang="cs-CZ" sz="2300" b="1">
                <a:latin typeface="Calibri" panose="020F0502020204030204" pitchFamily="34" charset="0"/>
              </a:rPr>
              <a:t>literární rešerše</a:t>
            </a:r>
            <a:r>
              <a:rPr lang="cs-CZ" altLang="cs-CZ" sz="2300">
                <a:latin typeface="Calibri" panose="020F0502020204030204" pitchFamily="34" charset="0"/>
              </a:rPr>
              <a:t> - může ale nemusí být doplněna o  experimentální 			       část, na naší fakultě výhradně teoretická</a:t>
            </a:r>
          </a:p>
        </p:txBody>
      </p:sp>
      <p:sp>
        <p:nvSpPr>
          <p:cNvPr id="5124" name="Text Box 13"/>
          <p:cNvSpPr txBox="1">
            <a:spLocks noChangeArrowheads="1"/>
          </p:cNvSpPr>
          <p:nvPr/>
        </p:nvSpPr>
        <p:spPr bwMode="auto">
          <a:xfrm>
            <a:off x="500063" y="2205038"/>
            <a:ext cx="8535987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 sz="2300" b="1">
                <a:latin typeface="Calibri" panose="020F0502020204030204" pitchFamily="34" charset="0"/>
              </a:rPr>
              <a:t> pokyny k vypracování bakalářské práce</a:t>
            </a:r>
            <a:r>
              <a:rPr lang="cs-CZ" altLang="cs-CZ" sz="2300">
                <a:latin typeface="Calibri" panose="020F0502020204030204" pitchFamily="34" charset="0"/>
              </a:rPr>
              <a:t>  - jsou jednotné v rámci celé 					          </a:t>
            </a:r>
            <a:r>
              <a:rPr lang="cs-CZ" altLang="cs-CZ" sz="2300">
                <a:latin typeface="Calibri" panose="020F0502020204030204" pitchFamily="34" charset="0"/>
                <a:hlinkClick r:id="rId3" action="ppaction://hlinkfile"/>
              </a:rPr>
              <a:t>biologické sekce</a:t>
            </a:r>
            <a:endParaRPr lang="cs-CZ" altLang="cs-CZ" sz="2300">
              <a:latin typeface="Calibri" panose="020F0502020204030204" pitchFamily="34" charset="0"/>
            </a:endParaRPr>
          </a:p>
        </p:txBody>
      </p:sp>
      <p:grpSp>
        <p:nvGrpSpPr>
          <p:cNvPr id="5125" name="Skupina 13"/>
          <p:cNvGrpSpPr>
            <a:grpSpLocks/>
          </p:cNvGrpSpPr>
          <p:nvPr/>
        </p:nvGrpSpPr>
        <p:grpSpPr bwMode="auto">
          <a:xfrm>
            <a:off x="0" y="6638925"/>
            <a:ext cx="9142413" cy="246063"/>
            <a:chOff x="0" y="6639163"/>
            <a:chExt cx="9142412" cy="246221"/>
          </a:xfrm>
        </p:grpSpPr>
        <p:sp>
          <p:nvSpPr>
            <p:cNvPr id="5131" name="Text Box 7"/>
            <p:cNvSpPr txBox="1">
              <a:spLocks noChangeArrowheads="1"/>
            </p:cNvSpPr>
            <p:nvPr/>
          </p:nvSpPr>
          <p:spPr bwMode="auto">
            <a:xfrm>
              <a:off x="0" y="6639163"/>
              <a:ext cx="9142412" cy="246221"/>
            </a:xfrm>
            <a:prstGeom prst="rect">
              <a:avLst/>
            </a:prstGeom>
            <a:gradFill rotWithShape="0">
              <a:gsLst>
                <a:gs pos="0">
                  <a:srgbClr val="0066FF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000" b="1"/>
                <a:t>B130P16: Praktické základy vědecké práce	  </a:t>
              </a:r>
              <a:r>
                <a:rPr lang="cs-CZ" altLang="cs-CZ" sz="1000" b="1">
                  <a:solidFill>
                    <a:srgbClr val="000066"/>
                  </a:solidFill>
                </a:rPr>
                <a:t>Katedra experimentální biologie rostlin PřF UK   </a:t>
              </a:r>
              <a:r>
                <a:rPr lang="cs-CZ" altLang="cs-CZ" sz="1000" b="1"/>
                <a:t>	   </a:t>
              </a:r>
              <a:r>
                <a:rPr lang="cs-CZ" altLang="cs-CZ" sz="1000" b="1">
                  <a:solidFill>
                    <a:schemeClr val="accent2"/>
                  </a:solidFill>
                </a:rPr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http:/lhr.ueb.cas.cz/petrasek </a:t>
              </a:r>
            </a:p>
          </p:txBody>
        </p:sp>
        <p:pic>
          <p:nvPicPr>
            <p:cNvPr id="5132" name="Picture 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5000" y="6639733"/>
              <a:ext cx="164627" cy="231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33" name="Picture 12" descr="pecetUK"/>
            <p:cNvPicPr>
              <a:picLocks noChangeAspect="1" noChangeArrowheads="1"/>
            </p:cNvPicPr>
            <p:nvPr/>
          </p:nvPicPr>
          <p:blipFill>
            <a:blip r:embed="rId5" cstate="print">
              <a:lum brigh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1635" y="6639734"/>
              <a:ext cx="220565" cy="216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34" name="Picture 15" descr="logo-male UEB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4340" y="6649407"/>
              <a:ext cx="213767" cy="227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126" name="Rectangle 18"/>
          <p:cNvSpPr>
            <a:spLocks noChangeArrowheads="1"/>
          </p:cNvSpPr>
          <p:nvPr/>
        </p:nvSpPr>
        <p:spPr bwMode="auto">
          <a:xfrm>
            <a:off x="1243013" y="260350"/>
            <a:ext cx="6424612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3100" b="1" i="1">
                <a:solidFill>
                  <a:schemeClr val="accent2"/>
                </a:solidFill>
                <a:latin typeface="Calibri" panose="020F0502020204030204" pitchFamily="34" charset="0"/>
              </a:rPr>
              <a:t>5. Prezentace výsledků vědecké práce</a:t>
            </a:r>
          </a:p>
        </p:txBody>
      </p:sp>
      <p:sp>
        <p:nvSpPr>
          <p:cNvPr id="15" name="Zaoblený obdélník 14"/>
          <p:cNvSpPr/>
          <p:nvPr/>
        </p:nvSpPr>
        <p:spPr>
          <a:xfrm>
            <a:off x="611560" y="836712"/>
            <a:ext cx="7920880" cy="14401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pic>
        <p:nvPicPr>
          <p:cNvPr id="5130" name="Picture 15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60" t="13120" r="16608" b="2881"/>
          <a:stretch>
            <a:fillRect/>
          </a:stretch>
        </p:blipFill>
        <p:spPr bwMode="auto">
          <a:xfrm>
            <a:off x="539750" y="2636838"/>
            <a:ext cx="5256213" cy="383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177800" y="1655763"/>
            <a:ext cx="56086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>
                <a:latin typeface="Calibri" panose="020F0502020204030204" pitchFamily="34" charset="0"/>
              </a:rPr>
              <a:t> - </a:t>
            </a:r>
            <a:r>
              <a:rPr lang="cs-CZ" altLang="cs-CZ" sz="2000" b="1">
                <a:latin typeface="Calibri" panose="020F0502020204030204" pitchFamily="34" charset="0"/>
              </a:rPr>
              <a:t>odpovědný je student</a:t>
            </a:r>
            <a:r>
              <a:rPr lang="cs-CZ" altLang="cs-CZ" sz="2000">
                <a:latin typeface="Calibri" panose="020F0502020204030204" pitchFamily="34" charset="0"/>
              </a:rPr>
              <a:t> - školitel je jen poradce</a:t>
            </a:r>
          </a:p>
        </p:txBody>
      </p:sp>
      <p:sp>
        <p:nvSpPr>
          <p:cNvPr id="2" name="Text Box 13"/>
          <p:cNvSpPr txBox="1">
            <a:spLocks noChangeArrowheads="1"/>
          </p:cNvSpPr>
          <p:nvPr/>
        </p:nvSpPr>
        <p:spPr bwMode="auto">
          <a:xfrm>
            <a:off x="177800" y="2012950"/>
            <a:ext cx="88931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>
                <a:latin typeface="Calibri" panose="020F0502020204030204" pitchFamily="34" charset="0"/>
              </a:rPr>
              <a:t> - </a:t>
            </a:r>
            <a:r>
              <a:rPr lang="cs-CZ" altLang="cs-CZ" sz="2000" b="1">
                <a:latin typeface="Calibri" panose="020F0502020204030204" pitchFamily="34" charset="0"/>
              </a:rPr>
              <a:t>základní zadání je literární rešerše</a:t>
            </a:r>
            <a:r>
              <a:rPr lang="cs-CZ" altLang="cs-CZ" sz="2000">
                <a:latin typeface="Calibri" panose="020F0502020204030204" pitchFamily="34" charset="0"/>
              </a:rPr>
              <a:t> - tato je i nejvíce hodnocena, výsledky </a:t>
            </a:r>
            <a:br>
              <a:rPr lang="cs-CZ" altLang="cs-CZ" sz="2000">
                <a:latin typeface="Calibri" panose="020F0502020204030204" pitchFamily="34" charset="0"/>
              </a:rPr>
            </a:br>
            <a:r>
              <a:rPr lang="cs-CZ" altLang="cs-CZ" sz="2000">
                <a:latin typeface="Calibri" panose="020F0502020204030204" pitchFamily="34" charset="0"/>
              </a:rPr>
              <a:t>				      velmi omezeně možné, záleží na katedře</a:t>
            </a:r>
          </a:p>
        </p:txBody>
      </p:sp>
      <p:sp>
        <p:nvSpPr>
          <p:cNvPr id="7172" name="Text Box 7"/>
          <p:cNvSpPr txBox="1">
            <a:spLocks noChangeArrowheads="1"/>
          </p:cNvSpPr>
          <p:nvPr/>
        </p:nvSpPr>
        <p:spPr bwMode="auto">
          <a:xfrm>
            <a:off x="322263" y="1300163"/>
            <a:ext cx="34575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alibri" panose="020F0502020204030204" pitchFamily="34" charset="0"/>
              </a:rPr>
              <a:t>Pojetí a rozsah:</a:t>
            </a:r>
          </a:p>
        </p:txBody>
      </p:sp>
      <p:sp>
        <p:nvSpPr>
          <p:cNvPr id="3" name="Text Box 13"/>
          <p:cNvSpPr txBox="1">
            <a:spLocks noChangeArrowheads="1"/>
          </p:cNvSpPr>
          <p:nvPr/>
        </p:nvSpPr>
        <p:spPr bwMode="auto">
          <a:xfrm>
            <a:off x="250825" y="2633663"/>
            <a:ext cx="8893175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>
                <a:latin typeface="Calibri" panose="020F0502020204030204" pitchFamily="34" charset="0"/>
              </a:rPr>
              <a:t>- </a:t>
            </a:r>
            <a:r>
              <a:rPr lang="cs-CZ" altLang="cs-CZ" sz="2000" b="1">
                <a:latin typeface="Calibri" panose="020F0502020204030204" pitchFamily="34" charset="0"/>
              </a:rPr>
              <a:t>práce má prokázat schopnost studenta zpracovat vědeckou literaturu</a:t>
            </a:r>
            <a:r>
              <a:rPr lang="cs-CZ" altLang="cs-CZ" sz="2000">
                <a:latin typeface="Calibri" panose="020F0502020204030204" pitchFamily="34" charset="0"/>
              </a:rPr>
              <a:t> - </a:t>
            </a:r>
            <a:br>
              <a:rPr lang="cs-CZ" altLang="cs-CZ" sz="2000">
                <a:latin typeface="Calibri" panose="020F0502020204030204" pitchFamily="34" charset="0"/>
              </a:rPr>
            </a:br>
            <a:r>
              <a:rPr lang="cs-CZ" altLang="cs-CZ" sz="2000">
                <a:latin typeface="Calibri" panose="020F0502020204030204" pitchFamily="34" charset="0"/>
              </a:rPr>
              <a:t>	hodnotí se zejména komplexnost pohledu, schopnost činit závěry a</a:t>
            </a:r>
            <a:br>
              <a:rPr lang="cs-CZ" altLang="cs-CZ" sz="2000">
                <a:latin typeface="Calibri" panose="020F0502020204030204" pitchFamily="34" charset="0"/>
              </a:rPr>
            </a:br>
            <a:r>
              <a:rPr lang="cs-CZ" altLang="cs-CZ" sz="2000">
                <a:latin typeface="Calibri" panose="020F0502020204030204" pitchFamily="34" charset="0"/>
              </a:rPr>
              <a:t>	zobecnění a stylisticky se vyjadřovat v tzv. vědeckém stylu. O něm</a:t>
            </a:r>
            <a:br>
              <a:rPr lang="cs-CZ" altLang="cs-CZ" sz="2000">
                <a:latin typeface="Calibri" panose="020F0502020204030204" pitchFamily="34" charset="0"/>
              </a:rPr>
            </a:br>
            <a:r>
              <a:rPr lang="cs-CZ" altLang="cs-CZ" sz="2000">
                <a:latin typeface="Calibri" panose="020F0502020204030204" pitchFamily="34" charset="0"/>
              </a:rPr>
              <a:t>	více např. zde (</a:t>
            </a:r>
            <a:r>
              <a:rPr lang="cs-CZ" altLang="cs-CZ" sz="2000">
                <a:latin typeface="Calibri" panose="020F0502020204030204" pitchFamily="34" charset="0"/>
                <a:hlinkClick r:id="rId2"/>
              </a:rPr>
              <a:t>http://www.ikaros.cz/node/1127</a:t>
            </a:r>
            <a:r>
              <a:rPr lang="cs-CZ" altLang="cs-CZ" sz="2000">
                <a:latin typeface="Calibri" panose="020F0502020204030204" pitchFamily="34" charset="0"/>
              </a:rPr>
              <a:t>). </a:t>
            </a:r>
            <a:br>
              <a:rPr lang="cs-CZ" altLang="cs-CZ" sz="2000">
                <a:latin typeface="Calibri" panose="020F0502020204030204" pitchFamily="34" charset="0"/>
              </a:rPr>
            </a:br>
            <a:r>
              <a:rPr lang="cs-CZ" altLang="cs-CZ" sz="2000">
                <a:latin typeface="Calibri" panose="020F0502020204030204" pitchFamily="34" charset="0"/>
              </a:rPr>
              <a:t>	Průvodce pravidel kompozice v angličtině:	</a:t>
            </a:r>
            <a:r>
              <a:rPr lang="en-US" altLang="cs-CZ" sz="2000">
                <a:latin typeface="Calibri" panose="020F0502020204030204" pitchFamily="34" charset="0"/>
              </a:rPr>
              <a:t>William Strunk Jr. - </a:t>
            </a:r>
            <a:r>
              <a:rPr lang="en-US" altLang="cs-CZ" sz="2000" b="1">
                <a:latin typeface="Calibri" panose="020F0502020204030204" pitchFamily="34" charset="0"/>
              </a:rPr>
              <a:t>The </a:t>
            </a:r>
            <a:r>
              <a:rPr lang="cs-CZ" altLang="cs-CZ" sz="2000" b="1">
                <a:latin typeface="Calibri" panose="020F0502020204030204" pitchFamily="34" charset="0"/>
              </a:rPr>
              <a:t>	</a:t>
            </a:r>
            <a:r>
              <a:rPr lang="en-US" altLang="cs-CZ" sz="2000" b="1">
                <a:latin typeface="Calibri" panose="020F0502020204030204" pitchFamily="34" charset="0"/>
              </a:rPr>
              <a:t>Elements of Style,</a:t>
            </a:r>
            <a:r>
              <a:rPr lang="en-US" altLang="cs-CZ" sz="2000">
                <a:latin typeface="Calibri" panose="020F0502020204030204" pitchFamily="34" charset="0"/>
              </a:rPr>
              <a:t> </a:t>
            </a:r>
            <a:r>
              <a:rPr lang="cs-CZ" altLang="cs-CZ" sz="2000">
                <a:latin typeface="Calibri" panose="020F0502020204030204" pitchFamily="34" charset="0"/>
              </a:rPr>
              <a:t>volně na </a:t>
            </a:r>
            <a:r>
              <a:rPr lang="en-US" altLang="cs-CZ" sz="2000">
                <a:latin typeface="Calibri" panose="020F0502020204030204" pitchFamily="34" charset="0"/>
                <a:hlinkClick r:id="rId3"/>
              </a:rPr>
              <a:t>Google books</a:t>
            </a:r>
            <a:r>
              <a:rPr lang="en-US" altLang="cs-CZ" sz="2000">
                <a:latin typeface="Calibri" panose="020F0502020204030204" pitchFamily="34" charset="0"/>
              </a:rPr>
              <a:t> </a:t>
            </a:r>
            <a:r>
              <a:rPr lang="cs-CZ" altLang="cs-CZ" sz="2000">
                <a:latin typeface="Calibri" panose="020F0502020204030204" pitchFamily="34" charset="0"/>
              </a:rPr>
              <a:t>či zde v </a:t>
            </a:r>
            <a:r>
              <a:rPr lang="cs-CZ" altLang="cs-CZ" sz="2000">
                <a:latin typeface="Calibri" panose="020F0502020204030204" pitchFamily="34" charset="0"/>
                <a:hlinkClick r:id="rId4" action="ppaction://hlinkfile"/>
              </a:rPr>
              <a:t>pdf</a:t>
            </a:r>
            <a:r>
              <a:rPr lang="cs-CZ" altLang="cs-CZ" sz="2000">
                <a:latin typeface="Calibri" panose="020F0502020204030204" pitchFamily="34" charset="0"/>
              </a:rPr>
              <a:t>. Dobré je též heslo na 	w</a:t>
            </a:r>
            <a:r>
              <a:rPr lang="en-US" altLang="cs-CZ" sz="2000">
                <a:latin typeface="Calibri" panose="020F0502020204030204" pitchFamily="34" charset="0"/>
              </a:rPr>
              <a:t>ikipedi</a:t>
            </a:r>
            <a:r>
              <a:rPr lang="cs-CZ" altLang="cs-CZ" sz="2000">
                <a:latin typeface="Calibri" panose="020F0502020204030204" pitchFamily="34" charset="0"/>
              </a:rPr>
              <a:t>i </a:t>
            </a:r>
            <a:r>
              <a:rPr lang="cs-CZ" altLang="cs-CZ" sz="2000">
                <a:latin typeface="Calibri" panose="020F0502020204030204" pitchFamily="34" charset="0"/>
                <a:hlinkClick r:id="rId5"/>
              </a:rPr>
              <a:t>http://en.wikipedia.org/wiki/Scientific_writing</a:t>
            </a:r>
            <a:r>
              <a:rPr lang="cs-CZ" altLang="cs-CZ" sz="2000"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250825" y="4860925"/>
            <a:ext cx="46799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>
                <a:latin typeface="Calibri" panose="020F0502020204030204" pitchFamily="34" charset="0"/>
              </a:rPr>
              <a:t>- </a:t>
            </a:r>
            <a:r>
              <a:rPr lang="cs-CZ" altLang="cs-CZ" sz="2000" b="1">
                <a:latin typeface="Calibri" panose="020F0502020204030204" pitchFamily="34" charset="0"/>
              </a:rPr>
              <a:t>nestačí pouze údaje z knih či učebnic</a:t>
            </a:r>
            <a:endParaRPr lang="cs-CZ" altLang="cs-CZ" sz="2000">
              <a:latin typeface="Calibri" panose="020F050202020403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250825" y="5157788"/>
            <a:ext cx="88201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>
                <a:latin typeface="Calibri" panose="020F0502020204030204" pitchFamily="34" charset="0"/>
              </a:rPr>
              <a:t>- </a:t>
            </a:r>
            <a:r>
              <a:rPr lang="cs-CZ" altLang="cs-CZ" sz="2000" b="1">
                <a:latin typeface="Calibri" panose="020F0502020204030204" pitchFamily="34" charset="0"/>
              </a:rPr>
              <a:t>omezit sekundární citace</a:t>
            </a:r>
            <a:r>
              <a:rPr lang="cs-CZ" altLang="cs-CZ" sz="2000">
                <a:latin typeface="Calibri" panose="020F0502020204030204" pitchFamily="34" charset="0"/>
              </a:rPr>
              <a:t> - pokud ano, tak je dobře vyznačit je jako přejaté,</a:t>
            </a:r>
            <a:br>
              <a:rPr lang="cs-CZ" altLang="cs-CZ" sz="2000">
                <a:latin typeface="Calibri" panose="020F0502020204030204" pitchFamily="34" charset="0"/>
              </a:rPr>
            </a:br>
            <a:r>
              <a:rPr lang="cs-CZ" altLang="cs-CZ" sz="2000">
                <a:latin typeface="Calibri" panose="020F0502020204030204" pitchFamily="34" charset="0"/>
              </a:rPr>
              <a:t>			     mohou představovat</a:t>
            </a:r>
            <a:r>
              <a:rPr lang="en-US" altLang="cs-CZ" sz="2000">
                <a:latin typeface="Calibri" panose="020F0502020204030204" pitchFamily="34" charset="0"/>
              </a:rPr>
              <a:t> </a:t>
            </a:r>
            <a:r>
              <a:rPr lang="en-US" altLang="cs-CZ" sz="2000">
                <a:latin typeface="Calibri" panose="020F0502020204030204" pitchFamily="34" charset="0"/>
                <a:hlinkClick r:id="rId6"/>
              </a:rPr>
              <a:t>poten</a:t>
            </a:r>
            <a:r>
              <a:rPr lang="cs-CZ" altLang="cs-CZ" sz="2000">
                <a:latin typeface="Calibri" panose="020F0502020204030204" pitchFamily="34" charset="0"/>
                <a:hlinkClick r:id="rId6"/>
              </a:rPr>
              <a:t>ciální</a:t>
            </a:r>
            <a:r>
              <a:rPr lang="en-US" altLang="cs-CZ" sz="2000">
                <a:latin typeface="Calibri" panose="020F0502020204030204" pitchFamily="34" charset="0"/>
                <a:hlinkClick r:id="rId6"/>
              </a:rPr>
              <a:t> risk</a:t>
            </a:r>
            <a:r>
              <a:rPr lang="cs-CZ" altLang="cs-CZ" sz="2000">
                <a:latin typeface="Calibri" panose="020F0502020204030204" pitchFamily="34" charset="0"/>
              </a:rPr>
              <a:t> v důvěryhodnosti</a:t>
            </a:r>
            <a:r>
              <a:rPr lang="en-US" altLang="cs-CZ" sz="2000">
                <a:latin typeface="Calibri" panose="020F0502020204030204" pitchFamily="34" charset="0"/>
              </a:rPr>
              <a:t>  </a:t>
            </a:r>
            <a:endParaRPr lang="cs-CZ" altLang="cs-CZ" sz="2000">
              <a:latin typeface="Calibri" panose="020F0502020204030204" pitchFamily="34" charset="0"/>
            </a:endParaRP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250825" y="5745163"/>
            <a:ext cx="84963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>
                <a:latin typeface="Calibri" panose="020F0502020204030204" pitchFamily="34" charset="0"/>
              </a:rPr>
              <a:t>- </a:t>
            </a:r>
            <a:r>
              <a:rPr lang="cs-CZ" altLang="cs-CZ" sz="2000" b="1">
                <a:latin typeface="Calibri" panose="020F0502020204030204" pitchFamily="34" charset="0"/>
              </a:rPr>
              <a:t>lepší je téma spíše užší</a:t>
            </a:r>
            <a:r>
              <a:rPr lang="cs-CZ" altLang="cs-CZ" sz="2000">
                <a:latin typeface="Calibri" panose="020F0502020204030204" pitchFamily="34" charset="0"/>
              </a:rPr>
              <a:t> - dává možnost zpracovat ho do hloubky, důležitý je</a:t>
            </a:r>
            <a:br>
              <a:rPr lang="cs-CZ" altLang="cs-CZ" sz="2000">
                <a:latin typeface="Calibri" panose="020F0502020204030204" pitchFamily="34" charset="0"/>
              </a:rPr>
            </a:br>
            <a:r>
              <a:rPr lang="cs-CZ" altLang="cs-CZ" sz="2000">
                <a:latin typeface="Calibri" panose="020F0502020204030204" pitchFamily="34" charset="0"/>
              </a:rPr>
              <a:t>		              i vlastní úsudek </a:t>
            </a: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323850" y="6269038"/>
            <a:ext cx="4752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>
                <a:latin typeface="Calibri" panose="020F0502020204030204" pitchFamily="34" charset="0"/>
              </a:rPr>
              <a:t>- </a:t>
            </a:r>
            <a:r>
              <a:rPr lang="cs-CZ" altLang="cs-CZ" sz="2000" b="1">
                <a:latin typeface="Calibri" panose="020F0502020204030204" pitchFamily="34" charset="0"/>
              </a:rPr>
              <a:t>jazyk čeština, slovenština a angličtina</a:t>
            </a:r>
            <a:endParaRPr lang="cs-CZ" altLang="cs-CZ" sz="2000">
              <a:latin typeface="Calibri" panose="020F0502020204030204" pitchFamily="34" charset="0"/>
            </a:endParaRPr>
          </a:p>
        </p:txBody>
      </p:sp>
      <p:grpSp>
        <p:nvGrpSpPr>
          <p:cNvPr id="7178" name="Skupina 13"/>
          <p:cNvGrpSpPr>
            <a:grpSpLocks/>
          </p:cNvGrpSpPr>
          <p:nvPr/>
        </p:nvGrpSpPr>
        <p:grpSpPr bwMode="auto">
          <a:xfrm>
            <a:off x="0" y="6638925"/>
            <a:ext cx="9142413" cy="246063"/>
            <a:chOff x="0" y="6639163"/>
            <a:chExt cx="9142412" cy="246221"/>
          </a:xfrm>
        </p:grpSpPr>
        <p:sp>
          <p:nvSpPr>
            <p:cNvPr id="7184" name="Text Box 7"/>
            <p:cNvSpPr txBox="1">
              <a:spLocks noChangeArrowheads="1"/>
            </p:cNvSpPr>
            <p:nvPr/>
          </p:nvSpPr>
          <p:spPr bwMode="auto">
            <a:xfrm>
              <a:off x="0" y="6639163"/>
              <a:ext cx="9142412" cy="246221"/>
            </a:xfrm>
            <a:prstGeom prst="rect">
              <a:avLst/>
            </a:prstGeom>
            <a:gradFill rotWithShape="0">
              <a:gsLst>
                <a:gs pos="0">
                  <a:srgbClr val="0066FF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000" b="1"/>
                <a:t>B130P16: Praktické základy vědecké práce	  </a:t>
              </a:r>
              <a:r>
                <a:rPr lang="cs-CZ" altLang="cs-CZ" sz="1000" b="1">
                  <a:solidFill>
                    <a:srgbClr val="000066"/>
                  </a:solidFill>
                </a:rPr>
                <a:t>Katedra experimentální biologie rostlin PřF UK   </a:t>
              </a:r>
              <a:r>
                <a:rPr lang="cs-CZ" altLang="cs-CZ" sz="1000" b="1"/>
                <a:t>	   </a:t>
              </a:r>
              <a:r>
                <a:rPr lang="cs-CZ" altLang="cs-CZ" sz="1000" b="1">
                  <a:solidFill>
                    <a:schemeClr val="accent2"/>
                  </a:solidFill>
                </a:rPr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http:/lhr.ueb.cas.cz/petrasek </a:t>
              </a:r>
            </a:p>
          </p:txBody>
        </p:sp>
        <p:pic>
          <p:nvPicPr>
            <p:cNvPr id="7185" name="Picture 8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5000" y="6639733"/>
              <a:ext cx="164627" cy="231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6" name="Picture 12" descr="pecetUK"/>
            <p:cNvPicPr>
              <a:picLocks noChangeAspect="1" noChangeArrowheads="1"/>
            </p:cNvPicPr>
            <p:nvPr/>
          </p:nvPicPr>
          <p:blipFill>
            <a:blip r:embed="rId8" cstate="print">
              <a:lum brigh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1635" y="6639734"/>
              <a:ext cx="220565" cy="216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7" name="Picture 15" descr="logo-male UEB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4340" y="6649407"/>
              <a:ext cx="213767" cy="227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179" name="Rectangle 18"/>
          <p:cNvSpPr>
            <a:spLocks noChangeArrowheads="1"/>
          </p:cNvSpPr>
          <p:nvPr/>
        </p:nvSpPr>
        <p:spPr bwMode="auto">
          <a:xfrm>
            <a:off x="1243013" y="115888"/>
            <a:ext cx="6424612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3100" b="1" i="1">
                <a:solidFill>
                  <a:schemeClr val="accent2"/>
                </a:solidFill>
                <a:latin typeface="Calibri" panose="020F0502020204030204" pitchFamily="34" charset="0"/>
              </a:rPr>
              <a:t>5. Prezentace výsledků vědecké práce</a:t>
            </a:r>
          </a:p>
        </p:txBody>
      </p:sp>
      <p:sp>
        <p:nvSpPr>
          <p:cNvPr id="20" name="Zaoblený obdélník 19"/>
          <p:cNvSpPr/>
          <p:nvPr/>
        </p:nvSpPr>
        <p:spPr>
          <a:xfrm>
            <a:off x="611560" y="692994"/>
            <a:ext cx="7920880" cy="14401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7183" name="Text Box 7"/>
          <p:cNvSpPr txBox="1">
            <a:spLocks noChangeArrowheads="1"/>
          </p:cNvSpPr>
          <p:nvPr/>
        </p:nvSpPr>
        <p:spPr bwMode="auto">
          <a:xfrm>
            <a:off x="468313" y="908050"/>
            <a:ext cx="2921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alibri" panose="020F0502020204030204" pitchFamily="34" charset="0"/>
              </a:rPr>
              <a:t>5.1. Bakalářská práce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250825" y="1928813"/>
            <a:ext cx="889317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100">
                <a:latin typeface="Calibri" panose="020F0502020204030204" pitchFamily="34" charset="0"/>
              </a:rPr>
              <a:t>- </a:t>
            </a:r>
            <a:r>
              <a:rPr lang="cs-CZ" altLang="cs-CZ" sz="2100" b="1">
                <a:latin typeface="Calibri" panose="020F0502020204030204" pitchFamily="34" charset="0"/>
              </a:rPr>
              <a:t>délka 15-20 stran</a:t>
            </a:r>
            <a:r>
              <a:rPr lang="cs-CZ" altLang="cs-CZ" sz="2100">
                <a:latin typeface="Calibri" panose="020F0502020204030204" pitchFamily="34" charset="0"/>
              </a:rPr>
              <a:t> - neměla by být delší než 40 stran, řádkování 1,5, okraje okolo 2,5 cm, minimálně 70 znaků na řádek</a:t>
            </a:r>
          </a:p>
        </p:txBody>
      </p:sp>
      <p:sp>
        <p:nvSpPr>
          <p:cNvPr id="2" name="Text Box 13"/>
          <p:cNvSpPr txBox="1">
            <a:spLocks noChangeArrowheads="1"/>
          </p:cNvSpPr>
          <p:nvPr/>
        </p:nvSpPr>
        <p:spPr bwMode="auto">
          <a:xfrm>
            <a:off x="250825" y="2636838"/>
            <a:ext cx="7561263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100">
                <a:latin typeface="Calibri" panose="020F0502020204030204" pitchFamily="34" charset="0"/>
              </a:rPr>
              <a:t>- </a:t>
            </a:r>
            <a:r>
              <a:rPr lang="cs-CZ" altLang="cs-CZ" sz="2100" b="1">
                <a:latin typeface="Calibri" panose="020F0502020204030204" pitchFamily="34" charset="0"/>
              </a:rPr>
              <a:t>abstrakt</a:t>
            </a:r>
            <a:r>
              <a:rPr lang="cs-CZ" altLang="cs-CZ" sz="2100">
                <a:latin typeface="Calibri" panose="020F0502020204030204" pitchFamily="34" charset="0"/>
              </a:rPr>
              <a:t> - v češtině i angličtině, max. 2000 znaků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100">
                <a:latin typeface="Calibri" panose="020F0502020204030204" pitchFamily="34" charset="0"/>
              </a:rPr>
              <a:t>	   - má jednoznačně vystihovat jaký cíl se rešerší sledoval</a:t>
            </a:r>
          </a:p>
        </p:txBody>
      </p:sp>
      <p:sp>
        <p:nvSpPr>
          <p:cNvPr id="8196" name="Text Box 7"/>
          <p:cNvSpPr txBox="1">
            <a:spLocks noChangeArrowheads="1"/>
          </p:cNvSpPr>
          <p:nvPr/>
        </p:nvSpPr>
        <p:spPr bwMode="auto">
          <a:xfrm>
            <a:off x="252413" y="1484313"/>
            <a:ext cx="48244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alibri" panose="020F0502020204030204" pitchFamily="34" charset="0"/>
              </a:rPr>
              <a:t>Struktura bakalářské práce:</a:t>
            </a:r>
          </a:p>
        </p:txBody>
      </p:sp>
      <p:sp>
        <p:nvSpPr>
          <p:cNvPr id="3" name="Text Box 13"/>
          <p:cNvSpPr txBox="1">
            <a:spLocks noChangeArrowheads="1"/>
          </p:cNvSpPr>
          <p:nvPr/>
        </p:nvSpPr>
        <p:spPr bwMode="auto">
          <a:xfrm>
            <a:off x="250825" y="3357563"/>
            <a:ext cx="8713788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100">
                <a:latin typeface="Calibri" panose="020F0502020204030204" pitchFamily="34" charset="0"/>
              </a:rPr>
              <a:t>- </a:t>
            </a:r>
            <a:r>
              <a:rPr lang="cs-CZ" altLang="cs-CZ" sz="2100" b="1">
                <a:latin typeface="Calibri" panose="020F0502020204030204" pitchFamily="34" charset="0"/>
              </a:rPr>
              <a:t>klíčová slova</a:t>
            </a:r>
            <a:r>
              <a:rPr lang="cs-CZ" altLang="cs-CZ" sz="2100">
                <a:latin typeface="Calibri" panose="020F0502020204030204" pitchFamily="34" charset="0"/>
              </a:rPr>
              <a:t> - 5-10 slov, jak v češtině tak v angličtině, musí vystihovat 		             zaměření práce</a:t>
            </a:r>
          </a:p>
        </p:txBody>
      </p:sp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250825" y="4005263"/>
            <a:ext cx="8713788" cy="106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100">
                <a:latin typeface="Calibri" panose="020F0502020204030204" pitchFamily="34" charset="0"/>
              </a:rPr>
              <a:t>- </a:t>
            </a:r>
            <a:r>
              <a:rPr lang="cs-CZ" altLang="cs-CZ" sz="2100" b="1">
                <a:latin typeface="Calibri" panose="020F0502020204030204" pitchFamily="34" charset="0"/>
              </a:rPr>
              <a:t>úvod</a:t>
            </a:r>
            <a:r>
              <a:rPr lang="cs-CZ" altLang="cs-CZ" sz="2100">
                <a:latin typeface="Calibri" panose="020F0502020204030204" pitchFamily="34" charset="0"/>
              </a:rPr>
              <a:t> - představení problému o kterém práce pojednává s krátkým shrnutím</a:t>
            </a:r>
            <a:br>
              <a:rPr lang="cs-CZ" altLang="cs-CZ" sz="2100">
                <a:latin typeface="Calibri" panose="020F0502020204030204" pitchFamily="34" charset="0"/>
              </a:rPr>
            </a:br>
            <a:r>
              <a:rPr lang="cs-CZ" altLang="cs-CZ" sz="2100">
                <a:latin typeface="Calibri" panose="020F0502020204030204" pitchFamily="34" charset="0"/>
              </a:rPr>
              <a:t>	historického vývojem a současného stavu, je vhodné říci, proč je rešerše aktuální právě v této době, proč by se o ní měl čtenář zajímat právě teď</a:t>
            </a:r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250825" y="5013325"/>
            <a:ext cx="8713788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100">
                <a:latin typeface="Calibri" panose="020F0502020204030204" pitchFamily="34" charset="0"/>
              </a:rPr>
              <a:t>- </a:t>
            </a:r>
            <a:r>
              <a:rPr lang="cs-CZ" altLang="cs-CZ" sz="2100" b="1">
                <a:latin typeface="Calibri" panose="020F0502020204030204" pitchFamily="34" charset="0"/>
              </a:rPr>
              <a:t>vlastní rešerše</a:t>
            </a:r>
            <a:r>
              <a:rPr lang="cs-CZ" altLang="cs-CZ" sz="2100">
                <a:latin typeface="Calibri" panose="020F0502020204030204" pitchFamily="34" charset="0"/>
              </a:rPr>
              <a:t> - hlavní a nejobsáhlejší část bakalářské práce spočívající ve</a:t>
            </a:r>
            <a:br>
              <a:rPr lang="cs-CZ" altLang="cs-CZ" sz="2100">
                <a:latin typeface="Calibri" panose="020F0502020204030204" pitchFamily="34" charset="0"/>
              </a:rPr>
            </a:br>
            <a:r>
              <a:rPr lang="cs-CZ" altLang="cs-CZ" sz="2100">
                <a:latin typeface="Calibri" panose="020F0502020204030204" pitchFamily="34" charset="0"/>
              </a:rPr>
              <a:t>		  zpracování původních literárních poznatků, konfrontaci 			různých pohledů pro a proti, upozornění na případné 			nedostatky studií a zdůraznění nosných literárních informací.</a:t>
            </a:r>
          </a:p>
        </p:txBody>
      </p:sp>
      <p:grpSp>
        <p:nvGrpSpPr>
          <p:cNvPr id="8200" name="Skupina 13"/>
          <p:cNvGrpSpPr>
            <a:grpSpLocks/>
          </p:cNvGrpSpPr>
          <p:nvPr/>
        </p:nvGrpSpPr>
        <p:grpSpPr bwMode="auto">
          <a:xfrm>
            <a:off x="0" y="6638925"/>
            <a:ext cx="9142413" cy="246063"/>
            <a:chOff x="0" y="6639163"/>
            <a:chExt cx="9142412" cy="246221"/>
          </a:xfrm>
        </p:grpSpPr>
        <p:sp>
          <p:nvSpPr>
            <p:cNvPr id="8206" name="Text Box 7"/>
            <p:cNvSpPr txBox="1">
              <a:spLocks noChangeArrowheads="1"/>
            </p:cNvSpPr>
            <p:nvPr/>
          </p:nvSpPr>
          <p:spPr bwMode="auto">
            <a:xfrm>
              <a:off x="0" y="6639163"/>
              <a:ext cx="9142412" cy="246221"/>
            </a:xfrm>
            <a:prstGeom prst="rect">
              <a:avLst/>
            </a:prstGeom>
            <a:gradFill rotWithShape="0">
              <a:gsLst>
                <a:gs pos="0">
                  <a:srgbClr val="0066FF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000" b="1"/>
                <a:t>B130P16: Praktické základy vědecké práce	  </a:t>
              </a:r>
              <a:r>
                <a:rPr lang="cs-CZ" altLang="cs-CZ" sz="1000" b="1">
                  <a:solidFill>
                    <a:srgbClr val="000066"/>
                  </a:solidFill>
                </a:rPr>
                <a:t>Katedra experimentální biologie rostlin PřF UK   </a:t>
              </a:r>
              <a:r>
                <a:rPr lang="cs-CZ" altLang="cs-CZ" sz="1000" b="1"/>
                <a:t>	   </a:t>
              </a:r>
              <a:r>
                <a:rPr lang="cs-CZ" altLang="cs-CZ" sz="1000" b="1">
                  <a:solidFill>
                    <a:schemeClr val="accent2"/>
                  </a:solidFill>
                </a:rPr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http:/lhr.ueb.cas.cz/petrasek </a:t>
              </a:r>
            </a:p>
          </p:txBody>
        </p:sp>
        <p:pic>
          <p:nvPicPr>
            <p:cNvPr id="8207" name="Picture 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5000" y="6639733"/>
              <a:ext cx="164627" cy="231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08" name="Picture 12" descr="pecetUK"/>
            <p:cNvPicPr>
              <a:picLocks noChangeAspect="1" noChangeArrowheads="1"/>
            </p:cNvPicPr>
            <p:nvPr/>
          </p:nvPicPr>
          <p:blipFill>
            <a:blip r:embed="rId4" cstate="print">
              <a:lum brigh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1635" y="6639734"/>
              <a:ext cx="220565" cy="216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09" name="Picture 15" descr="logo-male UEB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4340" y="6649407"/>
              <a:ext cx="213767" cy="227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201" name="Rectangle 18"/>
          <p:cNvSpPr>
            <a:spLocks noChangeArrowheads="1"/>
          </p:cNvSpPr>
          <p:nvPr/>
        </p:nvSpPr>
        <p:spPr bwMode="auto">
          <a:xfrm>
            <a:off x="1243013" y="260350"/>
            <a:ext cx="6424612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3100" b="1" i="1">
                <a:solidFill>
                  <a:schemeClr val="accent2"/>
                </a:solidFill>
                <a:latin typeface="Calibri" panose="020F0502020204030204" pitchFamily="34" charset="0"/>
              </a:rPr>
              <a:t>5. Prezentace výsledků vědecké práce</a:t>
            </a:r>
          </a:p>
        </p:txBody>
      </p:sp>
      <p:sp>
        <p:nvSpPr>
          <p:cNvPr id="18" name="Zaoblený obdélník 17"/>
          <p:cNvSpPr/>
          <p:nvPr/>
        </p:nvSpPr>
        <p:spPr>
          <a:xfrm>
            <a:off x="611560" y="836712"/>
            <a:ext cx="7920880" cy="14401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8205" name="Text Box 7"/>
          <p:cNvSpPr txBox="1">
            <a:spLocks noChangeArrowheads="1"/>
          </p:cNvSpPr>
          <p:nvPr/>
        </p:nvSpPr>
        <p:spPr bwMode="auto">
          <a:xfrm>
            <a:off x="650875" y="1046163"/>
            <a:ext cx="2921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alibri" panose="020F0502020204030204" pitchFamily="34" charset="0"/>
              </a:rPr>
              <a:t>5.1. Bakalářská práce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0"/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7"/>
          <p:cNvSpPr txBox="1">
            <a:spLocks noChangeArrowheads="1"/>
          </p:cNvSpPr>
          <p:nvPr/>
        </p:nvSpPr>
        <p:spPr bwMode="auto">
          <a:xfrm>
            <a:off x="252413" y="1412875"/>
            <a:ext cx="48244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alibri" panose="020F0502020204030204" pitchFamily="34" charset="0"/>
              </a:rPr>
              <a:t>Struktura bakalářské práce:</a:t>
            </a:r>
          </a:p>
        </p:txBody>
      </p:sp>
      <p:sp>
        <p:nvSpPr>
          <p:cNvPr id="10243" name="Text Box 13"/>
          <p:cNvSpPr txBox="1">
            <a:spLocks noChangeArrowheads="1"/>
          </p:cNvSpPr>
          <p:nvPr/>
        </p:nvSpPr>
        <p:spPr bwMode="auto">
          <a:xfrm>
            <a:off x="250825" y="1844675"/>
            <a:ext cx="8713788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>
                <a:latin typeface="Calibri" panose="020F0502020204030204" pitchFamily="34" charset="0"/>
              </a:rPr>
              <a:t>- </a:t>
            </a:r>
            <a:r>
              <a:rPr lang="cs-CZ" altLang="cs-CZ" sz="2000" b="1">
                <a:latin typeface="Calibri" panose="020F0502020204030204" pitchFamily="34" charset="0"/>
              </a:rPr>
              <a:t>vlastní práce</a:t>
            </a:r>
            <a:r>
              <a:rPr lang="cs-CZ" altLang="cs-CZ" sz="2000">
                <a:latin typeface="Calibri" panose="020F0502020204030204" pitchFamily="34" charset="0"/>
              </a:rPr>
              <a:t> - pokud již existují výsledky experimentů, které přispívají k</a:t>
            </a:r>
            <a:br>
              <a:rPr lang="cs-CZ" altLang="cs-CZ" sz="2000">
                <a:latin typeface="Calibri" panose="020F0502020204030204" pitchFamily="34" charset="0"/>
              </a:rPr>
            </a:br>
            <a:r>
              <a:rPr lang="cs-CZ" altLang="cs-CZ" sz="2000">
                <a:latin typeface="Calibri" panose="020F0502020204030204" pitchFamily="34" charset="0"/>
              </a:rPr>
              <a:t>	             popisované problematice, dají se využít. Rozhodně však nesmí 		             objemem přesahovat literární rešerši. Nejlepší je zařadit do textu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>
                <a:latin typeface="Calibri" panose="020F0502020204030204" pitchFamily="34" charset="0"/>
              </a:rPr>
              <a:t>	             spíše odstavec popisující jakým způsobem hodlá student danou</a:t>
            </a:r>
            <a:br>
              <a:rPr lang="cs-CZ" altLang="cs-CZ" sz="2000">
                <a:latin typeface="Calibri" panose="020F0502020204030204" pitchFamily="34" charset="0"/>
              </a:rPr>
            </a:br>
            <a:r>
              <a:rPr lang="cs-CZ" altLang="cs-CZ" sz="2000">
                <a:latin typeface="Calibri" panose="020F0502020204030204" pitchFamily="34" charset="0"/>
              </a:rPr>
              <a:t>	             problematiku rozvíjet.</a:t>
            </a:r>
          </a:p>
        </p:txBody>
      </p:sp>
      <p:sp>
        <p:nvSpPr>
          <p:cNvPr id="2" name="Text Box 13"/>
          <p:cNvSpPr txBox="1">
            <a:spLocks noChangeArrowheads="1"/>
          </p:cNvSpPr>
          <p:nvPr/>
        </p:nvSpPr>
        <p:spPr bwMode="auto">
          <a:xfrm>
            <a:off x="250825" y="3403600"/>
            <a:ext cx="8713788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 sz="2000" b="1">
                <a:latin typeface="Calibri" panose="020F0502020204030204" pitchFamily="34" charset="0"/>
              </a:rPr>
              <a:t>přehled použité literatury</a:t>
            </a:r>
            <a:r>
              <a:rPr lang="cs-CZ" altLang="cs-CZ" sz="2000">
                <a:latin typeface="Calibri" panose="020F0502020204030204" pitchFamily="34" charset="0"/>
              </a:rPr>
              <a:t> - formát citací není určen závazně, lze se však přidržet </a:t>
            </a:r>
            <a:br>
              <a:rPr lang="cs-CZ" altLang="cs-CZ" sz="2000">
                <a:latin typeface="Calibri" panose="020F0502020204030204" pitchFamily="34" charset="0"/>
              </a:rPr>
            </a:br>
            <a:r>
              <a:rPr lang="cs-CZ" altLang="cs-CZ" sz="2000">
                <a:latin typeface="Calibri" panose="020F0502020204030204" pitchFamily="34" charset="0"/>
              </a:rPr>
              <a:t>			     formy např. určitého časopisu, či využít modul „Jak </a:t>
            </a:r>
            <a:br>
              <a:rPr lang="cs-CZ" altLang="cs-CZ" sz="2000">
                <a:latin typeface="Calibri" panose="020F0502020204030204" pitchFamily="34" charset="0"/>
              </a:rPr>
            </a:br>
            <a:r>
              <a:rPr lang="cs-CZ" altLang="cs-CZ" sz="2000">
                <a:latin typeface="Calibri" panose="020F0502020204030204" pitchFamily="34" charset="0"/>
              </a:rPr>
              <a:t>			     správně citovat“ na stránkách citace.com</a:t>
            </a:r>
            <a:br>
              <a:rPr lang="cs-CZ" altLang="cs-CZ" sz="2000">
                <a:latin typeface="Calibri" panose="020F0502020204030204" pitchFamily="34" charset="0"/>
              </a:rPr>
            </a:br>
            <a:r>
              <a:rPr lang="cs-CZ" altLang="cs-CZ" sz="2000">
                <a:latin typeface="Calibri" panose="020F0502020204030204" pitchFamily="34" charset="0"/>
              </a:rPr>
              <a:t>			    (</a:t>
            </a:r>
            <a:r>
              <a:rPr lang="cs-CZ" altLang="cs-CZ" sz="2000">
                <a:latin typeface="Calibri" panose="020F0502020204030204" pitchFamily="34" charset="0"/>
                <a:hlinkClick r:id="rId3"/>
              </a:rPr>
              <a:t>http://www.citace.com/index.php</a:t>
            </a:r>
            <a:r>
              <a:rPr lang="cs-CZ" altLang="cs-CZ" sz="2000">
                <a:latin typeface="Calibri" panose="020F0502020204030204" pitchFamily="34" charset="0"/>
              </a:rPr>
              <a:t>)</a:t>
            </a:r>
            <a:br>
              <a:rPr lang="cs-CZ" altLang="cs-CZ" sz="2000">
                <a:latin typeface="Calibri" panose="020F0502020204030204" pitchFamily="34" charset="0"/>
              </a:rPr>
            </a:br>
            <a:r>
              <a:rPr lang="cs-CZ" altLang="cs-CZ" sz="2000">
                <a:latin typeface="Calibri" panose="020F0502020204030204" pitchFamily="34" charset="0"/>
              </a:rPr>
              <a:t>			   -  rozhodně je doporučeno využít osobní databázi </a:t>
            </a:r>
            <a:br>
              <a:rPr lang="cs-CZ" altLang="cs-CZ" sz="2000">
                <a:latin typeface="Calibri" panose="020F0502020204030204" pitchFamily="34" charset="0"/>
              </a:rPr>
            </a:br>
            <a:r>
              <a:rPr lang="cs-CZ" altLang="cs-CZ" sz="2000">
                <a:latin typeface="Calibri" panose="020F0502020204030204" pitchFamily="34" charset="0"/>
              </a:rPr>
              <a:t>			      referencí</a:t>
            </a:r>
          </a:p>
        </p:txBody>
      </p:sp>
      <p:sp>
        <p:nvSpPr>
          <p:cNvPr id="3" name="Text Box 13"/>
          <p:cNvSpPr txBox="1">
            <a:spLocks noChangeArrowheads="1"/>
          </p:cNvSpPr>
          <p:nvPr/>
        </p:nvSpPr>
        <p:spPr bwMode="auto">
          <a:xfrm>
            <a:off x="358775" y="5318125"/>
            <a:ext cx="8245475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>
                <a:latin typeface="Calibri" panose="020F0502020204030204" pitchFamily="34" charset="0"/>
              </a:rPr>
              <a:t>- </a:t>
            </a:r>
            <a:r>
              <a:rPr lang="cs-CZ" altLang="cs-CZ" sz="2000" b="1">
                <a:latin typeface="Calibri" panose="020F0502020204030204" pitchFamily="34" charset="0"/>
              </a:rPr>
              <a:t>přílohy, obrázky</a:t>
            </a:r>
            <a:r>
              <a:rPr lang="cs-CZ" altLang="cs-CZ" sz="2000">
                <a:latin typeface="Calibri" panose="020F0502020204030204" pitchFamily="34" charset="0"/>
              </a:rPr>
              <a:t> - je lépe je přímo zařadit do textu, než nakonec </a:t>
            </a:r>
          </a:p>
        </p:txBody>
      </p:sp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323850" y="5732463"/>
            <a:ext cx="82454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30000"/>
              </a:spcBef>
              <a:buFontTx/>
              <a:buNone/>
            </a:pPr>
            <a:r>
              <a:rPr lang="cs-CZ" altLang="cs-CZ" sz="2000">
                <a:latin typeface="Calibri" panose="020F0502020204030204" pitchFamily="34" charset="0"/>
              </a:rPr>
              <a:t>Práce se odevzdává jak v tištěné podobě, svázaná, ve dvou exemplářích, tak i v elektronické podobě jako jediný pdf soubor na CD/DVD.</a:t>
            </a:r>
          </a:p>
        </p:txBody>
      </p:sp>
      <p:grpSp>
        <p:nvGrpSpPr>
          <p:cNvPr id="10247" name="Skupina 13"/>
          <p:cNvGrpSpPr>
            <a:grpSpLocks/>
          </p:cNvGrpSpPr>
          <p:nvPr/>
        </p:nvGrpSpPr>
        <p:grpSpPr bwMode="auto">
          <a:xfrm>
            <a:off x="0" y="6638925"/>
            <a:ext cx="9142413" cy="246063"/>
            <a:chOff x="0" y="6639163"/>
            <a:chExt cx="9142412" cy="246221"/>
          </a:xfrm>
        </p:grpSpPr>
        <p:sp>
          <p:nvSpPr>
            <p:cNvPr id="10253" name="Text Box 7"/>
            <p:cNvSpPr txBox="1">
              <a:spLocks noChangeArrowheads="1"/>
            </p:cNvSpPr>
            <p:nvPr/>
          </p:nvSpPr>
          <p:spPr bwMode="auto">
            <a:xfrm>
              <a:off x="0" y="6639163"/>
              <a:ext cx="9142412" cy="246221"/>
            </a:xfrm>
            <a:prstGeom prst="rect">
              <a:avLst/>
            </a:prstGeom>
            <a:gradFill rotWithShape="0">
              <a:gsLst>
                <a:gs pos="0">
                  <a:srgbClr val="0066FF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000" b="1"/>
                <a:t>B130P16: Praktické základy vědecké práce	  </a:t>
              </a:r>
              <a:r>
                <a:rPr lang="cs-CZ" altLang="cs-CZ" sz="1000" b="1">
                  <a:solidFill>
                    <a:srgbClr val="000066"/>
                  </a:solidFill>
                </a:rPr>
                <a:t>Katedra experimentální biologie rostlin PřF UK   </a:t>
              </a:r>
              <a:r>
                <a:rPr lang="cs-CZ" altLang="cs-CZ" sz="1000" b="1"/>
                <a:t>	   </a:t>
              </a:r>
              <a:r>
                <a:rPr lang="cs-CZ" altLang="cs-CZ" sz="1000" b="1">
                  <a:solidFill>
                    <a:schemeClr val="accent2"/>
                  </a:solidFill>
                </a:rPr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http:/lhr.ueb.cas.cz/petrasek </a:t>
              </a:r>
            </a:p>
          </p:txBody>
        </p:sp>
        <p:pic>
          <p:nvPicPr>
            <p:cNvPr id="10254" name="Picture 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5000" y="6639733"/>
              <a:ext cx="164627" cy="231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55" name="Picture 12" descr="pecetUK"/>
            <p:cNvPicPr>
              <a:picLocks noChangeAspect="1" noChangeArrowheads="1"/>
            </p:cNvPicPr>
            <p:nvPr/>
          </p:nvPicPr>
          <p:blipFill>
            <a:blip r:embed="rId5" cstate="print">
              <a:lum brigh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1635" y="6639734"/>
              <a:ext cx="220565" cy="216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56" name="Picture 15" descr="logo-male UEB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4340" y="6649407"/>
              <a:ext cx="213767" cy="227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48" name="Rectangle 18"/>
          <p:cNvSpPr>
            <a:spLocks noChangeArrowheads="1"/>
          </p:cNvSpPr>
          <p:nvPr/>
        </p:nvSpPr>
        <p:spPr bwMode="auto">
          <a:xfrm>
            <a:off x="1243013" y="260350"/>
            <a:ext cx="6424612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3100" b="1" i="1">
                <a:solidFill>
                  <a:schemeClr val="accent2"/>
                </a:solidFill>
                <a:latin typeface="Calibri" panose="020F0502020204030204" pitchFamily="34" charset="0"/>
              </a:rPr>
              <a:t>5. Prezentace výsledků vědecké práce</a:t>
            </a:r>
          </a:p>
        </p:txBody>
      </p:sp>
      <p:sp>
        <p:nvSpPr>
          <p:cNvPr id="17" name="Zaoblený obdélník 16"/>
          <p:cNvSpPr/>
          <p:nvPr/>
        </p:nvSpPr>
        <p:spPr>
          <a:xfrm>
            <a:off x="611560" y="836712"/>
            <a:ext cx="7920880" cy="14401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10252" name="Text Box 7"/>
          <p:cNvSpPr txBox="1">
            <a:spLocks noChangeArrowheads="1"/>
          </p:cNvSpPr>
          <p:nvPr/>
        </p:nvSpPr>
        <p:spPr bwMode="auto">
          <a:xfrm>
            <a:off x="468313" y="1046163"/>
            <a:ext cx="2921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alibri" panose="020F0502020204030204" pitchFamily="34" charset="0"/>
              </a:rPr>
              <a:t>5.1. Bakalářská práce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7"/>
          <p:cNvSpPr txBox="1">
            <a:spLocks noChangeArrowheads="1"/>
          </p:cNvSpPr>
          <p:nvPr/>
        </p:nvSpPr>
        <p:spPr bwMode="auto">
          <a:xfrm>
            <a:off x="252413" y="1573213"/>
            <a:ext cx="48244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alibri" panose="020F0502020204030204" pitchFamily="34" charset="0"/>
              </a:rPr>
              <a:t>Oponentské řízení: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358775" y="2146300"/>
            <a:ext cx="8893175" cy="106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- vyžadován jeden oponentský posudek a posudek školitele</a:t>
            </a:r>
            <a:r>
              <a:rPr lang="cs-CZ" altLang="cs-CZ" sz="2100">
                <a:latin typeface="Calibri" panose="020F0502020204030204" pitchFamily="34" charset="0"/>
              </a:rPr>
              <a:t> - oponenta navrhne garantující katedra z okruhu relevantních interních nebo externích </a:t>
            </a:r>
            <a:br>
              <a:rPr lang="cs-CZ" altLang="cs-CZ" sz="2100">
                <a:latin typeface="Calibri" panose="020F0502020204030204" pitchFamily="34" charset="0"/>
              </a:rPr>
            </a:br>
            <a:r>
              <a:rPr lang="cs-CZ" altLang="cs-CZ" sz="2100">
                <a:latin typeface="Calibri" panose="020F0502020204030204" pitchFamily="34" charset="0"/>
              </a:rPr>
              <a:t> odborníků. Oponenty mohou být i doktorští studenti PřF UK.</a:t>
            </a:r>
          </a:p>
        </p:txBody>
      </p:sp>
      <p:sp>
        <p:nvSpPr>
          <p:cNvPr id="2" name="Text Box 13"/>
          <p:cNvSpPr txBox="1">
            <a:spLocks noChangeArrowheads="1"/>
          </p:cNvSpPr>
          <p:nvPr/>
        </p:nvSpPr>
        <p:spPr bwMode="auto">
          <a:xfrm>
            <a:off x="358775" y="3409950"/>
            <a:ext cx="8893175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- existují pokyny pro psaní posudku</a:t>
            </a:r>
            <a:r>
              <a:rPr lang="cs-CZ" altLang="cs-CZ" sz="2100">
                <a:latin typeface="Calibri" panose="020F0502020204030204" pitchFamily="34" charset="0"/>
              </a:rPr>
              <a:t> - student se nemusí obávat různorodosti 				        pohledu oponentů</a:t>
            </a:r>
          </a:p>
        </p:txBody>
      </p:sp>
      <p:sp>
        <p:nvSpPr>
          <p:cNvPr id="3" name="Text Box 13"/>
          <p:cNvSpPr txBox="1">
            <a:spLocks noChangeArrowheads="1"/>
          </p:cNvSpPr>
          <p:nvPr/>
        </p:nvSpPr>
        <p:spPr bwMode="auto">
          <a:xfrm>
            <a:off x="358775" y="4418013"/>
            <a:ext cx="8893175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- práce, oponentský posudek a posudek školitele jsou před obhajobou zveřejněny dle instrukcí garantující katedry a jsou k dispozici před obhajobou</a:t>
            </a:r>
          </a:p>
        </p:txBody>
      </p:sp>
      <p:grpSp>
        <p:nvGrpSpPr>
          <p:cNvPr id="12294" name="Skupina 13"/>
          <p:cNvGrpSpPr>
            <a:grpSpLocks/>
          </p:cNvGrpSpPr>
          <p:nvPr/>
        </p:nvGrpSpPr>
        <p:grpSpPr bwMode="auto">
          <a:xfrm>
            <a:off x="0" y="6638925"/>
            <a:ext cx="9142413" cy="246063"/>
            <a:chOff x="0" y="6639163"/>
            <a:chExt cx="9142412" cy="246221"/>
          </a:xfrm>
        </p:grpSpPr>
        <p:sp>
          <p:nvSpPr>
            <p:cNvPr id="12300" name="Text Box 7"/>
            <p:cNvSpPr txBox="1">
              <a:spLocks noChangeArrowheads="1"/>
            </p:cNvSpPr>
            <p:nvPr/>
          </p:nvSpPr>
          <p:spPr bwMode="auto">
            <a:xfrm>
              <a:off x="0" y="6639163"/>
              <a:ext cx="9142412" cy="246221"/>
            </a:xfrm>
            <a:prstGeom prst="rect">
              <a:avLst/>
            </a:prstGeom>
            <a:gradFill rotWithShape="0">
              <a:gsLst>
                <a:gs pos="0">
                  <a:srgbClr val="0066FF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000" b="1"/>
                <a:t>B130P16: Praktické základy vědecké práce	  </a:t>
              </a:r>
              <a:r>
                <a:rPr lang="cs-CZ" altLang="cs-CZ" sz="1000" b="1">
                  <a:solidFill>
                    <a:srgbClr val="000066"/>
                  </a:solidFill>
                </a:rPr>
                <a:t>Katedra experimentální biologie rostlin PřF UK   </a:t>
              </a:r>
              <a:r>
                <a:rPr lang="cs-CZ" altLang="cs-CZ" sz="1000" b="1"/>
                <a:t>	   </a:t>
              </a:r>
              <a:r>
                <a:rPr lang="cs-CZ" altLang="cs-CZ" sz="1000" b="1">
                  <a:solidFill>
                    <a:schemeClr val="accent2"/>
                  </a:solidFill>
                </a:rPr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http:/lhr.ueb.cas.cz/petrasek </a:t>
              </a:r>
            </a:p>
          </p:txBody>
        </p:sp>
        <p:pic>
          <p:nvPicPr>
            <p:cNvPr id="12301" name="Picture 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5000" y="6639733"/>
              <a:ext cx="164627" cy="231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02" name="Picture 12" descr="pecetUK"/>
            <p:cNvPicPr>
              <a:picLocks noChangeAspect="1" noChangeArrowheads="1"/>
            </p:cNvPicPr>
            <p:nvPr/>
          </p:nvPicPr>
          <p:blipFill>
            <a:blip r:embed="rId4" cstate="print">
              <a:lum brigh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1635" y="6639734"/>
              <a:ext cx="220565" cy="216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03" name="Picture 15" descr="logo-male UEB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4340" y="6649407"/>
              <a:ext cx="213767" cy="227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295" name="Rectangle 18"/>
          <p:cNvSpPr>
            <a:spLocks noChangeArrowheads="1"/>
          </p:cNvSpPr>
          <p:nvPr/>
        </p:nvSpPr>
        <p:spPr bwMode="auto">
          <a:xfrm>
            <a:off x="1243013" y="260350"/>
            <a:ext cx="6424612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3100" b="1" i="1">
                <a:solidFill>
                  <a:schemeClr val="accent2"/>
                </a:solidFill>
                <a:latin typeface="Calibri" panose="020F0502020204030204" pitchFamily="34" charset="0"/>
              </a:rPr>
              <a:t>5. Prezentace výsledků vědecké práce</a:t>
            </a:r>
          </a:p>
        </p:txBody>
      </p:sp>
      <p:sp>
        <p:nvSpPr>
          <p:cNvPr id="16" name="Zaoblený obdélník 15"/>
          <p:cNvSpPr/>
          <p:nvPr/>
        </p:nvSpPr>
        <p:spPr>
          <a:xfrm>
            <a:off x="611560" y="836712"/>
            <a:ext cx="7920880" cy="14401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12299" name="Text Box 7"/>
          <p:cNvSpPr txBox="1">
            <a:spLocks noChangeArrowheads="1"/>
          </p:cNvSpPr>
          <p:nvPr/>
        </p:nvSpPr>
        <p:spPr bwMode="auto">
          <a:xfrm>
            <a:off x="323850" y="1046163"/>
            <a:ext cx="2921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alibri" panose="020F0502020204030204" pitchFamily="34" charset="0"/>
              </a:rPr>
              <a:t>5.1. Bakalářská práce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7"/>
          <p:cNvSpPr txBox="1">
            <a:spLocks noChangeArrowheads="1"/>
          </p:cNvSpPr>
          <p:nvPr/>
        </p:nvSpPr>
        <p:spPr bwMode="auto">
          <a:xfrm>
            <a:off x="252413" y="1339850"/>
            <a:ext cx="48244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alibri" panose="020F0502020204030204" pitchFamily="34" charset="0"/>
              </a:rPr>
              <a:t>Obhajoba bakalářské práce: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107950" y="1727200"/>
            <a:ext cx="91821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- veřejná prezentace</a:t>
            </a:r>
            <a:r>
              <a:rPr lang="cs-CZ" altLang="cs-CZ" sz="2100">
                <a:latin typeface="Calibri" panose="020F0502020204030204" pitchFamily="34" charset="0"/>
              </a:rPr>
              <a:t> - přítomnost oponentů a školitelů výhodou, nutná účast </a:t>
            </a:r>
            <a:br>
              <a:rPr lang="cs-CZ" altLang="cs-CZ" sz="2100">
                <a:latin typeface="Calibri" panose="020F0502020204030204" pitchFamily="34" charset="0"/>
              </a:rPr>
            </a:br>
            <a:r>
              <a:rPr lang="cs-CZ" altLang="cs-CZ" sz="2100">
                <a:latin typeface="Calibri" panose="020F0502020204030204" pitchFamily="34" charset="0"/>
              </a:rPr>
              <a:t>		         hodnotící komise složené z minimálně 3 členů z různých </a:t>
            </a:r>
            <a:br>
              <a:rPr lang="cs-CZ" altLang="cs-CZ" sz="2100">
                <a:latin typeface="Calibri" panose="020F0502020204030204" pitchFamily="34" charset="0"/>
              </a:rPr>
            </a:br>
            <a:r>
              <a:rPr lang="cs-CZ" altLang="cs-CZ" sz="2100">
                <a:latin typeface="Calibri" panose="020F0502020204030204" pitchFamily="34" charset="0"/>
              </a:rPr>
              <a:t>		         kateder, často více členů, celková doba na jednoho studenta</a:t>
            </a:r>
            <a:br>
              <a:rPr lang="cs-CZ" altLang="cs-CZ" sz="2100">
                <a:latin typeface="Calibri" panose="020F0502020204030204" pitchFamily="34" charset="0"/>
              </a:rPr>
            </a:br>
            <a:r>
              <a:rPr lang="cs-CZ" altLang="cs-CZ" sz="2100">
                <a:latin typeface="Calibri" panose="020F0502020204030204" pitchFamily="34" charset="0"/>
              </a:rPr>
              <a:t>		         nesmí přesáhnout 30 minut</a:t>
            </a:r>
          </a:p>
        </p:txBody>
      </p:sp>
      <p:sp>
        <p:nvSpPr>
          <p:cNvPr id="2" name="Text Box 13"/>
          <p:cNvSpPr txBox="1">
            <a:spLocks noChangeArrowheads="1"/>
          </p:cNvSpPr>
          <p:nvPr/>
        </p:nvSpPr>
        <p:spPr bwMode="auto">
          <a:xfrm>
            <a:off x="179388" y="2982913"/>
            <a:ext cx="8389937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- části obhajoby</a:t>
            </a:r>
            <a:r>
              <a:rPr lang="cs-CZ" altLang="cs-CZ" sz="2100">
                <a:latin typeface="Calibri" panose="020F0502020204030204" pitchFamily="34" charset="0"/>
              </a:rPr>
              <a:t>  - prezentace bakalářské práce studentem (text prezentace 		   může být dle volby studenta anglický nebo 			český/slovenský, vlastní ústní sdělení studenta i veškerá 		ústní komunikace při obhajobě jsou však 				v češtině/slovenštině).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100">
                <a:latin typeface="Calibri" panose="020F0502020204030204" pitchFamily="34" charset="0"/>
              </a:rPr>
              <a:t>		 - čtení oponentských posudků oponentem a školitelem</a:t>
            </a:r>
            <a:br>
              <a:rPr lang="cs-CZ" altLang="cs-CZ" sz="2100">
                <a:latin typeface="Calibri" panose="020F0502020204030204" pitchFamily="34" charset="0"/>
              </a:rPr>
            </a:br>
            <a:r>
              <a:rPr lang="cs-CZ" altLang="cs-CZ" sz="2100">
                <a:latin typeface="Calibri" panose="020F0502020204030204" pitchFamily="34" charset="0"/>
              </a:rPr>
              <a:t>		 - odpovědi na otázky oponenta</a:t>
            </a:r>
            <a:br>
              <a:rPr lang="cs-CZ" altLang="cs-CZ" sz="2100">
                <a:latin typeface="Calibri" panose="020F0502020204030204" pitchFamily="34" charset="0"/>
              </a:rPr>
            </a:br>
            <a:r>
              <a:rPr lang="cs-CZ" altLang="cs-CZ" sz="2100">
                <a:latin typeface="Calibri" panose="020F0502020204030204" pitchFamily="34" charset="0"/>
              </a:rPr>
              <a:t>		 - stručná diskuse a otázky z pléna</a:t>
            </a:r>
          </a:p>
        </p:txBody>
      </p:sp>
      <p:sp>
        <p:nvSpPr>
          <p:cNvPr id="3" name="Text Box 13"/>
          <p:cNvSpPr txBox="1">
            <a:spLocks noChangeArrowheads="1"/>
          </p:cNvSpPr>
          <p:nvPr/>
        </p:nvSpPr>
        <p:spPr bwMode="auto">
          <a:xfrm>
            <a:off x="179388" y="5516563"/>
            <a:ext cx="8893175" cy="106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- hodnocení práce členy komise</a:t>
            </a:r>
            <a:r>
              <a:rPr lang="cs-CZ" altLang="cs-CZ" sz="2100">
                <a:latin typeface="Calibri" panose="020F0502020204030204" pitchFamily="34" charset="0"/>
              </a:rPr>
              <a:t> - probíhá na uzavřeném zasedání a práce se</a:t>
            </a:r>
            <a:br>
              <a:rPr lang="cs-CZ" altLang="cs-CZ" sz="2100">
                <a:latin typeface="Calibri" panose="020F0502020204030204" pitchFamily="34" charset="0"/>
              </a:rPr>
            </a:br>
            <a:r>
              <a:rPr lang="cs-CZ" altLang="cs-CZ" sz="2100">
                <a:latin typeface="Calibri" panose="020F0502020204030204" pitchFamily="34" charset="0"/>
              </a:rPr>
              <a:t>				hodnotí klasifikačními stupni v běžné škále</a:t>
            </a:r>
            <a:br>
              <a:rPr lang="cs-CZ" altLang="cs-CZ" sz="2100">
                <a:latin typeface="Calibri" panose="020F0502020204030204" pitchFamily="34" charset="0"/>
              </a:rPr>
            </a:br>
            <a:r>
              <a:rPr lang="cs-CZ" altLang="cs-CZ" sz="2100">
                <a:latin typeface="Calibri" panose="020F0502020204030204" pitchFamily="34" charset="0"/>
              </a:rPr>
              <a:t>				výborně - velmi dobře - dobře - neprospěl(a). </a:t>
            </a:r>
          </a:p>
        </p:txBody>
      </p:sp>
      <p:grpSp>
        <p:nvGrpSpPr>
          <p:cNvPr id="14342" name="Skupina 13"/>
          <p:cNvGrpSpPr>
            <a:grpSpLocks/>
          </p:cNvGrpSpPr>
          <p:nvPr/>
        </p:nvGrpSpPr>
        <p:grpSpPr bwMode="auto">
          <a:xfrm>
            <a:off x="0" y="6638925"/>
            <a:ext cx="9142413" cy="246063"/>
            <a:chOff x="0" y="6639163"/>
            <a:chExt cx="9142412" cy="246221"/>
          </a:xfrm>
        </p:grpSpPr>
        <p:sp>
          <p:nvSpPr>
            <p:cNvPr id="14348" name="Text Box 7"/>
            <p:cNvSpPr txBox="1">
              <a:spLocks noChangeArrowheads="1"/>
            </p:cNvSpPr>
            <p:nvPr/>
          </p:nvSpPr>
          <p:spPr bwMode="auto">
            <a:xfrm>
              <a:off x="0" y="6639163"/>
              <a:ext cx="9142412" cy="246221"/>
            </a:xfrm>
            <a:prstGeom prst="rect">
              <a:avLst/>
            </a:prstGeom>
            <a:gradFill rotWithShape="0">
              <a:gsLst>
                <a:gs pos="0">
                  <a:srgbClr val="0066FF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000" b="1"/>
                <a:t>B130P16: Praktické základy vědecké práce	  </a:t>
              </a:r>
              <a:r>
                <a:rPr lang="cs-CZ" altLang="cs-CZ" sz="1000" b="1">
                  <a:solidFill>
                    <a:srgbClr val="000066"/>
                  </a:solidFill>
                </a:rPr>
                <a:t>Katedra experimentální biologie rostlin PřF UK   </a:t>
              </a:r>
              <a:r>
                <a:rPr lang="cs-CZ" altLang="cs-CZ" sz="1000" b="1"/>
                <a:t>	   </a:t>
              </a:r>
              <a:r>
                <a:rPr lang="cs-CZ" altLang="cs-CZ" sz="1000" b="1">
                  <a:solidFill>
                    <a:schemeClr val="accent2"/>
                  </a:solidFill>
                </a:rPr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http:/lhr.ueb.cas.cz/petrasek </a:t>
              </a:r>
            </a:p>
          </p:txBody>
        </p:sp>
        <p:pic>
          <p:nvPicPr>
            <p:cNvPr id="14349" name="Picture 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5000" y="6639733"/>
              <a:ext cx="164627" cy="231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50" name="Picture 12" descr="pecetUK"/>
            <p:cNvPicPr>
              <a:picLocks noChangeAspect="1" noChangeArrowheads="1"/>
            </p:cNvPicPr>
            <p:nvPr/>
          </p:nvPicPr>
          <p:blipFill>
            <a:blip r:embed="rId4" cstate="print">
              <a:lum brigh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1635" y="6639734"/>
              <a:ext cx="220565" cy="216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51" name="Picture 15" descr="logo-male UEB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4340" y="6649407"/>
              <a:ext cx="213767" cy="227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343" name="Rectangle 18"/>
          <p:cNvSpPr>
            <a:spLocks noChangeArrowheads="1"/>
          </p:cNvSpPr>
          <p:nvPr/>
        </p:nvSpPr>
        <p:spPr bwMode="auto">
          <a:xfrm>
            <a:off x="1243013" y="115888"/>
            <a:ext cx="6424612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3100" b="1" i="1">
                <a:solidFill>
                  <a:schemeClr val="accent2"/>
                </a:solidFill>
                <a:latin typeface="Calibri" panose="020F0502020204030204" pitchFamily="34" charset="0"/>
              </a:rPr>
              <a:t>5. Prezentace výsledků vědecké práce</a:t>
            </a:r>
          </a:p>
        </p:txBody>
      </p:sp>
      <p:sp>
        <p:nvSpPr>
          <p:cNvPr id="16" name="Zaoblený obdélník 15"/>
          <p:cNvSpPr/>
          <p:nvPr/>
        </p:nvSpPr>
        <p:spPr>
          <a:xfrm>
            <a:off x="611560" y="692994"/>
            <a:ext cx="7920880" cy="14401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14347" name="Text Box 7"/>
          <p:cNvSpPr txBox="1">
            <a:spLocks noChangeArrowheads="1"/>
          </p:cNvSpPr>
          <p:nvPr/>
        </p:nvSpPr>
        <p:spPr bwMode="auto">
          <a:xfrm>
            <a:off x="323850" y="901700"/>
            <a:ext cx="2921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alibri" panose="020F0502020204030204" pitchFamily="34" charset="0"/>
              </a:rPr>
              <a:t>5.1. Bakalářská práce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7"/>
          <p:cNvSpPr txBox="1">
            <a:spLocks noChangeArrowheads="1"/>
          </p:cNvSpPr>
          <p:nvPr/>
        </p:nvSpPr>
        <p:spPr bwMode="auto">
          <a:xfrm>
            <a:off x="179388" y="735013"/>
            <a:ext cx="2921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alibri" panose="020F0502020204030204" pitchFamily="34" charset="0"/>
              </a:rPr>
              <a:t>5.1. Bakalářská práce</a:t>
            </a:r>
          </a:p>
        </p:txBody>
      </p:sp>
      <p:sp>
        <p:nvSpPr>
          <p:cNvPr id="36882" name="Text Box 18"/>
          <p:cNvSpPr txBox="1">
            <a:spLocks noChangeArrowheads="1"/>
          </p:cNvSpPr>
          <p:nvPr/>
        </p:nvSpPr>
        <p:spPr bwMode="auto">
          <a:xfrm>
            <a:off x="144463" y="1417638"/>
            <a:ext cx="8675687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b="1">
                <a:latin typeface="Calibri" panose="020F0502020204030204" pitchFamily="34" charset="0"/>
              </a:rPr>
              <a:t>- nedostatečný</a:t>
            </a:r>
            <a:r>
              <a:rPr lang="cs-CZ" altLang="cs-CZ" sz="2000">
                <a:latin typeface="Calibri" panose="020F0502020204030204" pitchFamily="34" charset="0"/>
              </a:rPr>
              <a:t> či naopak </a:t>
            </a:r>
            <a:r>
              <a:rPr lang="cs-CZ" altLang="cs-CZ" sz="2000" b="1">
                <a:latin typeface="Calibri" panose="020F0502020204030204" pitchFamily="34" charset="0"/>
              </a:rPr>
              <a:t>příliš velký</a:t>
            </a:r>
            <a:r>
              <a:rPr lang="cs-CZ" altLang="cs-CZ" sz="2000">
                <a:latin typeface="Calibri" panose="020F0502020204030204" pitchFamily="34" charset="0"/>
              </a:rPr>
              <a:t> </a:t>
            </a:r>
            <a:r>
              <a:rPr lang="cs-CZ" altLang="cs-CZ" sz="2000" b="1">
                <a:latin typeface="Calibri" panose="020F0502020204030204" pitchFamily="34" charset="0"/>
              </a:rPr>
              <a:t>počet literárních citací</a:t>
            </a:r>
            <a:r>
              <a:rPr lang="cs-CZ" altLang="cs-CZ" sz="2000">
                <a:latin typeface="Calibri" panose="020F0502020204030204" pitchFamily="34" charset="0"/>
              </a:rPr>
              <a:t>, ze kterých se při psaní vychází. Příliš malý počet vede při snaze dodržet stránkový limit k neodvratnému opisování celých vět, příliš velký počet je naopak překážkou srozumitelnosti výsledného textu. Čím více literatury se podaří studentovi strávit, tím lépe. K utřídění mnoha skutečností lze využít přehledné články, knihy a hypertextové informační databáze typu </a:t>
            </a:r>
            <a:r>
              <a:rPr lang="cs-CZ" altLang="cs-CZ" sz="2000">
                <a:latin typeface="Calibri" panose="020F0502020204030204" pitchFamily="34" charset="0"/>
                <a:hlinkClick r:id="rId3"/>
              </a:rPr>
              <a:t>ihop-net.</a:t>
            </a:r>
            <a:endParaRPr lang="cs-CZ" altLang="cs-CZ" sz="2000">
              <a:latin typeface="Calibri" panose="020F0502020204030204" pitchFamily="34" charset="0"/>
            </a:endParaRPr>
          </a:p>
        </p:txBody>
      </p:sp>
      <p:sp>
        <p:nvSpPr>
          <p:cNvPr id="16388" name="Text Box 7"/>
          <p:cNvSpPr txBox="1">
            <a:spLocks noChangeArrowheads="1"/>
          </p:cNvSpPr>
          <p:nvPr/>
        </p:nvSpPr>
        <p:spPr bwMode="auto">
          <a:xfrm>
            <a:off x="179388" y="1125538"/>
            <a:ext cx="48244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>
                <a:latin typeface="Calibri" panose="020F0502020204030204" pitchFamily="34" charset="0"/>
              </a:rPr>
              <a:t>Některé nešvary a naopak dobré příklady:</a:t>
            </a:r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179388" y="3213100"/>
            <a:ext cx="85693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>
                <a:latin typeface="Calibri" panose="020F0502020204030204" pitchFamily="34" charset="0"/>
              </a:rPr>
              <a:t>Výhodné je seminární práce vypracovávat v </a:t>
            </a:r>
            <a:r>
              <a:rPr lang="cs-CZ" altLang="cs-CZ" sz="2000" b="1">
                <a:latin typeface="Calibri" panose="020F0502020204030204" pitchFamily="34" charset="0"/>
              </a:rPr>
              <a:t>anglickém jazyku</a:t>
            </a:r>
            <a:r>
              <a:rPr lang="cs-CZ" altLang="cs-CZ" sz="2000">
                <a:latin typeface="Calibri" panose="020F0502020204030204" pitchFamily="34" charset="0"/>
              </a:rPr>
              <a:t>, pokud to samozřejmě jde. Předejde se tak problémům s </a:t>
            </a:r>
            <a:r>
              <a:rPr lang="cs-CZ" altLang="cs-CZ" sz="2000" b="1">
                <a:latin typeface="Calibri" panose="020F0502020204030204" pitchFamily="34" charset="0"/>
              </a:rPr>
              <a:t>překládáním některých výrazů do češtiny a anglikanismům.</a:t>
            </a:r>
            <a:endParaRPr lang="cs-CZ" altLang="cs-CZ" sz="2000">
              <a:latin typeface="Calibri" panose="020F0502020204030204" pitchFamily="34" charset="0"/>
            </a:endParaRPr>
          </a:p>
        </p:txBody>
      </p:sp>
      <p:sp>
        <p:nvSpPr>
          <p:cNvPr id="36885" name="Text Box 21"/>
          <p:cNvSpPr txBox="1">
            <a:spLocks noChangeArrowheads="1"/>
          </p:cNvSpPr>
          <p:nvPr/>
        </p:nvSpPr>
        <p:spPr bwMode="auto">
          <a:xfrm>
            <a:off x="179388" y="4121150"/>
            <a:ext cx="8748712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b="1">
                <a:latin typeface="Calibri" panose="020F0502020204030204" pitchFamily="34" charset="0"/>
              </a:rPr>
              <a:t>- nepřesnosti v uvádění citací -</a:t>
            </a:r>
            <a:r>
              <a:rPr lang="cs-CZ" altLang="cs-CZ" sz="2000">
                <a:latin typeface="Calibri" panose="020F0502020204030204" pitchFamily="34" charset="0"/>
              </a:rPr>
              <a:t> je potřeba vždy vystihnout co daná práce přináší nového a proč vlastně je vhodné ji citovat. Velmi hojně (a to nejen u bakalářských prací) se stává, že citace dané práce je uvedena kvůli skutečnosti, která z této práce vůbec nevyplývá. To je dáno buď ignorací či nepochopením textu.</a:t>
            </a:r>
          </a:p>
        </p:txBody>
      </p:sp>
      <p:sp>
        <p:nvSpPr>
          <p:cNvPr id="36886" name="Text Box 22"/>
          <p:cNvSpPr txBox="1">
            <a:spLocks noChangeArrowheads="1"/>
          </p:cNvSpPr>
          <p:nvPr/>
        </p:nvSpPr>
        <p:spPr bwMode="auto">
          <a:xfrm>
            <a:off x="179388" y="5346700"/>
            <a:ext cx="8964612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cs-CZ" altLang="cs-CZ" sz="2000" b="1">
                <a:latin typeface="Calibri" panose="020F0502020204030204" pitchFamily="34" charset="0"/>
              </a:rPr>
              <a:t>jednotlivé</a:t>
            </a:r>
            <a:r>
              <a:rPr lang="cs-CZ" altLang="cs-CZ" sz="2000">
                <a:latin typeface="Calibri" panose="020F0502020204030204" pitchFamily="34" charset="0"/>
              </a:rPr>
              <a:t> </a:t>
            </a:r>
            <a:r>
              <a:rPr lang="cs-CZ" altLang="cs-CZ" sz="2000" b="1">
                <a:latin typeface="Calibri" panose="020F0502020204030204" pitchFamily="34" charset="0"/>
              </a:rPr>
              <a:t>katedry mívají předepsány určité modifikace</a:t>
            </a:r>
            <a:r>
              <a:rPr lang="cs-CZ" altLang="cs-CZ" sz="2000">
                <a:latin typeface="Calibri" panose="020F0502020204030204" pitchFamily="34" charset="0"/>
              </a:rPr>
              <a:t> pokynů pro svůj obor (</a:t>
            </a:r>
            <a:r>
              <a:rPr lang="cs-CZ" altLang="cs-CZ" sz="2000">
                <a:latin typeface="Calibri" panose="020F0502020204030204" pitchFamily="34" charset="0"/>
                <a:hlinkClick r:id="rId4"/>
              </a:rPr>
              <a:t>http://www.natur.cuni.cz/biologie/studium/bakalarske-obhajoby</a:t>
            </a:r>
            <a:r>
              <a:rPr lang="cs-CZ" altLang="cs-CZ" sz="2000">
                <a:latin typeface="Calibri" panose="020F0502020204030204" pitchFamily="34" charset="0"/>
              </a:rPr>
              <a:t>). Je vždy výhodné když je bakalářská seminární práce jakýmsi </a:t>
            </a:r>
            <a:r>
              <a:rPr lang="cs-CZ" altLang="cs-CZ" sz="2000" b="1">
                <a:latin typeface="Calibri" panose="020F0502020204030204" pitchFamily="34" charset="0"/>
              </a:rPr>
              <a:t>předstupněm práce diplomové</a:t>
            </a:r>
            <a:r>
              <a:rPr lang="cs-CZ" altLang="cs-CZ" sz="2000">
                <a:latin typeface="Calibri" panose="020F0502020204030204" pitchFamily="34" charset="0"/>
              </a:rPr>
              <a:t> a může tvořit základ jejího literárního přehledu.</a:t>
            </a:r>
          </a:p>
        </p:txBody>
      </p:sp>
      <p:grpSp>
        <p:nvGrpSpPr>
          <p:cNvPr id="16392" name="Skupina 13"/>
          <p:cNvGrpSpPr>
            <a:grpSpLocks/>
          </p:cNvGrpSpPr>
          <p:nvPr/>
        </p:nvGrpSpPr>
        <p:grpSpPr bwMode="auto">
          <a:xfrm>
            <a:off x="0" y="6638925"/>
            <a:ext cx="9142413" cy="246063"/>
            <a:chOff x="0" y="6639163"/>
            <a:chExt cx="9142412" cy="246221"/>
          </a:xfrm>
        </p:grpSpPr>
        <p:sp>
          <p:nvSpPr>
            <p:cNvPr id="16397" name="Text Box 7"/>
            <p:cNvSpPr txBox="1">
              <a:spLocks noChangeArrowheads="1"/>
            </p:cNvSpPr>
            <p:nvPr/>
          </p:nvSpPr>
          <p:spPr bwMode="auto">
            <a:xfrm>
              <a:off x="0" y="6639163"/>
              <a:ext cx="9142412" cy="246221"/>
            </a:xfrm>
            <a:prstGeom prst="rect">
              <a:avLst/>
            </a:prstGeom>
            <a:gradFill rotWithShape="0">
              <a:gsLst>
                <a:gs pos="0">
                  <a:srgbClr val="0066FF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000" b="1"/>
                <a:t>B130P16: Praktické základy vědecké práce	  </a:t>
              </a:r>
              <a:r>
                <a:rPr lang="cs-CZ" altLang="cs-CZ" sz="1000" b="1">
                  <a:solidFill>
                    <a:srgbClr val="000066"/>
                  </a:solidFill>
                </a:rPr>
                <a:t>Katedra experimentální biologie rostlin PřF UK   </a:t>
              </a:r>
              <a:r>
                <a:rPr lang="cs-CZ" altLang="cs-CZ" sz="1000" b="1"/>
                <a:t>	   </a:t>
              </a:r>
              <a:r>
                <a:rPr lang="cs-CZ" altLang="cs-CZ" sz="1000" b="1">
                  <a:solidFill>
                    <a:schemeClr val="accent2"/>
                  </a:solidFill>
                </a:rPr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http:/lhr.ueb.cas.cz/petrasek </a:t>
              </a:r>
            </a:p>
          </p:txBody>
        </p:sp>
        <p:pic>
          <p:nvPicPr>
            <p:cNvPr id="16398" name="Picture 8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5000" y="6639733"/>
              <a:ext cx="164627" cy="231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9" name="Picture 12" descr="pecetUK"/>
            <p:cNvPicPr>
              <a:picLocks noChangeAspect="1" noChangeArrowheads="1"/>
            </p:cNvPicPr>
            <p:nvPr/>
          </p:nvPicPr>
          <p:blipFill>
            <a:blip r:embed="rId6" cstate="print">
              <a:lum brigh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1635" y="6639734"/>
              <a:ext cx="220565" cy="216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400" name="Picture 15" descr="logo-male UEB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4340" y="6649407"/>
              <a:ext cx="213767" cy="227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393" name="Rectangle 18"/>
          <p:cNvSpPr>
            <a:spLocks noChangeArrowheads="1"/>
          </p:cNvSpPr>
          <p:nvPr/>
        </p:nvSpPr>
        <p:spPr bwMode="auto">
          <a:xfrm>
            <a:off x="1243013" y="44450"/>
            <a:ext cx="6424612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3100" b="1" i="1">
                <a:solidFill>
                  <a:schemeClr val="accent2"/>
                </a:solidFill>
                <a:latin typeface="Calibri" panose="020F0502020204030204" pitchFamily="34" charset="0"/>
              </a:rPr>
              <a:t>5. Prezentace výsledků vědecké práce</a:t>
            </a:r>
          </a:p>
        </p:txBody>
      </p:sp>
      <p:sp>
        <p:nvSpPr>
          <p:cNvPr id="18" name="Zaoblený obdélník 17"/>
          <p:cNvSpPr/>
          <p:nvPr/>
        </p:nvSpPr>
        <p:spPr>
          <a:xfrm>
            <a:off x="611560" y="620688"/>
            <a:ext cx="7920880" cy="14401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82" grpId="0"/>
      <p:bldP spid="36884" grpId="0"/>
      <p:bldP spid="36885" grpId="0"/>
      <p:bldP spid="3688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7"/>
          <p:cNvSpPr txBox="1">
            <a:spLocks noChangeArrowheads="1"/>
          </p:cNvSpPr>
          <p:nvPr/>
        </p:nvSpPr>
        <p:spPr bwMode="auto">
          <a:xfrm>
            <a:off x="323850" y="981075"/>
            <a:ext cx="2921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alibri" panose="020F0502020204030204" pitchFamily="34" charset="0"/>
              </a:rPr>
              <a:t>5.2. Diplomová práce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395288" y="1988840"/>
            <a:ext cx="8424862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 dirty="0">
                <a:latin typeface="Calibri" panose="020F0502020204030204" pitchFamily="34" charset="0"/>
              </a:rPr>
              <a:t>- zapojit vlastní výsledky do kontextu znalostí v daném oboru </a:t>
            </a:r>
            <a:r>
              <a:rPr lang="cs-CZ" altLang="cs-CZ" sz="2100" dirty="0">
                <a:latin typeface="Calibri" panose="020F0502020204030204" pitchFamily="34" charset="0"/>
              </a:rPr>
              <a:t>- nejen 			zpracování odborné literatury jako u bakalářské práce, </a:t>
            </a:r>
            <a:br>
              <a:rPr lang="cs-CZ" altLang="cs-CZ" sz="2100" dirty="0">
                <a:latin typeface="Calibri" panose="020F0502020204030204" pitchFamily="34" charset="0"/>
              </a:rPr>
            </a:br>
            <a:r>
              <a:rPr lang="cs-CZ" altLang="cs-CZ" sz="2100" dirty="0">
                <a:latin typeface="Calibri" panose="020F0502020204030204" pitchFamily="34" charset="0"/>
              </a:rPr>
              <a:t>		nefungující experimenty nejsou tak velkou překážkou, 			důležitá je diskuse např. toho proč to či ono nevychází </a:t>
            </a:r>
          </a:p>
        </p:txBody>
      </p:sp>
      <p:sp>
        <p:nvSpPr>
          <p:cNvPr id="18436" name="Text Box 7"/>
          <p:cNvSpPr txBox="1">
            <a:spLocks noChangeArrowheads="1"/>
          </p:cNvSpPr>
          <p:nvPr/>
        </p:nvSpPr>
        <p:spPr bwMode="auto">
          <a:xfrm>
            <a:off x="395288" y="1412875"/>
            <a:ext cx="3024187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Nejdůležitější cíl: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95288" y="3464620"/>
            <a:ext cx="8424862" cy="106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- pravidla psaní</a:t>
            </a:r>
            <a:r>
              <a:rPr lang="cs-CZ" altLang="cs-CZ" sz="2100">
                <a:latin typeface="Calibri" panose="020F0502020204030204" pitchFamily="34" charset="0"/>
              </a:rPr>
              <a:t> - podobná pro všechny katedry experimentálních oborů, 			oproti bakalářské práci neexistují společná pravidla v rámci 			sekce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39750" y="4492972"/>
            <a:ext cx="8424863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dirty="0">
                <a:latin typeface="Calibri" panose="020F0502020204030204" pitchFamily="34" charset="0"/>
              </a:rPr>
              <a:t>	           - nejdůležitější je dodržení jednotného stylu a členění textu,</a:t>
            </a:r>
            <a:br>
              <a:rPr lang="cs-CZ" altLang="cs-CZ" sz="2100" dirty="0">
                <a:latin typeface="Calibri" panose="020F0502020204030204" pitchFamily="34" charset="0"/>
              </a:rPr>
            </a:br>
            <a:r>
              <a:rPr lang="cs-CZ" altLang="cs-CZ" sz="2100" dirty="0">
                <a:latin typeface="Calibri" panose="020F0502020204030204" pitchFamily="34" charset="0"/>
              </a:rPr>
              <a:t>	             hlavní bloky tvoří abstrakt, úvod, přehled literatury, materiál 	             a metody, výsledky, diskuse, souhrn a přehled použité 		             literatury </a:t>
            </a:r>
          </a:p>
        </p:txBody>
      </p:sp>
      <p:grpSp>
        <p:nvGrpSpPr>
          <p:cNvPr id="18440" name="Skupina 13"/>
          <p:cNvGrpSpPr>
            <a:grpSpLocks/>
          </p:cNvGrpSpPr>
          <p:nvPr/>
        </p:nvGrpSpPr>
        <p:grpSpPr bwMode="auto">
          <a:xfrm>
            <a:off x="0" y="6638925"/>
            <a:ext cx="9142413" cy="246063"/>
            <a:chOff x="0" y="6639163"/>
            <a:chExt cx="9142412" cy="246221"/>
          </a:xfrm>
        </p:grpSpPr>
        <p:sp>
          <p:nvSpPr>
            <p:cNvPr id="18445" name="Text Box 7"/>
            <p:cNvSpPr txBox="1">
              <a:spLocks noChangeArrowheads="1"/>
            </p:cNvSpPr>
            <p:nvPr/>
          </p:nvSpPr>
          <p:spPr bwMode="auto">
            <a:xfrm>
              <a:off x="0" y="6639163"/>
              <a:ext cx="9142412" cy="246221"/>
            </a:xfrm>
            <a:prstGeom prst="rect">
              <a:avLst/>
            </a:prstGeom>
            <a:gradFill rotWithShape="0">
              <a:gsLst>
                <a:gs pos="0">
                  <a:srgbClr val="0066FF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000" b="1"/>
                <a:t>B130P16: Praktické základy vědecké práce	  </a:t>
              </a:r>
              <a:r>
                <a:rPr lang="cs-CZ" altLang="cs-CZ" sz="1000" b="1">
                  <a:solidFill>
                    <a:srgbClr val="000066"/>
                  </a:solidFill>
                </a:rPr>
                <a:t>Katedra experimentální biologie rostlin PřF UK   </a:t>
              </a:r>
              <a:r>
                <a:rPr lang="cs-CZ" altLang="cs-CZ" sz="1000" b="1"/>
                <a:t>	   </a:t>
              </a:r>
              <a:r>
                <a:rPr lang="cs-CZ" altLang="cs-CZ" sz="1000" b="1">
                  <a:solidFill>
                    <a:schemeClr val="accent2"/>
                  </a:solidFill>
                </a:rPr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http:/lhr.ueb.cas.cz/petrasek </a:t>
              </a:r>
            </a:p>
          </p:txBody>
        </p:sp>
        <p:pic>
          <p:nvPicPr>
            <p:cNvPr id="18446" name="Picture 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5000" y="6639733"/>
              <a:ext cx="164627" cy="231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47" name="Picture 12" descr="pecetUK"/>
            <p:cNvPicPr>
              <a:picLocks noChangeAspect="1" noChangeArrowheads="1"/>
            </p:cNvPicPr>
            <p:nvPr/>
          </p:nvPicPr>
          <p:blipFill>
            <a:blip r:embed="rId4" cstate="print">
              <a:lum brigh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1635" y="6639734"/>
              <a:ext cx="220565" cy="216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48" name="Picture 15" descr="logo-male UEB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4340" y="6649407"/>
              <a:ext cx="213767" cy="227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441" name="Rectangle 18"/>
          <p:cNvSpPr>
            <a:spLocks noChangeArrowheads="1"/>
          </p:cNvSpPr>
          <p:nvPr/>
        </p:nvSpPr>
        <p:spPr bwMode="auto">
          <a:xfrm>
            <a:off x="1243013" y="115888"/>
            <a:ext cx="6424612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3100" b="1" i="1">
                <a:solidFill>
                  <a:schemeClr val="accent2"/>
                </a:solidFill>
                <a:latin typeface="Calibri" panose="020F0502020204030204" pitchFamily="34" charset="0"/>
              </a:rPr>
              <a:t>5. Prezentace výsledků vědecké práce</a:t>
            </a:r>
          </a:p>
        </p:txBody>
      </p:sp>
      <p:sp>
        <p:nvSpPr>
          <p:cNvPr id="15" name="Zaoblený obdélník 14"/>
          <p:cNvSpPr/>
          <p:nvPr/>
        </p:nvSpPr>
        <p:spPr>
          <a:xfrm>
            <a:off x="611560" y="692994"/>
            <a:ext cx="7920880" cy="14401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6" grpId="0"/>
      <p:bldP spid="8208" grpId="0"/>
      <p:bldP spid="8210" grpId="0"/>
    </p:bld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9766</TotalTime>
  <Words>1166</Words>
  <Application>Microsoft Office PowerPoint</Application>
  <PresentationFormat>On-screen Show (4:3)</PresentationFormat>
  <Paragraphs>126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Výchozí návrh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mbox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mbox</dc:creator>
  <cp:lastModifiedBy>Petrášek Jan UEB</cp:lastModifiedBy>
  <cp:revision>198</cp:revision>
  <dcterms:created xsi:type="dcterms:W3CDTF">2006-10-17T20:07:31Z</dcterms:created>
  <dcterms:modified xsi:type="dcterms:W3CDTF">2019-12-11T07:07:14Z</dcterms:modified>
</cp:coreProperties>
</file>