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5" r:id="rId2"/>
    <p:sldId id="301" r:id="rId3"/>
    <p:sldId id="327" r:id="rId4"/>
    <p:sldId id="328" r:id="rId5"/>
    <p:sldId id="329" r:id="rId6"/>
    <p:sldId id="330" r:id="rId7"/>
    <p:sldId id="333" r:id="rId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3" autoAdjust="0"/>
    <p:restoredTop sz="94660"/>
  </p:normalViewPr>
  <p:slideViewPr>
    <p:cSldViewPr>
      <p:cViewPr varScale="1">
        <p:scale>
          <a:sx n="109" d="100"/>
          <a:sy n="109" d="100"/>
        </p:scale>
        <p:origin x="17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C6C38F-434A-4984-A2CB-EAA45ACE27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449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5ABBB-A933-470F-BEFF-9C5E0D9DD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A6283-B03C-4D81-9967-1B90D7968E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55D5A-642F-48CD-97C5-72DD1C7E67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E0437-0A46-4B8B-8B41-AB7639E9B2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7008A-AFBD-47AD-B484-06AD8F6E09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A54CF-995D-496F-AE82-8A2471036D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7C9FA-5296-4C09-9976-6AA9217945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0728A-0524-45C6-97FC-62E8904980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0B756-B404-49DB-9A24-51D2A3BE79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11E6A-02D5-4B30-B554-76EBD54A6B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434AB-D4FF-4AF1-8760-9D4493DE48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B07661F-80B7-4EC4-A09A-BBAFE35F10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natur.cuni.cz/fakulta/cit/navody/wifi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://www.natur.cuni.cz/faculty/cit/navody/pristup-k-elzdrojum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://www.plantcell.org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ip-science.thomsonreuters.com/mj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www.isiknowledge.com/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://www.scopus.com/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://www.ncbi.nlm.nih.gov/pubmed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5128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5129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360040" y="984791"/>
            <a:ext cx="795637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Jak připojit přenosný počítač do bezdrátové </a:t>
            </a:r>
            <a:r>
              <a:rPr lang="cs-CZ" sz="23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wifi</a:t>
            </a:r>
            <a:r>
              <a:rPr lang="cs-CZ" sz="23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sítě </a:t>
            </a:r>
            <a:r>
              <a:rPr lang="cs-CZ" sz="23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Eduroam</a:t>
            </a:r>
            <a:r>
              <a:rPr lang="cs-CZ" sz="23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?</a:t>
            </a:r>
            <a:endParaRPr lang="cs-CZ" sz="23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cs-CZ" sz="23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cs-CZ" sz="2300" dirty="0">
                <a:latin typeface="Calibri" pitchFamily="34" charset="0"/>
                <a:ea typeface="Calibri" pitchFamily="34" charset="0"/>
                <a:cs typeface="Calibri" pitchFamily="34" charset="0"/>
              </a:rPr>
              <a:t>Postup lze stáhnout zde: </a:t>
            </a:r>
          </a:p>
          <a:p>
            <a:r>
              <a:rPr lang="cs-CZ" sz="2300" dirty="0" smtClean="0">
                <a:latin typeface="Calibri" pitchFamily="34" charset="0"/>
                <a:cs typeface="Calibri" pitchFamily="34" charset="0"/>
                <a:hlinkClick r:id="rId5"/>
              </a:rPr>
              <a:t>http://www.</a:t>
            </a:r>
            <a:r>
              <a:rPr lang="cs-CZ" sz="2300" dirty="0" err="1" smtClean="0">
                <a:latin typeface="Calibri" pitchFamily="34" charset="0"/>
                <a:cs typeface="Calibri" pitchFamily="34" charset="0"/>
                <a:hlinkClick r:id="rId5"/>
              </a:rPr>
              <a:t>natur.cuni.cz</a:t>
            </a:r>
            <a:r>
              <a:rPr lang="cs-CZ" sz="2300" dirty="0" smtClean="0">
                <a:latin typeface="Calibri" pitchFamily="34" charset="0"/>
                <a:cs typeface="Calibri" pitchFamily="34" charset="0"/>
                <a:hlinkClick r:id="rId5"/>
              </a:rPr>
              <a:t>/fakulta/cit/</a:t>
            </a:r>
            <a:r>
              <a:rPr lang="cs-CZ" sz="2300" dirty="0" err="1" smtClean="0">
                <a:latin typeface="Calibri" pitchFamily="34" charset="0"/>
                <a:cs typeface="Calibri" pitchFamily="34" charset="0"/>
                <a:hlinkClick r:id="rId5"/>
              </a:rPr>
              <a:t>navody</a:t>
            </a:r>
            <a:r>
              <a:rPr lang="cs-CZ" sz="2300" dirty="0" smtClean="0">
                <a:latin typeface="Calibri" pitchFamily="34" charset="0"/>
                <a:cs typeface="Calibri" pitchFamily="34" charset="0"/>
                <a:hlinkClick r:id="rId5"/>
              </a:rPr>
              <a:t>/</a:t>
            </a:r>
            <a:r>
              <a:rPr lang="cs-CZ" sz="2300" dirty="0" err="1" smtClean="0">
                <a:latin typeface="Calibri" pitchFamily="34" charset="0"/>
                <a:cs typeface="Calibri" pitchFamily="34" charset="0"/>
                <a:hlinkClick r:id="rId5"/>
              </a:rPr>
              <a:t>wifi</a:t>
            </a:r>
            <a:endParaRPr lang="cs-CZ" sz="23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9698" name="Picture 2" descr="Logo Eduroa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8032" y="5373216"/>
            <a:ext cx="2483768" cy="1076299"/>
          </a:xfrm>
          <a:prstGeom prst="rect">
            <a:avLst/>
          </a:prstGeom>
          <a:noFill/>
        </p:spPr>
      </p:pic>
      <p:pic>
        <p:nvPicPr>
          <p:cNvPr id="29699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7" cstate="print"/>
          <a:srcRect l="16238" t="19485" r="18204" b="6806"/>
          <a:stretch>
            <a:fillRect/>
          </a:stretch>
        </p:blipFill>
        <p:spPr bwMode="auto">
          <a:xfrm>
            <a:off x="3131840" y="2564903"/>
            <a:ext cx="5688632" cy="399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5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5128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5129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35496" y="1052736"/>
            <a:ext cx="381642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dirty="0">
                <a:latin typeface="Calibri" pitchFamily="34" charset="0"/>
                <a:ea typeface="Calibri" pitchFamily="34" charset="0"/>
                <a:cs typeface="Calibri" pitchFamily="34" charset="0"/>
              </a:rPr>
              <a:t>Jak připojit domácí počítač aby se tvářil jako fakultní?</a:t>
            </a:r>
          </a:p>
          <a:p>
            <a:pPr eaLnBrk="0" hangingPunct="0"/>
            <a:r>
              <a:rPr lang="cs-CZ" sz="2300" dirty="0">
                <a:latin typeface="Calibri" pitchFamily="34" charset="0"/>
                <a:ea typeface="Calibri" pitchFamily="34" charset="0"/>
                <a:cs typeface="Calibri" pitchFamily="34" charset="0"/>
              </a:rPr>
              <a:t>Pomocí Vašeho CAS hesla můžete nastavit prohlížeč na Vašem počítači tak, aby se připojil přes fakultní </a:t>
            </a:r>
            <a:r>
              <a:rPr lang="cs-CZ" sz="23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proxy</a:t>
            </a:r>
            <a:r>
              <a:rPr lang="cs-CZ" sz="2300" dirty="0">
                <a:latin typeface="Calibri" pitchFamily="34" charset="0"/>
                <a:ea typeface="Calibri" pitchFamily="34" charset="0"/>
                <a:cs typeface="Calibri" pitchFamily="34" charset="0"/>
              </a:rPr>
              <a:t> server.</a:t>
            </a:r>
          </a:p>
          <a:p>
            <a:pPr eaLnBrk="0" hangingPunct="0"/>
            <a:endParaRPr lang="cs-CZ" sz="23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cs-CZ" sz="2300" dirty="0">
                <a:latin typeface="Calibri" pitchFamily="34" charset="0"/>
                <a:ea typeface="Calibri" pitchFamily="34" charset="0"/>
                <a:cs typeface="Calibri" pitchFamily="34" charset="0"/>
              </a:rPr>
              <a:t>Postup lze stáhnout zde: </a:t>
            </a:r>
          </a:p>
          <a:p>
            <a:pPr eaLnBrk="0" hangingPunct="0"/>
            <a:r>
              <a:rPr lang="cs-CZ" sz="2300" dirty="0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http</a:t>
            </a:r>
            <a:r>
              <a:rPr lang="cs-CZ" sz="2300" dirty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://</a:t>
            </a:r>
            <a:r>
              <a:rPr lang="cs-CZ" sz="2300" dirty="0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www.</a:t>
            </a:r>
            <a:r>
              <a:rPr lang="cs-CZ" sz="2300" dirty="0" err="1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natur.cuni.cz</a:t>
            </a:r>
            <a:r>
              <a:rPr lang="cs-CZ" sz="2300" dirty="0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/</a:t>
            </a:r>
            <a:r>
              <a:rPr lang="cs-CZ" sz="2300" dirty="0" err="1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faculty</a:t>
            </a:r>
            <a:r>
              <a:rPr lang="cs-CZ" sz="2300" dirty="0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/cit/</a:t>
            </a:r>
            <a:r>
              <a:rPr lang="cs-CZ" sz="2300" dirty="0" err="1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navody</a:t>
            </a:r>
            <a:r>
              <a:rPr lang="cs-CZ" sz="2300" dirty="0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/</a:t>
            </a:r>
            <a:r>
              <a:rPr lang="cs-CZ" sz="2300" dirty="0" err="1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pristup</a:t>
            </a:r>
            <a:r>
              <a:rPr lang="cs-CZ" sz="2300" dirty="0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-k-</a:t>
            </a:r>
            <a:r>
              <a:rPr lang="cs-CZ" sz="2300" dirty="0" err="1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elzdrojum</a:t>
            </a:r>
            <a:endParaRPr lang="cs-CZ" sz="2400" dirty="0">
              <a:solidFill>
                <a:srgbClr val="00006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5127" name="Picture 1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7970" t="14485" r="32181" b="5782"/>
          <a:stretch>
            <a:fillRect/>
          </a:stretch>
        </p:blipFill>
        <p:spPr bwMode="auto">
          <a:xfrm>
            <a:off x="3851920" y="980728"/>
            <a:ext cx="5256584" cy="560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9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251520" y="980728"/>
            <a:ext cx="849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Jak procházet bibliografii účelně</a:t>
            </a:r>
            <a:r>
              <a:rPr lang="cs-CZ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cs-CZ" sz="2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1547664" y="2276872"/>
            <a:ext cx="7596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Vhodné pro pilné čtenáře</a:t>
            </a:r>
          </a:p>
          <a:p>
            <a:pPr eaLnBrk="0" hangingPunct="0"/>
            <a:r>
              <a:rPr 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Nutné stanovit rozsah časopisů, který je potřeba procházet</a:t>
            </a:r>
          </a:p>
          <a:p>
            <a:pPr eaLnBrk="0" hangingPunct="0"/>
            <a:r>
              <a:rPr 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Hrozí zavalení články</a:t>
            </a:r>
          </a:p>
          <a:p>
            <a:pPr eaLnBrk="0" hangingPunct="0"/>
            <a:r>
              <a:rPr 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Rešerše se dělá těžko</a:t>
            </a:r>
            <a:endParaRPr lang="cs-CZ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51520" y="1628800"/>
            <a:ext cx="849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cs-CZ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) Číst časopisy jako takové, buď online nebo v papírové </a:t>
            </a:r>
            <a:r>
              <a:rPr lang="cs-CZ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formě</a:t>
            </a:r>
            <a:endParaRPr lang="cs-CZ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51520" y="3912901"/>
            <a:ext cx="849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cs-CZ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) Pravidelně kontrolovat určitou bibliografickou databázi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584176" y="4595644"/>
            <a:ext cx="6516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Vhodné pro systematiky</a:t>
            </a:r>
          </a:p>
          <a:p>
            <a:pPr eaLnBrk="0" hangingPunct="0"/>
            <a:r>
              <a:rPr 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Výhoda kompletní informace</a:t>
            </a:r>
          </a:p>
          <a:p>
            <a:pPr eaLnBrk="0" hangingPunct="0"/>
            <a:r>
              <a:rPr 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Hrozí zavalení záznamy nepřečtených článků</a:t>
            </a:r>
          </a:p>
          <a:p>
            <a:pPr eaLnBrk="0" hangingPunct="0"/>
            <a:r>
              <a:rPr 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Rešerše za určité období snadno realizovatelná</a:t>
            </a:r>
            <a:endParaRPr lang="cs-CZ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7176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7177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9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611560" y="620688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51520" y="764704"/>
            <a:ext cx="849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Jak procházet bibliografii účelně</a:t>
            </a:r>
            <a:r>
              <a:rPr lang="cs-CZ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cs-CZ" sz="2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51520" y="1268760"/>
            <a:ext cx="849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cs-CZ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) Číst časopisy jako takové, buď online nebo v papírové </a:t>
            </a:r>
            <a:r>
              <a:rPr lang="cs-CZ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formě</a:t>
            </a:r>
            <a:endParaRPr lang="cs-CZ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51520" y="1711261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cs-CZ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http://www.</a:t>
            </a:r>
            <a:r>
              <a:rPr lang="cs-CZ" sz="2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plantcell.org</a:t>
            </a:r>
            <a:endParaRPr lang="cs-CZ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Picture 2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2234481"/>
            <a:ext cx="6877131" cy="4227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7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8201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8202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3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4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9" name="Text Box 13"/>
          <p:cNvSpPr txBox="1">
            <a:spLocks noChangeArrowheads="1"/>
          </p:cNvSpPr>
          <p:nvPr/>
        </p:nvSpPr>
        <p:spPr bwMode="auto">
          <a:xfrm>
            <a:off x="323528" y="1988840"/>
            <a:ext cx="33123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>
                <a:latin typeface="Calibri" pitchFamily="34" charset="0"/>
                <a:cs typeface="Calibri" pitchFamily="34" charset="0"/>
              </a:rPr>
              <a:t>ISI Web </a:t>
            </a:r>
            <a:r>
              <a:rPr lang="cs-CZ" sz="2400" b="1" dirty="0" err="1">
                <a:latin typeface="Calibri" pitchFamily="34" charset="0"/>
                <a:cs typeface="Calibri" pitchFamily="34" charset="0"/>
              </a:rPr>
              <a:t>of</a:t>
            </a:r>
            <a:r>
              <a:rPr lang="cs-CZ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b="1" dirty="0" err="1" smtClean="0">
                <a:latin typeface="Calibri" pitchFamily="34" charset="0"/>
                <a:cs typeface="Calibri" pitchFamily="34" charset="0"/>
              </a:rPr>
              <a:t>Knowledge</a:t>
            </a:r>
            <a:endParaRPr lang="cs-CZ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3325576" y="1958062"/>
            <a:ext cx="5076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cs-CZ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http://www.</a:t>
            </a:r>
            <a:r>
              <a:rPr lang="cs-CZ" sz="2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isiknowledge.com</a:t>
            </a:r>
            <a:endParaRPr lang="cs-CZ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251520" y="889556"/>
            <a:ext cx="849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Jak procházet bibliografii účelně</a:t>
            </a:r>
            <a:r>
              <a:rPr lang="cs-CZ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cs-CZ" sz="2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251520" y="1412776"/>
            <a:ext cx="849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cs-CZ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) Pravidelně kontrolovat určitou bibliografickou databázi</a:t>
            </a:r>
          </a:p>
        </p:txBody>
      </p:sp>
      <p:pic>
        <p:nvPicPr>
          <p:cNvPr id="2" name="Obrázek 1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l="16532" t="12201" r="16926" b="20601"/>
          <a:stretch/>
        </p:blipFill>
        <p:spPr>
          <a:xfrm>
            <a:off x="395536" y="2564904"/>
            <a:ext cx="6970584" cy="395962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428250" y="5878195"/>
            <a:ext cx="1729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7"/>
              </a:rPr>
              <a:t>Indexované časopisy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1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9225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922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835696" y="2031231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err="1" smtClean="0">
                <a:latin typeface="Calibri" pitchFamily="34" charset="0"/>
                <a:cs typeface="Calibri" pitchFamily="34" charset="0"/>
              </a:rPr>
              <a:t>Scopus</a:t>
            </a:r>
            <a:endParaRPr lang="cs-CZ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131840" y="1988840"/>
            <a:ext cx="5076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cs-CZ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http://www.</a:t>
            </a:r>
            <a:r>
              <a:rPr lang="cs-CZ" sz="2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scopus.com</a:t>
            </a:r>
            <a:endParaRPr lang="cs-CZ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251520" y="889556"/>
            <a:ext cx="849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Jak procházet bibliografii účelně</a:t>
            </a:r>
            <a:r>
              <a:rPr lang="cs-CZ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cs-CZ" sz="2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67544" y="1484784"/>
            <a:ext cx="849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cs-CZ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) Pravidelně kontrolovat určitou bibliografickou databázi</a:t>
            </a:r>
          </a:p>
        </p:txBody>
      </p:sp>
      <p:pic>
        <p:nvPicPr>
          <p:cNvPr id="2" name="Obrázek 1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l="7870" t="13601" r="9051" b="10100"/>
          <a:stretch/>
        </p:blipFill>
        <p:spPr>
          <a:xfrm>
            <a:off x="807632" y="2536914"/>
            <a:ext cx="7527148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5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0249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025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827584" y="1988840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err="1" smtClean="0">
                <a:latin typeface="Calibri" pitchFamily="34" charset="0"/>
                <a:cs typeface="Calibri" pitchFamily="34" charset="0"/>
              </a:rPr>
              <a:t>Pubmed</a:t>
            </a:r>
            <a:endParaRPr lang="cs-CZ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123728" y="1946449"/>
            <a:ext cx="6012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cs-CZ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http://www.</a:t>
            </a:r>
            <a:r>
              <a:rPr lang="cs-CZ" sz="2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ncbi.nlm.nih.gov</a:t>
            </a:r>
            <a:r>
              <a:rPr lang="cs-CZ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/</a:t>
            </a:r>
            <a:r>
              <a:rPr lang="cs-CZ" sz="2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pubmed</a:t>
            </a:r>
            <a:endParaRPr lang="cs-CZ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cs-CZ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251520" y="889556"/>
            <a:ext cx="849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Jak procházet bibliografii účelně</a:t>
            </a:r>
            <a:r>
              <a:rPr lang="cs-CZ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cs-CZ" sz="2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67544" y="1484784"/>
            <a:ext cx="849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cs-CZ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) Pravidelně kontrolovat určitou bibliografickou databázi</a:t>
            </a:r>
          </a:p>
        </p:txBody>
      </p:sp>
      <p:pic>
        <p:nvPicPr>
          <p:cNvPr id="2" name="Obrázek 1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l="18894" t="12201" r="20075" b="5901"/>
          <a:stretch/>
        </p:blipFill>
        <p:spPr>
          <a:xfrm>
            <a:off x="2007191" y="2465893"/>
            <a:ext cx="5417006" cy="4088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6931</TotalTime>
  <Words>311</Words>
  <Application>Microsoft Office PowerPoint</Application>
  <PresentationFormat>On-screen Show (4:3)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Výchozí návrh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mbox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mbox</dc:creator>
  <cp:lastModifiedBy>Petrášek Jan UEB</cp:lastModifiedBy>
  <cp:revision>153</cp:revision>
  <dcterms:created xsi:type="dcterms:W3CDTF">2006-10-17T20:07:31Z</dcterms:created>
  <dcterms:modified xsi:type="dcterms:W3CDTF">2019-11-13T07:07:03Z</dcterms:modified>
</cp:coreProperties>
</file>