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4" r:id="rId2"/>
    <p:sldId id="273" r:id="rId3"/>
    <p:sldId id="274" r:id="rId4"/>
    <p:sldId id="275" r:id="rId5"/>
    <p:sldId id="276" r:id="rId6"/>
    <p:sldId id="278" r:id="rId7"/>
    <p:sldId id="301" r:id="rId8"/>
    <p:sldId id="300" r:id="rId9"/>
    <p:sldId id="303" r:id="rId10"/>
    <p:sldId id="302" r:id="rId11"/>
    <p:sldId id="286" r:id="rId12"/>
    <p:sldId id="305" r:id="rId13"/>
    <p:sldId id="304" r:id="rId14"/>
    <p:sldId id="287" r:id="rId15"/>
    <p:sldId id="299" r:id="rId16"/>
    <p:sldId id="290" r:id="rId17"/>
    <p:sldId id="289" r:id="rId18"/>
    <p:sldId id="291" r:id="rId19"/>
    <p:sldId id="292" r:id="rId20"/>
    <p:sldId id="279" r:id="rId21"/>
    <p:sldId id="294" r:id="rId22"/>
    <p:sldId id="295" r:id="rId23"/>
    <p:sldId id="306" r:id="rId24"/>
    <p:sldId id="307" r:id="rId25"/>
    <p:sldId id="308" r:id="rId26"/>
    <p:sldId id="309" r:id="rId27"/>
    <p:sldId id="298" r:id="rId28"/>
    <p:sldId id="296" r:id="rId2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5" autoAdjust="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818D8AB-1730-4AD0-8F01-0EA6C44920E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517EC3-8318-4FB8-BC3D-5C6C359F6626}" type="slidenum">
              <a:rPr lang="cs-CZ" altLang="cs-CZ" smtClean="0"/>
              <a:pPr>
                <a:spcBef>
                  <a:spcPct val="0"/>
                </a:spcBef>
              </a:pPr>
              <a:t>1</a:t>
            </a:fld>
            <a:endParaRPr lang="cs-CZ" altLang="cs-CZ"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p:cNvSpPr>
            <a:spLocks noGrp="1" noRot="1" noChangeAspect="1" noTextEdit="1"/>
          </p:cNvSpPr>
          <p:nvPr>
            <p:ph type="sldImg"/>
          </p:nvPr>
        </p:nvSpPr>
        <p:spPr>
          <a:ln/>
        </p:spPr>
      </p:sp>
      <p:sp>
        <p:nvSpPr>
          <p:cNvPr id="184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smtClean="0">
                <a:latin typeface="Arial" panose="020B0604020202020204" pitchFamily="34" charset="0"/>
              </a:rPr>
              <a:t>Jak se poprat s informacemi aneb krize redukcionismu je výzvou pro budoucnost biologie.</a:t>
            </a:r>
            <a:endParaRPr lang="cs-CZ" altLang="cs-CZ" smtClean="0">
              <a:latin typeface="Arial" panose="020B0604020202020204" pitchFamily="34" charset="0"/>
            </a:endParaRPr>
          </a:p>
          <a:p>
            <a:r>
              <a:rPr lang="cs-CZ" altLang="cs-CZ" smtClean="0">
                <a:latin typeface="Arial" panose="020B0604020202020204" pitchFamily="34" charset="0"/>
              </a:rPr>
              <a:t>Biologie prožívá poslední dvě dekády opravdu nevšední období. Proč nevšední? Protože se daří úspěšně získávat stále větší a větší množství informací o částech, ze kterých jsou poskládány veškeré živé organismy. Toto poznávání pospíchá rychlostí, která je dech beroucí. Právě ona je také příčinou obrovského množství původních vědeckých studií v biologických vědách. Umíme rychle přečíst genetický kód prakticky jakéhokoliv organismu. Umíme též zjistit kolik genů je ve zcela konkrétní situaci aktivních a tím umožňuje vznik bílkovin, základních stavebních prvků živých organismů. Ba co více, umíme i mikroskopicky sledovat kde jsou všechny tyto bílkoviny lokalizovány, jak spolupracují, jak vznikají a zanikají. Umíme to udělat pro tisíce a tisíce dalších molekul najednou, a pokud budeme mít dostatek peněz i pro každou sekundu života organismu. Jinými slovy, biologové dneška a blízké budoucnosti budou dostávat neuvěřitelně komplexní informaci o fungování konkrétního organismu. Jedním z mohutných hybatelů pokroku v biologických vědách byl a je redukcionistický přístup, který umožňuje konkrétní děj studovat v jakési izolovanosti. Odráží se v něm jistý pragmatický přístup vědců, kteří ani nic lepšího dělat nemohou u vědomí nesmírné komplexity života. Ale nejdůležitější je vždy vědomí souvislostí. A i když není vůbec jisté, jestli někdy budeme schopni pochopit fungování celku takříkajíc odshora, právě získávání nesmírně komplexních souborů dat je jakýmsi prvním krůčkem. Abychom však mohli s těmito soubory dat pracovat účelně, tj. získat z nich odpovědi na otázku jak se celý organismus chová díky vztahům mezi všemi jeho součástmi, je potřeba změna v chápání poznatelnosti celku cestou poznatelnosti částí. Tedy posunout se od redukcionistického pohledu na jeden či pouze pár probíhajících dějů směrem k postupům založených na schopnosti získat ze záplavy informací zcela novou kvalitu. Toto je momentálně dle mého názoru jednoznačně největší výzvou současné biologie. Pokud se s touto výzvou úspěšně popasuje, je i možné s jistou mírou optimismu doufat v jisté dohnání míry exaktnosti, kterou se pyšní obory jako matematika, fyzika či chemie.</a:t>
            </a:r>
          </a:p>
          <a:p>
            <a:endParaRPr lang="cs-CZ" altLang="cs-CZ" smtClean="0">
              <a:latin typeface="Arial" panose="020B0604020202020204" pitchFamily="34" charset="0"/>
            </a:endParaRPr>
          </a:p>
        </p:txBody>
      </p:sp>
      <p:sp>
        <p:nvSpPr>
          <p:cNvPr id="184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5499F1-4E4A-4DC2-AD5D-32C925178EBC}" type="slidenum">
              <a:rPr lang="cs-CZ" altLang="cs-CZ" smtClean="0"/>
              <a:pPr/>
              <a:t>14</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8EBF25-3D31-4855-9C4B-CB9D9E464010}" type="slidenum">
              <a:rPr lang="cs-CZ" altLang="cs-CZ"/>
              <a:pPr>
                <a:defRPr/>
              </a:pPr>
              <a:t>‹#›</a:t>
            </a:fld>
            <a:endParaRPr lang="cs-CZ" altLang="cs-CZ"/>
          </a:p>
        </p:txBody>
      </p:sp>
    </p:spTree>
    <p:extLst>
      <p:ext uri="{BB962C8B-B14F-4D97-AF65-F5344CB8AC3E}">
        <p14:creationId xmlns:p14="http://schemas.microsoft.com/office/powerpoint/2010/main" val="18307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B6486EA-ECA8-4C30-8B83-DB799F91059F}" type="slidenum">
              <a:rPr lang="cs-CZ" altLang="cs-CZ"/>
              <a:pPr>
                <a:defRPr/>
              </a:pPr>
              <a:t>‹#›</a:t>
            </a:fld>
            <a:endParaRPr lang="cs-CZ" altLang="cs-CZ"/>
          </a:p>
        </p:txBody>
      </p:sp>
    </p:spTree>
    <p:extLst>
      <p:ext uri="{BB962C8B-B14F-4D97-AF65-F5344CB8AC3E}">
        <p14:creationId xmlns:p14="http://schemas.microsoft.com/office/powerpoint/2010/main" val="360185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A02E733-269A-43C7-92F0-4FA54F3966AA}" type="slidenum">
              <a:rPr lang="cs-CZ" altLang="cs-CZ"/>
              <a:pPr>
                <a:defRPr/>
              </a:pPr>
              <a:t>‹#›</a:t>
            </a:fld>
            <a:endParaRPr lang="cs-CZ" altLang="cs-CZ"/>
          </a:p>
        </p:txBody>
      </p:sp>
    </p:spTree>
    <p:extLst>
      <p:ext uri="{BB962C8B-B14F-4D97-AF65-F5344CB8AC3E}">
        <p14:creationId xmlns:p14="http://schemas.microsoft.com/office/powerpoint/2010/main" val="240801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6FBE9BB-C8EA-4817-A74A-9F29046F3377}" type="slidenum">
              <a:rPr lang="cs-CZ" altLang="cs-CZ"/>
              <a:pPr>
                <a:defRPr/>
              </a:pPr>
              <a:t>‹#›</a:t>
            </a:fld>
            <a:endParaRPr lang="cs-CZ" altLang="cs-CZ"/>
          </a:p>
        </p:txBody>
      </p:sp>
    </p:spTree>
    <p:extLst>
      <p:ext uri="{BB962C8B-B14F-4D97-AF65-F5344CB8AC3E}">
        <p14:creationId xmlns:p14="http://schemas.microsoft.com/office/powerpoint/2010/main" val="248409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AC9B302-3275-4B52-9368-03F6E2E475F3}" type="slidenum">
              <a:rPr lang="cs-CZ" altLang="cs-CZ"/>
              <a:pPr>
                <a:defRPr/>
              </a:pPr>
              <a:t>‹#›</a:t>
            </a:fld>
            <a:endParaRPr lang="cs-CZ" altLang="cs-CZ"/>
          </a:p>
        </p:txBody>
      </p:sp>
    </p:spTree>
    <p:extLst>
      <p:ext uri="{BB962C8B-B14F-4D97-AF65-F5344CB8AC3E}">
        <p14:creationId xmlns:p14="http://schemas.microsoft.com/office/powerpoint/2010/main" val="27849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9D345C2-9AF2-4F69-B412-C664BB7D3288}" type="slidenum">
              <a:rPr lang="cs-CZ" altLang="cs-CZ"/>
              <a:pPr>
                <a:defRPr/>
              </a:pPr>
              <a:t>‹#›</a:t>
            </a:fld>
            <a:endParaRPr lang="cs-CZ" altLang="cs-CZ"/>
          </a:p>
        </p:txBody>
      </p:sp>
    </p:spTree>
    <p:extLst>
      <p:ext uri="{BB962C8B-B14F-4D97-AF65-F5344CB8AC3E}">
        <p14:creationId xmlns:p14="http://schemas.microsoft.com/office/powerpoint/2010/main" val="148539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E8935E4F-BEB1-4585-A5B6-4800426D4D7D}" type="slidenum">
              <a:rPr lang="cs-CZ" altLang="cs-CZ"/>
              <a:pPr>
                <a:defRPr/>
              </a:pPr>
              <a:t>‹#›</a:t>
            </a:fld>
            <a:endParaRPr lang="cs-CZ" altLang="cs-CZ"/>
          </a:p>
        </p:txBody>
      </p:sp>
    </p:spTree>
    <p:extLst>
      <p:ext uri="{BB962C8B-B14F-4D97-AF65-F5344CB8AC3E}">
        <p14:creationId xmlns:p14="http://schemas.microsoft.com/office/powerpoint/2010/main" val="280395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298FA57-C4A3-4F18-B17C-A05684B0059C}" type="slidenum">
              <a:rPr lang="cs-CZ" altLang="cs-CZ"/>
              <a:pPr>
                <a:defRPr/>
              </a:pPr>
              <a:t>‹#›</a:t>
            </a:fld>
            <a:endParaRPr lang="cs-CZ" altLang="cs-CZ"/>
          </a:p>
        </p:txBody>
      </p:sp>
    </p:spTree>
    <p:extLst>
      <p:ext uri="{BB962C8B-B14F-4D97-AF65-F5344CB8AC3E}">
        <p14:creationId xmlns:p14="http://schemas.microsoft.com/office/powerpoint/2010/main" val="41064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58021ADF-7B81-457C-B7F6-7D446A13D849}" type="slidenum">
              <a:rPr lang="cs-CZ" altLang="cs-CZ"/>
              <a:pPr>
                <a:defRPr/>
              </a:pPr>
              <a:t>‹#›</a:t>
            </a:fld>
            <a:endParaRPr lang="cs-CZ" altLang="cs-CZ"/>
          </a:p>
        </p:txBody>
      </p:sp>
    </p:spTree>
    <p:extLst>
      <p:ext uri="{BB962C8B-B14F-4D97-AF65-F5344CB8AC3E}">
        <p14:creationId xmlns:p14="http://schemas.microsoft.com/office/powerpoint/2010/main" val="351783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40AAD72-E742-477F-BD1A-F2D50FACFDA7}" type="slidenum">
              <a:rPr lang="cs-CZ" altLang="cs-CZ"/>
              <a:pPr>
                <a:defRPr/>
              </a:pPr>
              <a:t>‹#›</a:t>
            </a:fld>
            <a:endParaRPr lang="cs-CZ" altLang="cs-CZ"/>
          </a:p>
        </p:txBody>
      </p:sp>
    </p:spTree>
    <p:extLst>
      <p:ext uri="{BB962C8B-B14F-4D97-AF65-F5344CB8AC3E}">
        <p14:creationId xmlns:p14="http://schemas.microsoft.com/office/powerpoint/2010/main" val="259216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1EC008C-D2A9-436E-882F-109B73B6EC78}" type="slidenum">
              <a:rPr lang="cs-CZ" altLang="cs-CZ"/>
              <a:pPr>
                <a:defRPr/>
              </a:pPr>
              <a:t>‹#›</a:t>
            </a:fld>
            <a:endParaRPr lang="cs-CZ" altLang="cs-CZ"/>
          </a:p>
        </p:txBody>
      </p:sp>
    </p:spTree>
    <p:extLst>
      <p:ext uri="{BB962C8B-B14F-4D97-AF65-F5344CB8AC3E}">
        <p14:creationId xmlns:p14="http://schemas.microsoft.com/office/powerpoint/2010/main" val="74959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16F8F17-DD0D-483C-B898-521AB804673B}"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hr.ueb.cas.cz/petrasek/B130P16.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upload.wikimedia.org/wikipedia/commons/f/f1/InvestigadoresUR.JPG"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hyperlink" Target="http://www.csicop.org/si/archive/category/volume_40.5"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csicop.org/"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www.sysifos.cz/"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www.ueb.cas.cz/cs/content/seznamte-se-s-nami"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video" Target="file:///F:\PZVP2017\corticalbfa2xfinal.avi" TargetMode="External"/><Relationship Id="rId7" Type="http://schemas.openxmlformats.org/officeDocument/2006/relationships/image" Target="../media/image1.png"/><Relationship Id="rId12" Type="http://schemas.openxmlformats.org/officeDocument/2006/relationships/image" Target="../media/image29.png"/><Relationship Id="rId2" Type="http://schemas.openxmlformats.org/officeDocument/2006/relationships/video" Target="file:///F:\PZVP2017\control2xfinal.avi" TargetMode="External"/><Relationship Id="rId1" Type="http://schemas.openxmlformats.org/officeDocument/2006/relationships/video" Target="file:///F:\PZVP2017\ER_tobacco_10x_fin.avi" TargetMode="Externa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27.jpeg"/><Relationship Id="rId4" Type="http://schemas.openxmlformats.org/officeDocument/2006/relationships/slideLayout" Target="../slideLayouts/slideLayout1.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Transformation_BY2_Ath_suspensions.pdf"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hyperlink" Target="http://colinpurrington.com/tips/lab-notebook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postdocexperience.scienceblog.com/2012/11/19/electronic-lab-notebooks/" TargetMode="External"/><Relationship Id="rId3" Type="http://schemas.openxmlformats.org/officeDocument/2006/relationships/image" Target="../media/image2.png"/><Relationship Id="rId7" Type="http://schemas.openxmlformats.org/officeDocument/2006/relationships/hyperlink" Target="http://www.nature.com/news/going-paperless-the-digital-lab-1.988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chronicle.com/blogs/profhacker/digital-lab-notebooks-what-works-and-what-doesnt/51239"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flickr.com/photos/annevoi/5878993041/"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noodlersink.com/" TargetMode="External"/><Relationship Id="rId5" Type="http://schemas.openxmlformats.org/officeDocument/2006/relationships/hyperlink" Target="https://colinpurrington.com/tips/lab-notebooks/"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080128_summaryBILA_Petrasek.ppt" TargetMode="External"/><Relationship Id="rId2" Type="http://schemas.openxmlformats.org/officeDocument/2006/relationships/hyperlink" Target="http://abacus.bates.edu/~ganderso/biology/resources/statistics.html"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39750" y="190500"/>
            <a:ext cx="8389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Praktické základy vědecké práce (B130P16)</a:t>
            </a:r>
          </a:p>
        </p:txBody>
      </p:sp>
      <p:sp>
        <p:nvSpPr>
          <p:cNvPr id="3075" name="Text Box 5"/>
          <p:cNvSpPr txBox="1">
            <a:spLocks noChangeArrowheads="1"/>
          </p:cNvSpPr>
          <p:nvPr/>
        </p:nvSpPr>
        <p:spPr bwMode="auto">
          <a:xfrm>
            <a:off x="107950" y="1125538"/>
            <a:ext cx="9034463"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Zajišťuje:</a:t>
            </a:r>
            <a:r>
              <a:rPr lang="cs-CZ" altLang="cs-CZ" sz="2600">
                <a:latin typeface="Calibri" panose="020F0502020204030204" pitchFamily="34" charset="0"/>
              </a:rPr>
              <a:t> 130 - Katedra experimentální biologie rostlin</a:t>
            </a:r>
          </a:p>
          <a:p>
            <a:pPr eaLnBrk="1" hangingPunct="1">
              <a:spcBef>
                <a:spcPct val="0"/>
              </a:spcBef>
              <a:buFontTx/>
              <a:buNone/>
            </a:pPr>
            <a:r>
              <a:rPr lang="cs-CZ" altLang="cs-CZ" sz="2600" b="1">
                <a:latin typeface="Calibri" panose="020F0502020204030204" pitchFamily="34" charset="0"/>
              </a:rPr>
              <a:t>Stav předmětu:</a:t>
            </a:r>
            <a:r>
              <a:rPr lang="cs-CZ" altLang="cs-CZ" sz="2600">
                <a:latin typeface="Calibri" panose="020F0502020204030204" pitchFamily="34" charset="0"/>
              </a:rPr>
              <a:t> vyučován</a:t>
            </a:r>
          </a:p>
          <a:p>
            <a:pPr eaLnBrk="1" hangingPunct="1">
              <a:spcBef>
                <a:spcPct val="0"/>
              </a:spcBef>
              <a:buFontTx/>
              <a:buNone/>
            </a:pPr>
            <a:r>
              <a:rPr lang="cs-CZ" altLang="cs-CZ" sz="2600" b="1">
                <a:latin typeface="Calibri" panose="020F0502020204030204" pitchFamily="34" charset="0"/>
              </a:rPr>
              <a:t>Rozsah v ZS:</a:t>
            </a:r>
            <a:r>
              <a:rPr lang="cs-CZ" altLang="cs-CZ" sz="2600">
                <a:latin typeface="Calibri" panose="020F0502020204030204" pitchFamily="34" charset="0"/>
              </a:rPr>
              <a:t> 0/2 Z (hodiny/týden)</a:t>
            </a:r>
          </a:p>
          <a:p>
            <a:pPr eaLnBrk="1" hangingPunct="1">
              <a:spcBef>
                <a:spcPct val="0"/>
              </a:spcBef>
              <a:buFontTx/>
              <a:buNone/>
            </a:pPr>
            <a:r>
              <a:rPr lang="cs-CZ" altLang="cs-CZ" sz="2600" b="1">
                <a:latin typeface="Calibri" panose="020F0502020204030204" pitchFamily="34" charset="0"/>
              </a:rPr>
              <a:t>Kredity:</a:t>
            </a:r>
            <a:r>
              <a:rPr lang="cs-CZ" altLang="cs-CZ" sz="2600">
                <a:latin typeface="Calibri" panose="020F0502020204030204" pitchFamily="34" charset="0"/>
              </a:rPr>
              <a:t> 2</a:t>
            </a:r>
          </a:p>
          <a:p>
            <a:pPr eaLnBrk="1" hangingPunct="1">
              <a:spcBef>
                <a:spcPct val="0"/>
              </a:spcBef>
              <a:buFontTx/>
              <a:buNone/>
            </a:pPr>
            <a:r>
              <a:rPr lang="cs-CZ" altLang="cs-CZ" sz="2600" b="1">
                <a:latin typeface="Calibri" panose="020F0502020204030204" pitchFamily="34" charset="0"/>
              </a:rPr>
              <a:t>Vyučující:</a:t>
            </a:r>
            <a:r>
              <a:rPr lang="cs-CZ" altLang="cs-CZ" sz="2600">
                <a:latin typeface="Calibri" panose="020F0502020204030204" pitchFamily="34" charset="0"/>
              </a:rPr>
              <a:t> Jan Petrášek, KEBR PřF UK a ÚEB AVČR </a:t>
            </a:r>
          </a:p>
          <a:p>
            <a:pPr eaLnBrk="1" hangingPunct="1">
              <a:spcBef>
                <a:spcPct val="0"/>
              </a:spcBef>
              <a:buFontTx/>
              <a:buNone/>
            </a:pPr>
            <a:r>
              <a:rPr lang="cs-CZ" altLang="cs-CZ" sz="2600" b="1">
                <a:latin typeface="Calibri" panose="020F0502020204030204" pitchFamily="34" charset="0"/>
              </a:rPr>
              <a:t>WWW</a:t>
            </a:r>
            <a:r>
              <a:rPr lang="cs-CZ" altLang="cs-CZ" sz="2600">
                <a:latin typeface="Calibri" panose="020F0502020204030204" pitchFamily="34" charset="0"/>
              </a:rPr>
              <a:t>: </a:t>
            </a:r>
            <a:r>
              <a:rPr lang="cs-CZ" altLang="cs-CZ" sz="2600">
                <a:latin typeface="Calibri" panose="020F0502020204030204" pitchFamily="34" charset="0"/>
                <a:hlinkClick r:id="rId3"/>
              </a:rPr>
              <a:t>http://lhr.ueb.cas.cz/petrasek/B130P16.htm</a:t>
            </a:r>
            <a:endParaRPr lang="cs-CZ" altLang="cs-CZ" sz="2600">
              <a:latin typeface="Calibri" panose="020F0502020204030204" pitchFamily="34" charset="0"/>
            </a:endParaRPr>
          </a:p>
          <a:p>
            <a:pPr eaLnBrk="1" hangingPunct="1">
              <a:spcBef>
                <a:spcPct val="0"/>
              </a:spcBef>
              <a:buFontTx/>
              <a:buNone/>
            </a:pPr>
            <a:endParaRPr lang="cs-CZ" altLang="cs-CZ" sz="2600">
              <a:latin typeface="Calibri" panose="020F0502020204030204" pitchFamily="34" charset="0"/>
            </a:endParaRPr>
          </a:p>
          <a:p>
            <a:pPr eaLnBrk="1" hangingPunct="1">
              <a:spcBef>
                <a:spcPct val="0"/>
              </a:spcBef>
              <a:buFontTx/>
              <a:buNone/>
            </a:pPr>
            <a:r>
              <a:rPr lang="cs-CZ" altLang="cs-CZ" sz="2600" b="1">
                <a:latin typeface="Calibri" panose="020F0502020204030204" pitchFamily="34" charset="0"/>
              </a:rPr>
              <a:t>Požadavky k zápočtu:</a:t>
            </a:r>
          </a:p>
          <a:p>
            <a:pPr eaLnBrk="1" hangingPunct="1">
              <a:spcBef>
                <a:spcPct val="0"/>
              </a:spcBef>
              <a:buFontTx/>
              <a:buNone/>
            </a:pPr>
            <a:r>
              <a:rPr lang="cs-CZ" altLang="cs-CZ" sz="2500">
                <a:solidFill>
                  <a:srgbClr val="FF0000"/>
                </a:solidFill>
                <a:latin typeface="Calibri" panose="020F0502020204030204" pitchFamily="34" charset="0"/>
              </a:rPr>
              <a:t>1) Vypracování úloh ze zpracování bibliografických, scientometrických a sekvenčních dat</a:t>
            </a:r>
          </a:p>
          <a:p>
            <a:pPr eaLnBrk="1" hangingPunct="1">
              <a:spcBef>
                <a:spcPct val="0"/>
              </a:spcBef>
              <a:buFontTx/>
              <a:buNone/>
            </a:pPr>
            <a:r>
              <a:rPr lang="cs-CZ" altLang="cs-CZ" sz="2500">
                <a:solidFill>
                  <a:srgbClr val="FF0000"/>
                </a:solidFill>
                <a:latin typeface="Calibri" panose="020F0502020204030204" pitchFamily="34" charset="0"/>
              </a:rPr>
              <a:t>2) Vypracování rukopisu vědecké práce</a:t>
            </a:r>
          </a:p>
        </p:txBody>
      </p:sp>
      <p:grpSp>
        <p:nvGrpSpPr>
          <p:cNvPr id="3076" name="Skupina 8"/>
          <p:cNvGrpSpPr>
            <a:grpSpLocks/>
          </p:cNvGrpSpPr>
          <p:nvPr/>
        </p:nvGrpSpPr>
        <p:grpSpPr bwMode="auto">
          <a:xfrm>
            <a:off x="0" y="6638925"/>
            <a:ext cx="9142413" cy="246063"/>
            <a:chOff x="0" y="6639163"/>
            <a:chExt cx="9142412" cy="246221"/>
          </a:xfrm>
        </p:grpSpPr>
        <p:sp>
          <p:nvSpPr>
            <p:cNvPr id="3080"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308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468313" y="1063625"/>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grpSp>
        <p:nvGrpSpPr>
          <p:cNvPr id="13315" name="Skupina 18"/>
          <p:cNvGrpSpPr>
            <a:grpSpLocks/>
          </p:cNvGrpSpPr>
          <p:nvPr/>
        </p:nvGrpSpPr>
        <p:grpSpPr bwMode="auto">
          <a:xfrm>
            <a:off x="0" y="6638925"/>
            <a:ext cx="9142413" cy="246063"/>
            <a:chOff x="0" y="6639163"/>
            <a:chExt cx="9142412" cy="246221"/>
          </a:xfrm>
        </p:grpSpPr>
        <p:sp>
          <p:nvSpPr>
            <p:cNvPr id="13327"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33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aoblený obdélník 22"/>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319" name="Text Box 22"/>
          <p:cNvSpPr txBox="1">
            <a:spLocks noChangeArrowheads="1"/>
          </p:cNvSpPr>
          <p:nvPr/>
        </p:nvSpPr>
        <p:spPr bwMode="auto">
          <a:xfrm>
            <a:off x="107950" y="16287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Bude jednou biologie přísnou exaktní vědou?   To je opravdová výzva…</a:t>
            </a:r>
          </a:p>
        </p:txBody>
      </p:sp>
      <p:grpSp>
        <p:nvGrpSpPr>
          <p:cNvPr id="13320" name="Skupina 38"/>
          <p:cNvGrpSpPr>
            <a:grpSpLocks/>
          </p:cNvGrpSpPr>
          <p:nvPr/>
        </p:nvGrpSpPr>
        <p:grpSpPr bwMode="auto">
          <a:xfrm>
            <a:off x="179388" y="2133600"/>
            <a:ext cx="4752975" cy="2590800"/>
            <a:chOff x="179512" y="2132856"/>
            <a:chExt cx="4752528" cy="2592288"/>
          </a:xfrm>
        </p:grpSpPr>
        <p:pic>
          <p:nvPicPr>
            <p:cNvPr id="47126" name="Picture 22" descr="File:InvestigadoresUR.JPG">
              <a:hlinkClick r:id="rId5"/>
            </p:cNvPr>
            <p:cNvPicPr>
              <a:picLocks noChangeAspect="1" noChangeArrowheads="1"/>
            </p:cNvPicPr>
            <p:nvPr/>
          </p:nvPicPr>
          <p:blipFill>
            <a:blip r:embed="rId6" cstate="print"/>
            <a:srcRect/>
            <a:stretch>
              <a:fillRect/>
            </a:stretch>
          </p:blipFill>
          <p:spPr bwMode="auto">
            <a:xfrm>
              <a:off x="179512" y="2132856"/>
              <a:ext cx="4752528" cy="2376264"/>
            </a:xfrm>
            <a:prstGeom prst="rect">
              <a:avLst/>
            </a:prstGeom>
            <a:ln>
              <a:noFill/>
            </a:ln>
            <a:effectLst>
              <a:softEdge rad="112500"/>
            </a:effectLst>
          </p:spPr>
        </p:pic>
        <p:sp>
          <p:nvSpPr>
            <p:cNvPr id="13326" name="Obdélník 34"/>
            <p:cNvSpPr>
              <a:spLocks noChangeArrowheads="1"/>
            </p:cNvSpPr>
            <p:nvPr/>
          </p:nvSpPr>
          <p:spPr bwMode="auto">
            <a:xfrm>
              <a:off x="179512" y="4448145"/>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http://commons.wikimedia.org/wiki/File:InvestigadoresUR.JPG</a:t>
              </a:r>
            </a:p>
          </p:txBody>
        </p:sp>
      </p:grpSp>
      <p:grpSp>
        <p:nvGrpSpPr>
          <p:cNvPr id="13321" name="Skupina 37"/>
          <p:cNvGrpSpPr>
            <a:grpSpLocks/>
          </p:cNvGrpSpPr>
          <p:nvPr/>
        </p:nvGrpSpPr>
        <p:grpSpPr bwMode="auto">
          <a:xfrm>
            <a:off x="4356100" y="4005263"/>
            <a:ext cx="4679950" cy="2581275"/>
            <a:chOff x="4283968" y="4005064"/>
            <a:chExt cx="4680520" cy="2581255"/>
          </a:xfrm>
        </p:grpSpPr>
        <p:pic>
          <p:nvPicPr>
            <p:cNvPr id="47128" name="Picture 24" descr="http://library.miami.edu/uml/chc/files/2012/07/facebook-busyReadingRoom.jpg"/>
            <p:cNvPicPr>
              <a:picLocks noChangeAspect="1" noChangeArrowheads="1"/>
            </p:cNvPicPr>
            <p:nvPr/>
          </p:nvPicPr>
          <p:blipFill>
            <a:blip r:embed="rId7" cstate="print"/>
            <a:srcRect l="7060" t="30997" r="9606"/>
            <a:stretch>
              <a:fillRect/>
            </a:stretch>
          </p:blipFill>
          <p:spPr bwMode="auto">
            <a:xfrm>
              <a:off x="4283968" y="4005064"/>
              <a:ext cx="4680520" cy="2437533"/>
            </a:xfrm>
            <a:prstGeom prst="rect">
              <a:avLst/>
            </a:prstGeom>
            <a:ln>
              <a:noFill/>
            </a:ln>
            <a:effectLst>
              <a:softEdge rad="112500"/>
            </a:effectLst>
          </p:spPr>
        </p:pic>
        <p:sp>
          <p:nvSpPr>
            <p:cNvPr id="13324" name="Obdélník 36"/>
            <p:cNvSpPr>
              <a:spLocks noChangeArrowheads="1"/>
            </p:cNvSpPr>
            <p:nvPr/>
          </p:nvSpPr>
          <p:spPr bwMode="auto">
            <a:xfrm>
              <a:off x="4355976" y="6309320"/>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http://library.miami.edu/uml/chc/tag/behind-the-scenes-at-chc/</a:t>
              </a:r>
            </a:p>
          </p:txBody>
        </p:sp>
      </p:grpSp>
      <p:sp>
        <p:nvSpPr>
          <p:cNvPr id="13322"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14339" name="Text Box 11"/>
          <p:cNvSpPr txBox="1">
            <a:spLocks noChangeArrowheads="1"/>
          </p:cNvSpPr>
          <p:nvPr/>
        </p:nvSpPr>
        <p:spPr bwMode="auto">
          <a:xfrm>
            <a:off x="468313" y="1557338"/>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Základní náplň práce vědce 	</a:t>
            </a:r>
          </a:p>
        </p:txBody>
      </p:sp>
      <p:grpSp>
        <p:nvGrpSpPr>
          <p:cNvPr id="2" name="Group 12"/>
          <p:cNvGrpSpPr>
            <a:grpSpLocks/>
          </p:cNvGrpSpPr>
          <p:nvPr/>
        </p:nvGrpSpPr>
        <p:grpSpPr bwMode="auto">
          <a:xfrm>
            <a:off x="2266950" y="1779588"/>
            <a:ext cx="1152525" cy="930275"/>
            <a:chOff x="657" y="3158"/>
            <a:chExt cx="726" cy="234"/>
          </a:xfrm>
        </p:grpSpPr>
        <p:sp>
          <p:nvSpPr>
            <p:cNvPr id="14367"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4368" name="Line 14"/>
            <p:cNvSpPr>
              <a:spLocks noChangeShapeType="1"/>
            </p:cNvSpPr>
            <p:nvPr/>
          </p:nvSpPr>
          <p:spPr bwMode="auto">
            <a:xfrm>
              <a:off x="657" y="3158"/>
              <a:ext cx="726" cy="234"/>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55311" name="Text Box 15"/>
          <p:cNvSpPr txBox="1">
            <a:spLocks noChangeArrowheads="1"/>
          </p:cNvSpPr>
          <p:nvPr/>
        </p:nvSpPr>
        <p:spPr bwMode="auto">
          <a:xfrm>
            <a:off x="3708400" y="2505075"/>
            <a:ext cx="5184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rPr>
              <a:t>Ověřování modelů</a:t>
            </a:r>
            <a:r>
              <a:rPr lang="cs-CZ" altLang="cs-CZ" sz="1800">
                <a:latin typeface="Calibri" panose="020F0502020204030204" pitchFamily="34" charset="0"/>
              </a:rPr>
              <a:t> - v biologii je model výsledkem experimentální činnosti a redukcionistického přístupu ke studovanému materiálu</a:t>
            </a:r>
          </a:p>
        </p:txBody>
      </p:sp>
      <p:sp>
        <p:nvSpPr>
          <p:cNvPr id="55312" name="Text Box 16"/>
          <p:cNvSpPr txBox="1">
            <a:spLocks noChangeArrowheads="1"/>
          </p:cNvSpPr>
          <p:nvPr/>
        </p:nvSpPr>
        <p:spPr bwMode="auto">
          <a:xfrm>
            <a:off x="3708400" y="1549400"/>
            <a:ext cx="5435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rPr>
              <a:t>Testování hypotéz</a:t>
            </a:r>
            <a:r>
              <a:rPr lang="cs-CZ" altLang="cs-CZ" sz="1800">
                <a:latin typeface="Calibri" panose="020F0502020204030204" pitchFamily="34" charset="0"/>
              </a:rPr>
              <a:t> - verifikace či falzifikace prostřednictvím cyklů otázek a odpovědí</a:t>
            </a:r>
          </a:p>
        </p:txBody>
      </p:sp>
      <p:grpSp>
        <p:nvGrpSpPr>
          <p:cNvPr id="14343" name="Skupina 18"/>
          <p:cNvGrpSpPr>
            <a:grpSpLocks/>
          </p:cNvGrpSpPr>
          <p:nvPr/>
        </p:nvGrpSpPr>
        <p:grpSpPr bwMode="auto">
          <a:xfrm>
            <a:off x="0" y="6638925"/>
            <a:ext cx="9142413" cy="246063"/>
            <a:chOff x="0" y="6639163"/>
            <a:chExt cx="9142412" cy="246221"/>
          </a:xfrm>
        </p:grpSpPr>
        <p:sp>
          <p:nvSpPr>
            <p:cNvPr id="14363"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436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Zaoblený obdélník 21"/>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347"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grpSp>
        <p:nvGrpSpPr>
          <p:cNvPr id="4" name="Skupina 45"/>
          <p:cNvGrpSpPr>
            <a:grpSpLocks/>
          </p:cNvGrpSpPr>
          <p:nvPr/>
        </p:nvGrpSpPr>
        <p:grpSpPr bwMode="auto">
          <a:xfrm>
            <a:off x="3363913" y="3394075"/>
            <a:ext cx="5578475" cy="3278188"/>
            <a:chOff x="3363311" y="3394137"/>
            <a:chExt cx="5578357" cy="3277137"/>
          </a:xfrm>
        </p:grpSpPr>
        <p:pic>
          <p:nvPicPr>
            <p:cNvPr id="1436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509" y="3394137"/>
              <a:ext cx="396081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Obdélník 27"/>
            <p:cNvSpPr>
              <a:spLocks noChangeArrowheads="1"/>
            </p:cNvSpPr>
            <p:nvPr/>
          </p:nvSpPr>
          <p:spPr bwMode="auto">
            <a:xfrm>
              <a:off x="3363311" y="6383242"/>
              <a:ext cx="435597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http://www.thwink.org/sustain/glossary/ModelRevolution.htm</a:t>
              </a:r>
            </a:p>
          </p:txBody>
        </p:sp>
        <p:pic>
          <p:nvPicPr>
            <p:cNvPr id="14362" name="Picture 26" descr="Cover of Thomas Kuhn's The Structure of Scientific Revolu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20" y="3861048"/>
              <a:ext cx="1489348" cy="225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Skupina 44"/>
          <p:cNvGrpSpPr>
            <a:grpSpLocks/>
          </p:cNvGrpSpPr>
          <p:nvPr/>
        </p:nvGrpSpPr>
        <p:grpSpPr bwMode="auto">
          <a:xfrm>
            <a:off x="107950" y="3556000"/>
            <a:ext cx="3454400" cy="2465388"/>
            <a:chOff x="35398" y="3195341"/>
            <a:chExt cx="3454432" cy="2465996"/>
          </a:xfrm>
        </p:grpSpPr>
        <p:cxnSp>
          <p:nvCxnSpPr>
            <p:cNvPr id="33" name="Přímá spojovací šipka 32"/>
            <p:cNvCxnSpPr/>
            <p:nvPr/>
          </p:nvCxnSpPr>
          <p:spPr>
            <a:xfrm flipH="1">
              <a:off x="1403836" y="5507311"/>
              <a:ext cx="79217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flipV="1">
              <a:off x="611666" y="3563732"/>
              <a:ext cx="360365" cy="57640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flipH="1">
              <a:off x="2381745" y="4673668"/>
              <a:ext cx="288928" cy="5764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rot="10800000">
              <a:off x="598966" y="4664141"/>
              <a:ext cx="288928" cy="5764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ovací šipka 38"/>
            <p:cNvCxnSpPr/>
            <p:nvPr/>
          </p:nvCxnSpPr>
          <p:spPr>
            <a:xfrm rot="10800000" flipH="1" flipV="1">
              <a:off x="2303957" y="3582787"/>
              <a:ext cx="360365" cy="57640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55" name="Obdélník 39"/>
            <p:cNvSpPr>
              <a:spLocks noChangeArrowheads="1"/>
            </p:cNvSpPr>
            <p:nvPr/>
          </p:nvSpPr>
          <p:spPr bwMode="auto">
            <a:xfrm>
              <a:off x="2195736" y="5291916"/>
              <a:ext cx="1080120"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1. Otázka</a:t>
              </a:r>
            </a:p>
          </p:txBody>
        </p:sp>
        <p:sp>
          <p:nvSpPr>
            <p:cNvPr id="14356" name="Obdélník 40"/>
            <p:cNvSpPr>
              <a:spLocks noChangeArrowheads="1"/>
            </p:cNvSpPr>
            <p:nvPr/>
          </p:nvSpPr>
          <p:spPr bwMode="auto">
            <a:xfrm>
              <a:off x="58087" y="5291904"/>
              <a:ext cx="1296469"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a:latin typeface="Calibri" panose="020F0502020204030204" pitchFamily="34" charset="0"/>
                </a:rPr>
                <a:t>2. Hypotéza</a:t>
              </a:r>
            </a:p>
          </p:txBody>
        </p:sp>
        <p:sp>
          <p:nvSpPr>
            <p:cNvPr id="14357" name="Obdélník 41"/>
            <p:cNvSpPr>
              <a:spLocks noChangeArrowheads="1"/>
            </p:cNvSpPr>
            <p:nvPr/>
          </p:nvSpPr>
          <p:spPr bwMode="auto">
            <a:xfrm>
              <a:off x="35398" y="4193362"/>
              <a:ext cx="1295885"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3. Predikce</a:t>
              </a:r>
            </a:p>
          </p:txBody>
        </p:sp>
        <p:sp>
          <p:nvSpPr>
            <p:cNvPr id="14358" name="Obdélník 42"/>
            <p:cNvSpPr>
              <a:spLocks noChangeArrowheads="1"/>
            </p:cNvSpPr>
            <p:nvPr/>
          </p:nvSpPr>
          <p:spPr bwMode="auto">
            <a:xfrm>
              <a:off x="890217" y="3195341"/>
              <a:ext cx="1512622"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a:latin typeface="Calibri" panose="020F0502020204030204" pitchFamily="34" charset="0"/>
                </a:rPr>
                <a:t>4. Experiment</a:t>
              </a:r>
            </a:p>
          </p:txBody>
        </p:sp>
        <p:sp>
          <p:nvSpPr>
            <p:cNvPr id="14359" name="Obdélník 43"/>
            <p:cNvSpPr>
              <a:spLocks noChangeArrowheads="1"/>
            </p:cNvSpPr>
            <p:nvPr/>
          </p:nvSpPr>
          <p:spPr bwMode="auto">
            <a:xfrm>
              <a:off x="2193853" y="4187944"/>
              <a:ext cx="1295977"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5. Analýza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1" grpId="0"/>
      <p:bldP spid="553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sadelfio.podbean.com/mf/web/jv5mq/BabyScientificMeth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46150"/>
            <a:ext cx="3700462"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aoblený obdélník 4"/>
          <p:cNvSpPr/>
          <p:nvPr/>
        </p:nvSpPr>
        <p:spPr>
          <a:xfrm>
            <a:off x="476841" y="764704"/>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5366"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grpSp>
        <p:nvGrpSpPr>
          <p:cNvPr id="15367" name="Skupina 18"/>
          <p:cNvGrpSpPr>
            <a:grpSpLocks/>
          </p:cNvGrpSpPr>
          <p:nvPr/>
        </p:nvGrpSpPr>
        <p:grpSpPr bwMode="auto">
          <a:xfrm>
            <a:off x="0" y="6638925"/>
            <a:ext cx="9142413" cy="246063"/>
            <a:chOff x="0" y="6639163"/>
            <a:chExt cx="9142412" cy="246221"/>
          </a:xfrm>
        </p:grpSpPr>
        <p:sp>
          <p:nvSpPr>
            <p:cNvPr id="15369"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537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8" name="Picture 4" descr="http://coconutcreamcare.files.wordpress.com/2013/04/scientific-method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052513"/>
            <a:ext cx="416242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55313" name="Text Box 17"/>
          <p:cNvSpPr txBox="1">
            <a:spLocks noChangeArrowheads="1"/>
          </p:cNvSpPr>
          <p:nvPr/>
        </p:nvSpPr>
        <p:spPr bwMode="auto">
          <a:xfrm>
            <a:off x="468313" y="1773238"/>
            <a:ext cx="792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Pokládání nových otázek je mnohdy klíčem k úspěchu ve vědeckém bádání</a:t>
            </a:r>
          </a:p>
        </p:txBody>
      </p:sp>
      <p:sp>
        <p:nvSpPr>
          <p:cNvPr id="55314" name="Text Box 18"/>
          <p:cNvSpPr txBox="1">
            <a:spLocks noChangeArrowheads="1"/>
          </p:cNvSpPr>
          <p:nvPr/>
        </p:nvSpPr>
        <p:spPr bwMode="auto">
          <a:xfrm>
            <a:off x="468313" y="2205038"/>
            <a:ext cx="813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Vědecké poznání je poháněno neustálým přibližováním se k vědění, vědci sice přesně nevědí, spíše tuší jak to celé funguje, jsou ale výzkumníky, kteří se k poznání stále blíží</a:t>
            </a:r>
          </a:p>
        </p:txBody>
      </p:sp>
      <p:sp>
        <p:nvSpPr>
          <p:cNvPr id="55317" name="Text Box 21"/>
          <p:cNvSpPr txBox="1">
            <a:spLocks noChangeArrowheads="1"/>
          </p:cNvSpPr>
          <p:nvPr/>
        </p:nvSpPr>
        <p:spPr bwMode="auto">
          <a:xfrm>
            <a:off x="2700338" y="4005263"/>
            <a:ext cx="6264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   - správné vědecké tvrzení musí být falzifikovatelné tj. vyvratitelné účelnou experimentální činností s následnou interpretací</a:t>
            </a:r>
          </a:p>
        </p:txBody>
      </p:sp>
      <p:grpSp>
        <p:nvGrpSpPr>
          <p:cNvPr id="16390" name="Skupina 18"/>
          <p:cNvGrpSpPr>
            <a:grpSpLocks/>
          </p:cNvGrpSpPr>
          <p:nvPr/>
        </p:nvGrpSpPr>
        <p:grpSpPr bwMode="auto">
          <a:xfrm>
            <a:off x="0" y="6638925"/>
            <a:ext cx="9142413" cy="246063"/>
            <a:chOff x="0" y="6639163"/>
            <a:chExt cx="9142412" cy="246221"/>
          </a:xfrm>
        </p:grpSpPr>
        <p:sp>
          <p:nvSpPr>
            <p:cNvPr id="16398"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639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Zaoblený obdélník 21"/>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3" name="Skupina 23"/>
          <p:cNvGrpSpPr>
            <a:grpSpLocks/>
          </p:cNvGrpSpPr>
          <p:nvPr/>
        </p:nvGrpSpPr>
        <p:grpSpPr bwMode="auto">
          <a:xfrm>
            <a:off x="468313" y="2944813"/>
            <a:ext cx="8280400" cy="2787650"/>
            <a:chOff x="468313" y="4529237"/>
            <a:chExt cx="8496300" cy="2788195"/>
          </a:xfrm>
        </p:grpSpPr>
        <p:sp>
          <p:nvSpPr>
            <p:cNvPr id="16396" name="Text Box 20"/>
            <p:cNvSpPr txBox="1">
              <a:spLocks noChangeArrowheads="1"/>
            </p:cNvSpPr>
            <p:nvPr/>
          </p:nvSpPr>
          <p:spPr bwMode="auto">
            <a:xfrm>
              <a:off x="468313" y="4529237"/>
              <a:ext cx="8496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rPr>
                <a:t>Karl Raimund Popper  </a:t>
              </a:r>
              <a:r>
                <a:rPr lang="cs-CZ" altLang="cs-CZ" sz="1800">
                  <a:latin typeface="Calibri" panose="020F0502020204030204" pitchFamily="34" charset="0"/>
                </a:rPr>
                <a:t>-  filozof rakouského původu, jeho kritický racionalizmus</a:t>
              </a:r>
              <a:br>
                <a:rPr lang="cs-CZ" altLang="cs-CZ" sz="1800">
                  <a:latin typeface="Calibri" panose="020F0502020204030204" pitchFamily="34" charset="0"/>
                </a:rPr>
              </a:br>
              <a:r>
                <a:rPr lang="cs-CZ" altLang="cs-CZ" sz="1800">
                  <a:latin typeface="Calibri" panose="020F0502020204030204" pitchFamily="34" charset="0"/>
                </a:rPr>
                <a:t>		         vystihuje neustálé se přibližování pravdě</a:t>
              </a:r>
              <a:br>
                <a:rPr lang="cs-CZ" altLang="cs-CZ" sz="1800">
                  <a:latin typeface="Calibri" panose="020F0502020204030204" pitchFamily="34" charset="0"/>
                </a:rPr>
              </a:br>
              <a:r>
                <a:rPr lang="cs-CZ" altLang="cs-CZ" sz="1800">
                  <a:latin typeface="Calibri" panose="020F0502020204030204" pitchFamily="34" charset="0"/>
                </a:rPr>
                <a:t>		         odstraňováním chyb a omylů.</a:t>
              </a:r>
            </a:p>
          </p:txBody>
        </p:sp>
        <p:pic>
          <p:nvPicPr>
            <p:cNvPr id="9238" name="Picture 22" descr="http://upload.wikimedia.org/wikipedia/commons/thumb/4/43/Karl_Popper.jpg/220px-Karl_Popper.jpg"/>
            <p:cNvPicPr>
              <a:picLocks noChangeAspect="1" noChangeArrowheads="1"/>
            </p:cNvPicPr>
            <p:nvPr/>
          </p:nvPicPr>
          <p:blipFill>
            <a:blip r:embed="rId5" cstate="print"/>
            <a:srcRect/>
            <a:stretch>
              <a:fillRect/>
            </a:stretch>
          </p:blipFill>
          <p:spPr bwMode="auto">
            <a:xfrm>
              <a:off x="539552" y="4869160"/>
              <a:ext cx="1909998" cy="2448272"/>
            </a:xfrm>
            <a:prstGeom prst="rect">
              <a:avLst/>
            </a:prstGeom>
            <a:ln>
              <a:noFill/>
            </a:ln>
            <a:effectLst>
              <a:softEdge rad="112500"/>
            </a:effectLst>
          </p:spPr>
        </p:pic>
      </p:grpSp>
      <p:sp>
        <p:nvSpPr>
          <p:cNvPr id="16395"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3" grpId="0" autoUpdateAnimBg="0"/>
      <p:bldP spid="55314" grpId="0" autoUpdateAnimBg="0"/>
      <p:bldP spid="553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56335" name="Text Box 15"/>
          <p:cNvSpPr txBox="1">
            <a:spLocks noChangeArrowheads="1"/>
          </p:cNvSpPr>
          <p:nvPr/>
        </p:nvSpPr>
        <p:spPr bwMode="auto">
          <a:xfrm>
            <a:off x="450850" y="1681163"/>
            <a:ext cx="7920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Jak odlišit vědecké a nevědecké aktivity v biologii?</a:t>
            </a:r>
          </a:p>
        </p:txBody>
      </p:sp>
      <p:grpSp>
        <p:nvGrpSpPr>
          <p:cNvPr id="17412" name="Skupina 12"/>
          <p:cNvGrpSpPr>
            <a:grpSpLocks/>
          </p:cNvGrpSpPr>
          <p:nvPr/>
        </p:nvGrpSpPr>
        <p:grpSpPr bwMode="auto">
          <a:xfrm>
            <a:off x="0" y="6638925"/>
            <a:ext cx="9142413" cy="246063"/>
            <a:chOff x="0" y="6639163"/>
            <a:chExt cx="9142412" cy="246221"/>
          </a:xfrm>
        </p:grpSpPr>
        <p:sp>
          <p:nvSpPr>
            <p:cNvPr id="17418"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741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ovéPole 15"/>
          <p:cNvSpPr txBox="1">
            <a:spLocks noChangeArrowheads="1"/>
          </p:cNvSpPr>
          <p:nvPr/>
        </p:nvSpPr>
        <p:spPr bwMode="auto">
          <a:xfrm>
            <a:off x="827088" y="2406650"/>
            <a:ext cx="73453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rPr>
              <a:t>Vše vědecké je postaveno na:</a:t>
            </a:r>
          </a:p>
          <a:p>
            <a:pPr eaLnBrk="1" hangingPunct="1">
              <a:spcBef>
                <a:spcPct val="0"/>
              </a:spcBef>
              <a:buFontTx/>
              <a:buNone/>
            </a:pPr>
            <a:endParaRPr lang="cs-CZ" altLang="cs-CZ" sz="1800">
              <a:latin typeface="Calibri" panose="020F0502020204030204" pitchFamily="34" charset="0"/>
            </a:endParaRPr>
          </a:p>
          <a:p>
            <a:pPr lvl="1" eaLnBrk="1" hangingPunct="1">
              <a:spcBef>
                <a:spcPct val="0"/>
              </a:spcBef>
              <a:buFontTx/>
              <a:buChar char="-"/>
            </a:pPr>
            <a:r>
              <a:rPr lang="cs-CZ" altLang="cs-CZ" sz="1800" b="1">
                <a:latin typeface="Calibri" panose="020F0502020204030204" pitchFamily="34" charset="0"/>
              </a:rPr>
              <a:t> systematickém shromažďování informací</a:t>
            </a:r>
            <a:r>
              <a:rPr lang="cs-CZ" altLang="cs-CZ" sz="1800">
                <a:latin typeface="Calibri" panose="020F0502020204030204" pitchFamily="34" charset="0"/>
              </a:rPr>
              <a:t> o živé hmotě</a:t>
            </a:r>
          </a:p>
          <a:p>
            <a:pPr eaLnBrk="1" hangingPunct="1">
              <a:spcBef>
                <a:spcPct val="0"/>
              </a:spcBef>
              <a:buFontTx/>
              <a:buNone/>
            </a:pPr>
            <a:endParaRPr lang="cs-CZ" altLang="cs-CZ" sz="1800">
              <a:latin typeface="Calibri" panose="020F0502020204030204" pitchFamily="34" charset="0"/>
            </a:endParaRPr>
          </a:p>
          <a:p>
            <a:pPr lvl="1" eaLnBrk="1" hangingPunct="1">
              <a:spcBef>
                <a:spcPct val="0"/>
              </a:spcBef>
              <a:buFontTx/>
              <a:buChar char="-"/>
            </a:pPr>
            <a:r>
              <a:rPr lang="cs-CZ" altLang="cs-CZ" sz="1800">
                <a:latin typeface="Calibri" panose="020F0502020204030204" pitchFamily="34" charset="0"/>
              </a:rPr>
              <a:t> </a:t>
            </a:r>
            <a:r>
              <a:rPr lang="cs-CZ" altLang="cs-CZ" sz="1800" b="1">
                <a:latin typeface="Calibri" panose="020F0502020204030204" pitchFamily="34" charset="0"/>
              </a:rPr>
              <a:t>formulaci vyvratitelných teorií a hypotéz</a:t>
            </a:r>
            <a:r>
              <a:rPr lang="cs-CZ" altLang="cs-CZ" sz="1800">
                <a:latin typeface="Calibri" panose="020F0502020204030204" pitchFamily="34" charset="0"/>
              </a:rPr>
              <a:t> a jejich </a:t>
            </a:r>
            <a:r>
              <a:rPr lang="cs-CZ" altLang="cs-CZ" sz="1800" b="1">
                <a:latin typeface="Calibri" panose="020F0502020204030204" pitchFamily="34" charset="0"/>
              </a:rPr>
              <a:t>testování</a:t>
            </a:r>
            <a:r>
              <a:rPr lang="cs-CZ" altLang="cs-CZ" sz="1800">
                <a:latin typeface="Calibri" panose="020F0502020204030204" pitchFamily="34" charset="0"/>
              </a:rPr>
              <a:t> v konfrontaci s výsledky dalších vědců používajících ověřené metody </a:t>
            </a:r>
            <a:r>
              <a:rPr lang="cs-CZ" altLang="cs-CZ" sz="1800" b="1">
                <a:latin typeface="Calibri" panose="020F0502020204030204" pitchFamily="34" charset="0"/>
              </a:rPr>
              <a:t>pokusu a pozorování</a:t>
            </a:r>
          </a:p>
        </p:txBody>
      </p:sp>
      <p:sp>
        <p:nvSpPr>
          <p:cNvPr id="15" name="Zaoblený obdélník 14"/>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417"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19459" name="Text Box 15"/>
          <p:cNvSpPr txBox="1">
            <a:spLocks noChangeArrowheads="1"/>
          </p:cNvSpPr>
          <p:nvPr/>
        </p:nvSpPr>
        <p:spPr bwMode="auto">
          <a:xfrm>
            <a:off x="468313" y="1479550"/>
            <a:ext cx="7920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Jak odlišit vědecké a nevědecké aktivity v biologii?</a:t>
            </a:r>
          </a:p>
        </p:txBody>
      </p:sp>
      <p:sp>
        <p:nvSpPr>
          <p:cNvPr id="19460" name="Text Box 21"/>
          <p:cNvSpPr txBox="1">
            <a:spLocks noChangeArrowheads="1"/>
          </p:cNvSpPr>
          <p:nvPr/>
        </p:nvSpPr>
        <p:spPr bwMode="auto">
          <a:xfrm>
            <a:off x="504825" y="1846263"/>
            <a:ext cx="8604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CSI - Committee for Skeptical Inquiry, společnost vědců a filozofů propagující směrem k pavědám metody nového skepticismu ve smyslu kritického racionalizmu</a:t>
            </a:r>
          </a:p>
        </p:txBody>
      </p:sp>
      <p:grpSp>
        <p:nvGrpSpPr>
          <p:cNvPr id="19461" name="Skupina 12"/>
          <p:cNvGrpSpPr>
            <a:grpSpLocks/>
          </p:cNvGrpSpPr>
          <p:nvPr/>
        </p:nvGrpSpPr>
        <p:grpSpPr bwMode="auto">
          <a:xfrm>
            <a:off x="0" y="6638925"/>
            <a:ext cx="9142413" cy="246063"/>
            <a:chOff x="0" y="6639163"/>
            <a:chExt cx="9142412" cy="246221"/>
          </a:xfrm>
        </p:grpSpPr>
        <p:sp>
          <p:nvSpPr>
            <p:cNvPr id="19468"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946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Zaoblený obdélník 14"/>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465"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pic>
        <p:nvPicPr>
          <p:cNvPr id="19466" name="Obrázek 1">
            <a:hlinkClick r:id="rId5"/>
          </p:cNvPr>
          <p:cNvPicPr>
            <a:picLocks noChangeAspect="1"/>
          </p:cNvPicPr>
          <p:nvPr/>
        </p:nvPicPr>
        <p:blipFill>
          <a:blip r:embed="rId6" cstate="print">
            <a:extLst>
              <a:ext uri="{28A0092B-C50C-407E-A947-70E740481C1C}">
                <a14:useLocalDpi xmlns:a14="http://schemas.microsoft.com/office/drawing/2010/main" val="0"/>
              </a:ext>
            </a:extLst>
          </a:blip>
          <a:srcRect l="15392" t="10768" r="56494" b="9433"/>
          <a:stretch>
            <a:fillRect/>
          </a:stretch>
        </p:blipFill>
        <p:spPr bwMode="auto">
          <a:xfrm>
            <a:off x="638175" y="2687638"/>
            <a:ext cx="36449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Obrázek 2">
            <a:hlinkClick r:id="rId7"/>
          </p:cNvPr>
          <p:cNvPicPr>
            <a:picLocks noChangeAspect="1"/>
          </p:cNvPicPr>
          <p:nvPr/>
        </p:nvPicPr>
        <p:blipFill>
          <a:blip r:embed="rId8">
            <a:extLst>
              <a:ext uri="{28A0092B-C50C-407E-A947-70E740481C1C}">
                <a14:useLocalDpi xmlns:a14="http://schemas.microsoft.com/office/drawing/2010/main" val="0"/>
              </a:ext>
            </a:extLst>
          </a:blip>
          <a:srcRect l="15746" t="19202" r="57088" b="5901"/>
          <a:stretch>
            <a:fillRect/>
          </a:stretch>
        </p:blipFill>
        <p:spPr bwMode="auto">
          <a:xfrm>
            <a:off x="4716463" y="2708275"/>
            <a:ext cx="3760787"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468313" y="981075"/>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20483" name="Text Box 9"/>
          <p:cNvSpPr txBox="1">
            <a:spLocks noChangeArrowheads="1"/>
          </p:cNvSpPr>
          <p:nvPr/>
        </p:nvSpPr>
        <p:spPr bwMode="auto">
          <a:xfrm>
            <a:off x="468313" y="1406525"/>
            <a:ext cx="7920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Jak odlišit vědecké a nevědecké aktivity v biologii?</a:t>
            </a:r>
          </a:p>
        </p:txBody>
      </p:sp>
      <p:sp>
        <p:nvSpPr>
          <p:cNvPr id="20484" name="Text Box 12"/>
          <p:cNvSpPr txBox="1">
            <a:spLocks noChangeArrowheads="1"/>
          </p:cNvSpPr>
          <p:nvPr/>
        </p:nvSpPr>
        <p:spPr bwMode="auto">
          <a:xfrm>
            <a:off x="468313" y="1779588"/>
            <a:ext cx="8675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SISYFOS – česká odnož klubu skeptiků, známá udělováním tzv. bludných balvanů</a:t>
            </a:r>
          </a:p>
        </p:txBody>
      </p:sp>
      <p:grpSp>
        <p:nvGrpSpPr>
          <p:cNvPr id="20485" name="Skupina 12"/>
          <p:cNvGrpSpPr>
            <a:grpSpLocks/>
          </p:cNvGrpSpPr>
          <p:nvPr/>
        </p:nvGrpSpPr>
        <p:grpSpPr bwMode="auto">
          <a:xfrm>
            <a:off x="0" y="6638925"/>
            <a:ext cx="9142413" cy="246063"/>
            <a:chOff x="0" y="6639163"/>
            <a:chExt cx="9142412" cy="246221"/>
          </a:xfrm>
        </p:grpSpPr>
        <p:sp>
          <p:nvSpPr>
            <p:cNvPr id="2049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049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Zaoblený obdélník 15"/>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489"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pic>
        <p:nvPicPr>
          <p:cNvPr id="20490" name="Obrázek 1">
            <a:hlinkClick r:id="rId5"/>
          </p:cNvPr>
          <p:cNvPicPr>
            <a:picLocks noChangeAspect="1"/>
          </p:cNvPicPr>
          <p:nvPr/>
        </p:nvPicPr>
        <p:blipFill>
          <a:blip r:embed="rId6">
            <a:extLst>
              <a:ext uri="{28A0092B-C50C-407E-A947-70E740481C1C}">
                <a14:useLocalDpi xmlns:a14="http://schemas.microsoft.com/office/drawing/2010/main" val="0"/>
              </a:ext>
            </a:extLst>
          </a:blip>
          <a:srcRect l="13776" t="12666" r="54726" b="5669"/>
          <a:stretch>
            <a:fillRect/>
          </a:stretch>
        </p:blipFill>
        <p:spPr bwMode="auto">
          <a:xfrm>
            <a:off x="1908175" y="2120900"/>
            <a:ext cx="51117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58377" name="Text Box 9"/>
          <p:cNvSpPr txBox="1">
            <a:spLocks noChangeArrowheads="1"/>
          </p:cNvSpPr>
          <p:nvPr/>
        </p:nvSpPr>
        <p:spPr bwMode="auto">
          <a:xfrm>
            <a:off x="468313" y="1549400"/>
            <a:ext cx="7920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Kategorie činností experimentálních biologů dnešní doby:	</a:t>
            </a:r>
          </a:p>
        </p:txBody>
      </p:sp>
      <p:grpSp>
        <p:nvGrpSpPr>
          <p:cNvPr id="2" name="Group 25"/>
          <p:cNvGrpSpPr>
            <a:grpSpLocks/>
          </p:cNvGrpSpPr>
          <p:nvPr/>
        </p:nvGrpSpPr>
        <p:grpSpPr bwMode="auto">
          <a:xfrm>
            <a:off x="495300" y="1597025"/>
            <a:ext cx="8212138" cy="4903788"/>
            <a:chOff x="312" y="1006"/>
            <a:chExt cx="5173" cy="3089"/>
          </a:xfrm>
        </p:grpSpPr>
        <p:sp>
          <p:nvSpPr>
            <p:cNvPr id="21518" name="Rectangle 12"/>
            <p:cNvSpPr>
              <a:spLocks noChangeArrowheads="1"/>
            </p:cNvSpPr>
            <p:nvPr/>
          </p:nvSpPr>
          <p:spPr bwMode="auto">
            <a:xfrm>
              <a:off x="312" y="1292"/>
              <a:ext cx="15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rPr>
                <a:t>1) Laboratorní expert</a:t>
              </a:r>
            </a:p>
          </p:txBody>
        </p:sp>
        <p:pic>
          <p:nvPicPr>
            <p:cNvPr id="13326" name="Picture 16" descr="img00011"/>
            <p:cNvPicPr>
              <a:picLocks noChangeAspect="1" noChangeArrowheads="1"/>
            </p:cNvPicPr>
            <p:nvPr/>
          </p:nvPicPr>
          <p:blipFill>
            <a:blip r:embed="rId2" cstate="print"/>
            <a:srcRect/>
            <a:stretch>
              <a:fillRect/>
            </a:stretch>
          </p:blipFill>
          <p:spPr bwMode="auto">
            <a:xfrm>
              <a:off x="340" y="1752"/>
              <a:ext cx="2540" cy="1702"/>
            </a:xfrm>
            <a:prstGeom prst="rect">
              <a:avLst/>
            </a:prstGeom>
            <a:ln>
              <a:noFill/>
            </a:ln>
            <a:effectLst>
              <a:softEdge rad="112500"/>
            </a:effectLst>
          </p:spPr>
        </p:pic>
        <p:pic>
          <p:nvPicPr>
            <p:cNvPr id="21520" name="Picture 20" descr="Nitric1Cropped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 y="1006"/>
              <a:ext cx="1296"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2" descr="icycler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 y="2523"/>
              <a:ext cx="1530"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4" descr="vgdeprol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 y="1162"/>
              <a:ext cx="786"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09" name="Skupina 15"/>
          <p:cNvGrpSpPr>
            <a:grpSpLocks/>
          </p:cNvGrpSpPr>
          <p:nvPr/>
        </p:nvGrpSpPr>
        <p:grpSpPr bwMode="auto">
          <a:xfrm>
            <a:off x="0" y="6638925"/>
            <a:ext cx="9142413" cy="246063"/>
            <a:chOff x="0" y="6639163"/>
            <a:chExt cx="9142412" cy="246221"/>
          </a:xfrm>
        </p:grpSpPr>
        <p:sp>
          <p:nvSpPr>
            <p:cNvPr id="21514"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15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pecetUK"/>
            <p:cNvPicPr>
              <a:picLocks noChangeAspect="1" noChangeArrowheads="1"/>
            </p:cNvPicPr>
            <p:nvPr/>
          </p:nvPicPr>
          <p:blipFill>
            <a:blip r:embed="rId7"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5" descr="logo-male UE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Zaoblený obdélník 18"/>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513"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22531" name="Text Box 9"/>
          <p:cNvSpPr txBox="1">
            <a:spLocks noChangeArrowheads="1"/>
          </p:cNvSpPr>
          <p:nvPr/>
        </p:nvSpPr>
        <p:spPr bwMode="auto">
          <a:xfrm>
            <a:off x="468313" y="1477963"/>
            <a:ext cx="792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Kategorie činností experimentálních biologů dnešní doby:	</a:t>
            </a:r>
          </a:p>
        </p:txBody>
      </p:sp>
      <p:sp>
        <p:nvSpPr>
          <p:cNvPr id="22532" name="Rectangle 12"/>
          <p:cNvSpPr>
            <a:spLocks noChangeArrowheads="1"/>
          </p:cNvSpPr>
          <p:nvPr/>
        </p:nvSpPr>
        <p:spPr bwMode="auto">
          <a:xfrm>
            <a:off x="468313" y="1844675"/>
            <a:ext cx="223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rPr>
              <a:t>2) Pedagog a literát</a:t>
            </a:r>
          </a:p>
        </p:txBody>
      </p:sp>
      <p:pic>
        <p:nvPicPr>
          <p:cNvPr id="22533" name="Picture 15"/>
          <p:cNvPicPr>
            <a:picLocks noChangeAspect="1" noChangeArrowheads="1"/>
          </p:cNvPicPr>
          <p:nvPr/>
        </p:nvPicPr>
        <p:blipFill>
          <a:blip r:embed="rId2">
            <a:extLst>
              <a:ext uri="{28A0092B-C50C-407E-A947-70E740481C1C}">
                <a14:useLocalDpi xmlns:a14="http://schemas.microsoft.com/office/drawing/2010/main" val="0"/>
              </a:ext>
            </a:extLst>
          </a:blip>
          <a:srcRect l="6290" t="34875" r="25195" b="18813"/>
          <a:stretch>
            <a:fillRect/>
          </a:stretch>
        </p:blipFill>
        <p:spPr bwMode="auto">
          <a:xfrm>
            <a:off x="323850" y="2205038"/>
            <a:ext cx="44640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6"/>
          <p:cNvPicPr>
            <a:picLocks noChangeAspect="1" noChangeArrowheads="1"/>
          </p:cNvPicPr>
          <p:nvPr/>
        </p:nvPicPr>
        <p:blipFill>
          <a:blip r:embed="rId3">
            <a:extLst>
              <a:ext uri="{28A0092B-C50C-407E-A947-70E740481C1C}">
                <a14:useLocalDpi xmlns:a14="http://schemas.microsoft.com/office/drawing/2010/main" val="0"/>
              </a:ext>
            </a:extLst>
          </a:blip>
          <a:srcRect l="4546" t="26967" r="34489" b="21704"/>
          <a:stretch>
            <a:fillRect/>
          </a:stretch>
        </p:blipFill>
        <p:spPr bwMode="auto">
          <a:xfrm>
            <a:off x="4175125" y="2133600"/>
            <a:ext cx="49688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7"/>
          <p:cNvPicPr>
            <a:picLocks noChangeAspect="1" noChangeArrowheads="1"/>
          </p:cNvPicPr>
          <p:nvPr/>
        </p:nvPicPr>
        <p:blipFill>
          <a:blip r:embed="rId4">
            <a:extLst>
              <a:ext uri="{28A0092B-C50C-407E-A947-70E740481C1C}">
                <a14:useLocalDpi xmlns:a14="http://schemas.microsoft.com/office/drawing/2010/main" val="0"/>
              </a:ext>
            </a:extLst>
          </a:blip>
          <a:srcRect l="2748" t="42438" r="41731" b="17876"/>
          <a:stretch>
            <a:fillRect/>
          </a:stretch>
        </p:blipFill>
        <p:spPr bwMode="auto">
          <a:xfrm>
            <a:off x="755650" y="4000500"/>
            <a:ext cx="53292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6" name="Skupina 13"/>
          <p:cNvGrpSpPr>
            <a:grpSpLocks/>
          </p:cNvGrpSpPr>
          <p:nvPr/>
        </p:nvGrpSpPr>
        <p:grpSpPr bwMode="auto">
          <a:xfrm>
            <a:off x="0" y="6638925"/>
            <a:ext cx="9142413" cy="246063"/>
            <a:chOff x="0" y="6639163"/>
            <a:chExt cx="9142412" cy="246221"/>
          </a:xfrm>
        </p:grpSpPr>
        <p:sp>
          <p:nvSpPr>
            <p:cNvPr id="2254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254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2" descr="pecetUK"/>
            <p:cNvPicPr>
              <a:picLocks noChangeAspect="1" noChangeArrowheads="1"/>
            </p:cNvPicPr>
            <p:nvPr/>
          </p:nvPicPr>
          <p:blipFill>
            <a:blip r:embed="rId6"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Zaoblený obdélník 16"/>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540"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23555" name="Text Box 9"/>
          <p:cNvSpPr txBox="1">
            <a:spLocks noChangeArrowheads="1"/>
          </p:cNvSpPr>
          <p:nvPr/>
        </p:nvSpPr>
        <p:spPr bwMode="auto">
          <a:xfrm>
            <a:off x="468313" y="1477963"/>
            <a:ext cx="792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latin typeface="Calibri" panose="020F0502020204030204" pitchFamily="34" charset="0"/>
              </a:rPr>
              <a:t>Kategorie činností experimentálních biologů dnešní doby:	</a:t>
            </a:r>
          </a:p>
        </p:txBody>
      </p:sp>
      <p:sp>
        <p:nvSpPr>
          <p:cNvPr id="23556" name="Rectangle 12"/>
          <p:cNvSpPr>
            <a:spLocks noChangeArrowheads="1"/>
          </p:cNvSpPr>
          <p:nvPr/>
        </p:nvSpPr>
        <p:spPr bwMode="auto">
          <a:xfrm>
            <a:off x="468313" y="1844675"/>
            <a:ext cx="3062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rPr>
              <a:t>3) Manažer a popularizátor</a:t>
            </a:r>
          </a:p>
        </p:txBody>
      </p:sp>
      <p:grpSp>
        <p:nvGrpSpPr>
          <p:cNvPr id="23557" name="Skupina 12"/>
          <p:cNvGrpSpPr>
            <a:grpSpLocks/>
          </p:cNvGrpSpPr>
          <p:nvPr/>
        </p:nvGrpSpPr>
        <p:grpSpPr bwMode="auto">
          <a:xfrm>
            <a:off x="0" y="6638925"/>
            <a:ext cx="9142413" cy="246063"/>
            <a:chOff x="0" y="6639163"/>
            <a:chExt cx="9142412" cy="246221"/>
          </a:xfrm>
        </p:grpSpPr>
        <p:sp>
          <p:nvSpPr>
            <p:cNvPr id="23563"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356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Zaoblený obdélník 15"/>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561"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pic>
        <p:nvPicPr>
          <p:cNvPr id="23562" name="Picture 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472" t="17438" r="2257" b="6520"/>
          <a:stretch>
            <a:fillRect/>
          </a:stretch>
        </p:blipFill>
        <p:spPr bwMode="auto">
          <a:xfrm>
            <a:off x="1476375" y="2349500"/>
            <a:ext cx="633571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916363" y="115888"/>
            <a:ext cx="1635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Sylabus</a:t>
            </a:r>
          </a:p>
        </p:txBody>
      </p:sp>
      <p:sp>
        <p:nvSpPr>
          <p:cNvPr id="3077" name="Text Box 5"/>
          <p:cNvSpPr txBox="1">
            <a:spLocks noChangeArrowheads="1"/>
          </p:cNvSpPr>
          <p:nvPr/>
        </p:nvSpPr>
        <p:spPr bwMode="auto">
          <a:xfrm>
            <a:off x="468313" y="1196975"/>
            <a:ext cx="835183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 Základní pravidla vědecké práce</a:t>
            </a:r>
          </a:p>
          <a:p>
            <a:pPr eaLnBrk="1" hangingPunct="1">
              <a:spcBef>
                <a:spcPct val="0"/>
              </a:spcBef>
              <a:buFontTx/>
              <a:buNone/>
            </a:pPr>
            <a:endParaRPr lang="cs-CZ" altLang="cs-CZ" sz="2600" b="1">
              <a:latin typeface="Calibri" panose="020F0502020204030204" pitchFamily="34" charset="0"/>
            </a:endParaRPr>
          </a:p>
          <a:p>
            <a:pPr eaLnBrk="1" hangingPunct="1">
              <a:spcBef>
                <a:spcPct val="0"/>
              </a:spcBef>
              <a:buFontTx/>
              <a:buNone/>
            </a:pPr>
            <a:r>
              <a:rPr lang="cs-CZ" altLang="cs-CZ" sz="2600">
                <a:latin typeface="Calibri" panose="020F0502020204030204" pitchFamily="34" charset="0"/>
              </a:rPr>
              <a:t>1.1. Povaha vědecké práce v experimentální biologii</a:t>
            </a:r>
          </a:p>
          <a:p>
            <a:pPr eaLnBrk="1" hangingPunct="1">
              <a:spcBef>
                <a:spcPct val="0"/>
              </a:spcBef>
              <a:buFontTx/>
              <a:buNone/>
            </a:pPr>
            <a:r>
              <a:rPr lang="cs-CZ" altLang="cs-CZ" sz="2600">
                <a:latin typeface="Calibri" panose="020F0502020204030204" pitchFamily="34" charset="0"/>
              </a:rPr>
              <a:t>1.2. Pozorování a pokus - základní činnosti experimentátora</a:t>
            </a:r>
          </a:p>
          <a:p>
            <a:pPr eaLnBrk="1" hangingPunct="1">
              <a:spcBef>
                <a:spcPct val="0"/>
              </a:spcBef>
              <a:buFontTx/>
              <a:buNone/>
            </a:pPr>
            <a:r>
              <a:rPr lang="cs-CZ" altLang="cs-CZ" sz="2600">
                <a:latin typeface="Calibri" panose="020F0502020204030204" pitchFamily="34" charset="0"/>
              </a:rPr>
              <a:t>1.3. Vědecké instituce a organizace, vědecké konference</a:t>
            </a:r>
          </a:p>
          <a:p>
            <a:pPr eaLnBrk="1" hangingPunct="1">
              <a:spcBef>
                <a:spcPct val="0"/>
              </a:spcBef>
              <a:buFontTx/>
              <a:buNone/>
            </a:pPr>
            <a:r>
              <a:rPr lang="cs-CZ" altLang="cs-CZ" sz="2600">
                <a:latin typeface="Calibri" panose="020F0502020204030204" pitchFamily="34" charset="0"/>
              </a:rPr>
              <a:t>1.4. Etické aspekty vědecké činnosti</a:t>
            </a:r>
          </a:p>
          <a:p>
            <a:pPr eaLnBrk="1" hangingPunct="1">
              <a:spcBef>
                <a:spcPct val="0"/>
              </a:spcBef>
              <a:buFontTx/>
              <a:buNone/>
            </a:pPr>
            <a:r>
              <a:rPr lang="cs-CZ" altLang="cs-CZ" sz="2600">
                <a:latin typeface="Calibri" panose="020F0502020204030204" pitchFamily="34" charset="0"/>
              </a:rPr>
              <a:t>1.5. Financování vědeckého výzkumu</a:t>
            </a:r>
          </a:p>
          <a:p>
            <a:pPr eaLnBrk="1" hangingPunct="1">
              <a:spcBef>
                <a:spcPct val="0"/>
              </a:spcBef>
              <a:buFontTx/>
              <a:buNone/>
            </a:pPr>
            <a:r>
              <a:rPr lang="cs-CZ" altLang="cs-CZ" sz="2600">
                <a:latin typeface="Calibri" panose="020F0502020204030204" pitchFamily="34" charset="0"/>
              </a:rPr>
              <a:t>1.6. Příprava vědeckých projektů a grantů</a:t>
            </a:r>
            <a:endParaRPr lang="cs-CZ" altLang="cs-CZ" sz="2600" b="1">
              <a:latin typeface="Calibri" panose="020F0502020204030204" pitchFamily="34" charset="0"/>
            </a:endParaRPr>
          </a:p>
        </p:txBody>
      </p:sp>
      <p:grpSp>
        <p:nvGrpSpPr>
          <p:cNvPr id="5124" name="Skupina 10"/>
          <p:cNvGrpSpPr>
            <a:grpSpLocks/>
          </p:cNvGrpSpPr>
          <p:nvPr/>
        </p:nvGrpSpPr>
        <p:grpSpPr bwMode="auto">
          <a:xfrm>
            <a:off x="0" y="6638925"/>
            <a:ext cx="9142413" cy="246063"/>
            <a:chOff x="0" y="6639163"/>
            <a:chExt cx="9142412" cy="246221"/>
          </a:xfrm>
        </p:grpSpPr>
        <p:sp>
          <p:nvSpPr>
            <p:cNvPr id="5128"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512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Zaoblený obdélník 10"/>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animEffect transition="in" filter="blinds(horizontal)">
                                      <p:cBhvr>
                                        <p:cTn id="7" dur="500"/>
                                        <p:tgtEl>
                                          <p:spTgt spid="307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7">
                                            <p:txEl>
                                              <p:pRg st="3" end="3"/>
                                            </p:txEl>
                                          </p:spTgt>
                                        </p:tgtEl>
                                        <p:attrNameLst>
                                          <p:attrName>style.visibility</p:attrName>
                                        </p:attrNameLst>
                                      </p:cBhvr>
                                      <p:to>
                                        <p:strVal val="visible"/>
                                      </p:to>
                                    </p:set>
                                    <p:animEffect transition="in" filter="blinds(horizontal)">
                                      <p:cBhvr>
                                        <p:cTn id="12" dur="500"/>
                                        <p:tgtEl>
                                          <p:spTgt spid="307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7">
                                            <p:txEl>
                                              <p:pRg st="4" end="4"/>
                                            </p:txEl>
                                          </p:spTgt>
                                        </p:tgtEl>
                                        <p:attrNameLst>
                                          <p:attrName>style.visibility</p:attrName>
                                        </p:attrNameLst>
                                      </p:cBhvr>
                                      <p:to>
                                        <p:strVal val="visible"/>
                                      </p:to>
                                    </p:set>
                                    <p:animEffect transition="in" filter="blinds(horizontal)">
                                      <p:cBhvr>
                                        <p:cTn id="17" dur="500"/>
                                        <p:tgtEl>
                                          <p:spTgt spid="307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7">
                                            <p:txEl>
                                              <p:pRg st="5" end="5"/>
                                            </p:txEl>
                                          </p:spTgt>
                                        </p:tgtEl>
                                        <p:attrNameLst>
                                          <p:attrName>style.visibility</p:attrName>
                                        </p:attrNameLst>
                                      </p:cBhvr>
                                      <p:to>
                                        <p:strVal val="visible"/>
                                      </p:to>
                                    </p:set>
                                    <p:animEffect transition="in" filter="blinds(horizontal)">
                                      <p:cBhvr>
                                        <p:cTn id="22" dur="500"/>
                                        <p:tgtEl>
                                          <p:spTgt spid="307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077">
                                            <p:txEl>
                                              <p:pRg st="6" end="6"/>
                                            </p:txEl>
                                          </p:spTgt>
                                        </p:tgtEl>
                                        <p:attrNameLst>
                                          <p:attrName>style.visibility</p:attrName>
                                        </p:attrNameLst>
                                      </p:cBhvr>
                                      <p:to>
                                        <p:strVal val="visible"/>
                                      </p:to>
                                    </p:set>
                                    <p:animEffect transition="in" filter="blinds(horizontal)">
                                      <p:cBhvr>
                                        <p:cTn id="27" dur="500"/>
                                        <p:tgtEl>
                                          <p:spTgt spid="307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077">
                                            <p:txEl>
                                              <p:pRg st="7" end="7"/>
                                            </p:txEl>
                                          </p:spTgt>
                                        </p:tgtEl>
                                        <p:attrNameLst>
                                          <p:attrName>style.visibility</p:attrName>
                                        </p:attrNameLst>
                                      </p:cBhvr>
                                      <p:to>
                                        <p:strVal val="visible"/>
                                      </p:to>
                                    </p:set>
                                    <p:animEffect transition="in" filter="blinds(horizontal)">
                                      <p:cBhvr>
                                        <p:cTn id="32" dur="500"/>
                                        <p:tgtEl>
                                          <p:spTgt spid="307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395288" y="1052513"/>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sp>
        <p:nvSpPr>
          <p:cNvPr id="47115" name="Text Box 11"/>
          <p:cNvSpPr txBox="1">
            <a:spLocks noChangeArrowheads="1"/>
          </p:cNvSpPr>
          <p:nvPr/>
        </p:nvSpPr>
        <p:spPr bwMode="auto">
          <a:xfrm>
            <a:off x="468313" y="615791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Přístupy pokusu a pozorování se v praxi prolínají a nelze je od sebe oddělit</a:t>
            </a:r>
          </a:p>
        </p:txBody>
      </p:sp>
      <p:sp>
        <p:nvSpPr>
          <p:cNvPr id="16398" name="Text Box 13"/>
          <p:cNvSpPr txBox="1">
            <a:spLocks noChangeArrowheads="1"/>
          </p:cNvSpPr>
          <p:nvPr/>
        </p:nvSpPr>
        <p:spPr bwMode="auto">
          <a:xfrm>
            <a:off x="538163" y="1484313"/>
            <a:ext cx="2089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Základní rozdělení vědeckých přístupů</a:t>
            </a:r>
          </a:p>
        </p:txBody>
      </p:sp>
      <p:sp>
        <p:nvSpPr>
          <p:cNvPr id="16399" name="Text Box 14"/>
          <p:cNvSpPr txBox="1">
            <a:spLocks noChangeArrowheads="1"/>
          </p:cNvSpPr>
          <p:nvPr/>
        </p:nvSpPr>
        <p:spPr bwMode="auto">
          <a:xfrm>
            <a:off x="4067175" y="1484313"/>
            <a:ext cx="5076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Pozorování - explorativní či analytické (rozbor)</a:t>
            </a:r>
          </a:p>
        </p:txBody>
      </p:sp>
      <p:grpSp>
        <p:nvGrpSpPr>
          <p:cNvPr id="2" name="Group 16"/>
          <p:cNvGrpSpPr>
            <a:grpSpLocks/>
          </p:cNvGrpSpPr>
          <p:nvPr/>
        </p:nvGrpSpPr>
        <p:grpSpPr bwMode="auto">
          <a:xfrm>
            <a:off x="2627313" y="1706563"/>
            <a:ext cx="1152525" cy="2074862"/>
            <a:chOff x="657" y="3158"/>
            <a:chExt cx="726" cy="272"/>
          </a:xfrm>
        </p:grpSpPr>
        <p:sp>
          <p:nvSpPr>
            <p:cNvPr id="24600" name="Line 17"/>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4601" name="Line 18"/>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pic>
        <p:nvPicPr>
          <p:cNvPr id="16401" name="Picture 21"/>
          <p:cNvPicPr>
            <a:picLocks noChangeAspect="1" noChangeArrowheads="1"/>
          </p:cNvPicPr>
          <p:nvPr/>
        </p:nvPicPr>
        <p:blipFill>
          <a:blip r:embed="rId5">
            <a:extLst>
              <a:ext uri="{28A0092B-C50C-407E-A947-70E740481C1C}">
                <a14:useLocalDpi xmlns:a14="http://schemas.microsoft.com/office/drawing/2010/main" val="0"/>
              </a:ext>
            </a:extLst>
          </a:blip>
          <a:srcRect b="67332"/>
          <a:stretch>
            <a:fillRect/>
          </a:stretch>
        </p:blipFill>
        <p:spPr bwMode="auto">
          <a:xfrm>
            <a:off x="4067175" y="1836738"/>
            <a:ext cx="24479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6"/>
          <p:cNvPicPr>
            <a:picLocks noChangeAspect="1" noChangeArrowheads="1"/>
          </p:cNvPicPr>
          <p:nvPr/>
        </p:nvPicPr>
        <p:blipFill>
          <a:blip r:embed="rId6">
            <a:extLst>
              <a:ext uri="{28A0092B-C50C-407E-A947-70E740481C1C}">
                <a14:useLocalDpi xmlns:a14="http://schemas.microsoft.com/office/drawing/2010/main" val="0"/>
              </a:ext>
            </a:extLst>
          </a:blip>
          <a:srcRect t="63307"/>
          <a:stretch>
            <a:fillRect/>
          </a:stretch>
        </p:blipFill>
        <p:spPr bwMode="auto">
          <a:xfrm>
            <a:off x="6672263" y="1860550"/>
            <a:ext cx="237648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Skupina 20"/>
          <p:cNvGrpSpPr>
            <a:grpSpLocks/>
          </p:cNvGrpSpPr>
          <p:nvPr/>
        </p:nvGrpSpPr>
        <p:grpSpPr bwMode="auto">
          <a:xfrm>
            <a:off x="0" y="6638925"/>
            <a:ext cx="9142413" cy="246063"/>
            <a:chOff x="0" y="6639163"/>
            <a:chExt cx="9142412" cy="246221"/>
          </a:xfrm>
        </p:grpSpPr>
        <p:sp>
          <p:nvSpPr>
            <p:cNvPr id="24596"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4597"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12" descr="pecetUK"/>
            <p:cNvPicPr>
              <a:picLocks noChangeAspect="1" noChangeArrowheads="1"/>
            </p:cNvPicPr>
            <p:nvPr/>
          </p:nvPicPr>
          <p:blipFill>
            <a:blip r:embed="rId8"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5" descr="logo-male UE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Skupina 24"/>
          <p:cNvGrpSpPr>
            <a:grpSpLocks/>
          </p:cNvGrpSpPr>
          <p:nvPr/>
        </p:nvGrpSpPr>
        <p:grpSpPr bwMode="auto">
          <a:xfrm>
            <a:off x="900113" y="3719513"/>
            <a:ext cx="7993062" cy="2438400"/>
            <a:chOff x="899592" y="3573463"/>
            <a:chExt cx="7993583" cy="2438400"/>
          </a:xfrm>
        </p:grpSpPr>
        <p:grpSp>
          <p:nvGrpSpPr>
            <p:cNvPr id="24591" name="Skupina 22"/>
            <p:cNvGrpSpPr>
              <a:grpSpLocks/>
            </p:cNvGrpSpPr>
            <p:nvPr/>
          </p:nvGrpSpPr>
          <p:grpSpPr bwMode="auto">
            <a:xfrm>
              <a:off x="4033838" y="3573463"/>
              <a:ext cx="4859337" cy="2438400"/>
              <a:chOff x="4033838" y="3573463"/>
              <a:chExt cx="4859337" cy="2438400"/>
            </a:xfrm>
          </p:grpSpPr>
          <p:sp>
            <p:nvSpPr>
              <p:cNvPr id="24593" name="Text Box 15"/>
              <p:cNvSpPr txBox="1">
                <a:spLocks noChangeArrowheads="1"/>
              </p:cNvSpPr>
              <p:nvPr/>
            </p:nvSpPr>
            <p:spPr bwMode="auto">
              <a:xfrm>
                <a:off x="4068763" y="3573463"/>
                <a:ext cx="4633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Pokus - sledování působení předem definovaných faktorů</a:t>
                </a:r>
              </a:p>
            </p:txBody>
          </p:sp>
          <p:pic>
            <p:nvPicPr>
              <p:cNvPr id="5" name="control2xfinal.avi">
                <a:hlinkClick r:id="" action="ppaction://media"/>
              </p:cNvPr>
              <p:cNvPicPr>
                <a:picLocks noRot="1" noChangeAspect="1" noChangeArrowheads="1"/>
              </p:cNvPicPr>
              <p:nvPr>
                <a:videoFile r:link="rId2"/>
              </p:nvPr>
            </p:nvPicPr>
            <p:blipFill>
              <a:blip r:embed="rId10">
                <a:extLst>
                  <a:ext uri="{28A0092B-C50C-407E-A947-70E740481C1C}">
                    <a14:useLocalDpi xmlns:a14="http://schemas.microsoft.com/office/drawing/2010/main" val="0"/>
                  </a:ext>
                </a:extLst>
              </a:blip>
              <a:srcRect/>
              <a:stretch>
                <a:fillRect/>
              </a:stretch>
            </p:blipFill>
            <p:spPr bwMode="auto">
              <a:xfrm>
                <a:off x="4033521" y="4292600"/>
                <a:ext cx="2357591"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rticalbfa2xfinal.avi">
                <a:hlinkClick r:id="" action="ppaction://media"/>
              </p:cNvPr>
              <p:cNvPicPr>
                <a:picLocks noRot="1" noChangeAspect="1" noChangeArrowheads="1"/>
              </p:cNvPicPr>
              <p:nvPr>
                <a:videoFile r:link="rId3"/>
              </p:nvPr>
            </p:nvPicPr>
            <p:blipFill>
              <a:blip r:embed="rId11">
                <a:extLst>
                  <a:ext uri="{28A0092B-C50C-407E-A947-70E740481C1C}">
                    <a14:useLocalDpi xmlns:a14="http://schemas.microsoft.com/office/drawing/2010/main" val="0"/>
                  </a:ext>
                </a:extLst>
              </a:blip>
              <a:srcRect/>
              <a:stretch>
                <a:fillRect/>
              </a:stretch>
            </p:blipFill>
            <p:spPr bwMode="auto">
              <a:xfrm>
                <a:off x="6535584" y="4292600"/>
                <a:ext cx="2357591"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ER_tobacco_10x_fin.avi">
              <a:hlinkClick r:id="" action="ppaction://media"/>
            </p:cNvPr>
            <p:cNvPicPr>
              <a:picLocks noRot="1" noChangeAspect="1"/>
            </p:cNvPicPr>
            <p:nvPr>
              <a:videoFile r:link="rId1"/>
            </p:nvPr>
          </p:nvPicPr>
          <p:blipFill>
            <a:blip r:embed="rId12">
              <a:extLst>
                <a:ext uri="{28A0092B-C50C-407E-A947-70E740481C1C}">
                  <a14:useLocalDpi xmlns:a14="http://schemas.microsoft.com/office/drawing/2010/main" val="0"/>
                </a:ext>
              </a:extLst>
            </a:blip>
            <a:srcRect/>
            <a:stretch>
              <a:fillRect/>
            </a:stretch>
          </p:blipFill>
          <p:spPr bwMode="auto">
            <a:xfrm>
              <a:off x="899592" y="3789363"/>
              <a:ext cx="3024384"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Zaoblený obdélník 25"/>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590"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0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P spid="16398" grpId="0"/>
      <p:bldP spid="163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Text Box 9"/>
          <p:cNvSpPr txBox="1">
            <a:spLocks noChangeArrowheads="1"/>
          </p:cNvSpPr>
          <p:nvPr/>
        </p:nvSpPr>
        <p:spPr bwMode="auto">
          <a:xfrm>
            <a:off x="395288" y="1557338"/>
            <a:ext cx="8424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Jak správně experimentovat aneb plánování, provádění a vyhodnocování pokusů</a:t>
            </a:r>
          </a:p>
        </p:txBody>
      </p:sp>
      <p:sp>
        <p:nvSpPr>
          <p:cNvPr id="63504" name="Rectangle 16"/>
          <p:cNvSpPr>
            <a:spLocks noChangeArrowheads="1"/>
          </p:cNvSpPr>
          <p:nvPr/>
        </p:nvSpPr>
        <p:spPr bwMode="auto">
          <a:xfrm>
            <a:off x="395288" y="2516188"/>
            <a:ext cx="2435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Calibri" panose="020F0502020204030204" pitchFamily="34" charset="0"/>
              </a:rPr>
              <a:t>Plánování pokusu</a:t>
            </a:r>
          </a:p>
        </p:txBody>
      </p:sp>
      <p:sp>
        <p:nvSpPr>
          <p:cNvPr id="63507" name="Rectangle 19"/>
          <p:cNvSpPr>
            <a:spLocks noChangeArrowheads="1"/>
          </p:cNvSpPr>
          <p:nvPr/>
        </p:nvSpPr>
        <p:spPr bwMode="auto">
          <a:xfrm>
            <a:off x="2627313" y="2516188"/>
            <a:ext cx="4672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stanovení jeho opravdové nutnosti</a:t>
            </a:r>
          </a:p>
        </p:txBody>
      </p:sp>
      <p:sp>
        <p:nvSpPr>
          <p:cNvPr id="63508" name="Rectangle 20"/>
          <p:cNvSpPr>
            <a:spLocks noChangeArrowheads="1"/>
          </p:cNvSpPr>
          <p:nvPr/>
        </p:nvSpPr>
        <p:spPr bwMode="auto">
          <a:xfrm>
            <a:off x="2627313" y="2947988"/>
            <a:ext cx="3667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stanovení nulové hypotézy</a:t>
            </a:r>
          </a:p>
        </p:txBody>
      </p:sp>
      <p:sp>
        <p:nvSpPr>
          <p:cNvPr id="63509" name="Rectangle 21"/>
          <p:cNvSpPr>
            <a:spLocks noChangeArrowheads="1"/>
          </p:cNvSpPr>
          <p:nvPr/>
        </p:nvSpPr>
        <p:spPr bwMode="auto">
          <a:xfrm>
            <a:off x="2624138" y="3446463"/>
            <a:ext cx="6519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stanovení časové a finanční náročnosti</a:t>
            </a:r>
          </a:p>
        </p:txBody>
      </p:sp>
      <p:sp>
        <p:nvSpPr>
          <p:cNvPr id="63510" name="Rectangle 22"/>
          <p:cNvSpPr>
            <a:spLocks noChangeArrowheads="1"/>
          </p:cNvSpPr>
          <p:nvPr/>
        </p:nvSpPr>
        <p:spPr bwMode="auto">
          <a:xfrm>
            <a:off x="2627313" y="3933825"/>
            <a:ext cx="5616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stanovení metodického rozsahu a postupu provedení experimentů - včetně jeho důkladného </a:t>
            </a:r>
            <a:r>
              <a:rPr lang="cs-CZ" altLang="cs-CZ" sz="2400">
                <a:latin typeface="Calibri" panose="020F0502020204030204" pitchFamily="34" charset="0"/>
                <a:hlinkClick r:id="rId2" action="ppaction://hlinkfile"/>
              </a:rPr>
              <a:t>prostudování</a:t>
            </a:r>
            <a:r>
              <a:rPr lang="cs-CZ" altLang="cs-CZ" sz="2400">
                <a:latin typeface="Calibri" panose="020F0502020204030204" pitchFamily="34" charset="0"/>
              </a:rPr>
              <a:t> a pochopení</a:t>
            </a:r>
            <a:endParaRPr lang="cs-CZ" altLang="cs-CZ" sz="2400">
              <a:solidFill>
                <a:schemeClr val="accent2"/>
              </a:solidFill>
              <a:latin typeface="Calibri" panose="020F0502020204030204" pitchFamily="34" charset="0"/>
            </a:endParaRPr>
          </a:p>
        </p:txBody>
      </p:sp>
      <p:sp>
        <p:nvSpPr>
          <p:cNvPr id="63511" name="Rectangle 23"/>
          <p:cNvSpPr>
            <a:spLocks noChangeArrowheads="1"/>
          </p:cNvSpPr>
          <p:nvPr/>
        </p:nvSpPr>
        <p:spPr bwMode="auto">
          <a:xfrm>
            <a:off x="2624138" y="5103813"/>
            <a:ext cx="5116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stanovení způsobu publikace výsledků</a:t>
            </a:r>
          </a:p>
        </p:txBody>
      </p:sp>
      <p:grpSp>
        <p:nvGrpSpPr>
          <p:cNvPr id="25609" name="Skupina 15"/>
          <p:cNvGrpSpPr>
            <a:grpSpLocks/>
          </p:cNvGrpSpPr>
          <p:nvPr/>
        </p:nvGrpSpPr>
        <p:grpSpPr bwMode="auto">
          <a:xfrm>
            <a:off x="0" y="6638925"/>
            <a:ext cx="9142413" cy="246063"/>
            <a:chOff x="0" y="6639163"/>
            <a:chExt cx="9142412" cy="246221"/>
          </a:xfrm>
        </p:grpSpPr>
        <p:sp>
          <p:nvSpPr>
            <p:cNvPr id="25615"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561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Zaoblený obdélník 18"/>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613"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25614" name="Text Box 5"/>
          <p:cNvSpPr txBox="1">
            <a:spLocks noChangeArrowheads="1"/>
          </p:cNvSpPr>
          <p:nvPr/>
        </p:nvSpPr>
        <p:spPr bwMode="auto">
          <a:xfrm>
            <a:off x="395288" y="1052513"/>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5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5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5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504" grpId="0"/>
      <p:bldP spid="63507" grpId="0"/>
      <p:bldP spid="63508" grpId="0"/>
      <p:bldP spid="63509" grpId="0"/>
      <p:bldP spid="63510" grpId="0"/>
      <p:bldP spid="635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p:cNvSpPr txBox="1">
            <a:spLocks noChangeArrowheads="1"/>
          </p:cNvSpPr>
          <p:nvPr/>
        </p:nvSpPr>
        <p:spPr bwMode="auto">
          <a:xfrm>
            <a:off x="395288" y="1557338"/>
            <a:ext cx="8424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Jak správně experimentovat aneb plánování, provádění a vyhodnocování pokusů</a:t>
            </a:r>
          </a:p>
        </p:txBody>
      </p:sp>
      <p:sp>
        <p:nvSpPr>
          <p:cNvPr id="26627" name="Rectangle 11"/>
          <p:cNvSpPr>
            <a:spLocks noChangeArrowheads="1"/>
          </p:cNvSpPr>
          <p:nvPr/>
        </p:nvSpPr>
        <p:spPr bwMode="auto">
          <a:xfrm>
            <a:off x="395288" y="2398713"/>
            <a:ext cx="2468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Calibri" panose="020F0502020204030204" pitchFamily="34" charset="0"/>
              </a:rPr>
              <a:t>Provádění pokusu</a:t>
            </a:r>
          </a:p>
        </p:txBody>
      </p:sp>
      <p:grpSp>
        <p:nvGrpSpPr>
          <p:cNvPr id="26628" name="Skupina 14"/>
          <p:cNvGrpSpPr>
            <a:grpSpLocks/>
          </p:cNvGrpSpPr>
          <p:nvPr/>
        </p:nvGrpSpPr>
        <p:grpSpPr bwMode="auto">
          <a:xfrm>
            <a:off x="0" y="6638925"/>
            <a:ext cx="9142413" cy="246063"/>
            <a:chOff x="0" y="6639163"/>
            <a:chExt cx="9142412" cy="246221"/>
          </a:xfrm>
        </p:grpSpPr>
        <p:sp>
          <p:nvSpPr>
            <p:cNvPr id="26642"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664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6632"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26633" name="Text Box 5"/>
          <p:cNvSpPr txBox="1">
            <a:spLocks noChangeArrowheads="1"/>
          </p:cNvSpPr>
          <p:nvPr/>
        </p:nvSpPr>
        <p:spPr bwMode="auto">
          <a:xfrm>
            <a:off x="395288" y="1052513"/>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grpSp>
        <p:nvGrpSpPr>
          <p:cNvPr id="3" name="Skupina 23"/>
          <p:cNvGrpSpPr>
            <a:grpSpLocks/>
          </p:cNvGrpSpPr>
          <p:nvPr/>
        </p:nvGrpSpPr>
        <p:grpSpPr bwMode="auto">
          <a:xfrm>
            <a:off x="1476375" y="2398713"/>
            <a:ext cx="7667625" cy="1938337"/>
            <a:chOff x="1475656" y="2398414"/>
            <a:chExt cx="7668344" cy="1938992"/>
          </a:xfrm>
        </p:grpSpPr>
        <p:pic>
          <p:nvPicPr>
            <p:cNvPr id="26639" name="Picture 20" descr="http://www.underconsideration.com/speakup/archives/biohazard_symbolred.gif"/>
            <p:cNvPicPr>
              <a:picLocks noChangeAspect="1" noChangeArrowheads="1"/>
            </p:cNvPicPr>
            <p:nvPr/>
          </p:nvPicPr>
          <p:blipFill>
            <a:blip r:embed="rId5">
              <a:extLst>
                <a:ext uri="{28A0092B-C50C-407E-A947-70E740481C1C}">
                  <a14:useLocalDpi xmlns:a14="http://schemas.microsoft.com/office/drawing/2010/main" val="0"/>
                </a:ext>
              </a:extLst>
            </a:blip>
            <a:srcRect l="24583" t="7617" r="23788" b="11131"/>
            <a:stretch>
              <a:fillRect/>
            </a:stretch>
          </p:blipFill>
          <p:spPr bwMode="auto">
            <a:xfrm>
              <a:off x="7703840" y="2636912"/>
              <a:ext cx="1440160" cy="11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18"/>
            <p:cNvSpPr>
              <a:spLocks noChangeArrowheads="1"/>
            </p:cNvSpPr>
            <p:nvPr/>
          </p:nvSpPr>
          <p:spPr bwMode="auto">
            <a:xfrm>
              <a:off x="2906712" y="2398414"/>
              <a:ext cx="62372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dodržování pravidel bezpečnosti práce, zejména při nakládání s chemikáliemi, radioaktivním materiálem a  genově modifikovaným materiálem, používání ochranných pomůcek by mělo být samozřejmostí </a:t>
              </a:r>
            </a:p>
          </p:txBody>
        </p:sp>
        <p:pic>
          <p:nvPicPr>
            <p:cNvPr id="18450" name="Picture 18" descr="http://www.publicdomainpictures.net/pictures/10000/nahled/1-12121495914tsn.jpg"/>
            <p:cNvPicPr>
              <a:picLocks noChangeAspect="1" noChangeArrowheads="1"/>
            </p:cNvPicPr>
            <p:nvPr/>
          </p:nvPicPr>
          <p:blipFill>
            <a:blip r:embed="rId6" cstate="print"/>
            <a:srcRect/>
            <a:stretch>
              <a:fillRect/>
            </a:stretch>
          </p:blipFill>
          <p:spPr bwMode="auto">
            <a:xfrm flipV="1">
              <a:off x="1475656" y="2924944"/>
              <a:ext cx="1260140" cy="1008112"/>
            </a:xfrm>
            <a:prstGeom prst="rect">
              <a:avLst/>
            </a:prstGeom>
            <a:ln>
              <a:noFill/>
            </a:ln>
            <a:effectLst>
              <a:softEdge rad="112500"/>
            </a:effectLst>
          </p:spPr>
        </p:pic>
      </p:grpSp>
      <p:sp>
        <p:nvSpPr>
          <p:cNvPr id="64532" name="Rectangle 20"/>
          <p:cNvSpPr>
            <a:spLocks noChangeArrowheads="1"/>
          </p:cNvSpPr>
          <p:nvPr/>
        </p:nvSpPr>
        <p:spPr bwMode="auto">
          <a:xfrm>
            <a:off x="2835275" y="5272088"/>
            <a:ext cx="6057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elektronická verze protokolu o experimentu</a:t>
            </a:r>
          </a:p>
        </p:txBody>
      </p:sp>
      <p:grpSp>
        <p:nvGrpSpPr>
          <p:cNvPr id="7" name="Skupina 6"/>
          <p:cNvGrpSpPr>
            <a:grpSpLocks/>
          </p:cNvGrpSpPr>
          <p:nvPr/>
        </p:nvGrpSpPr>
        <p:grpSpPr bwMode="auto">
          <a:xfrm>
            <a:off x="755650" y="4364038"/>
            <a:ext cx="8137525" cy="2025650"/>
            <a:chOff x="755576" y="4364831"/>
            <a:chExt cx="8137600" cy="2025485"/>
          </a:xfrm>
        </p:grpSpPr>
        <p:sp>
          <p:nvSpPr>
            <p:cNvPr id="26637" name="Rectangle 19"/>
            <p:cNvSpPr>
              <a:spLocks noChangeArrowheads="1"/>
            </p:cNvSpPr>
            <p:nvPr/>
          </p:nvSpPr>
          <p:spPr bwMode="auto">
            <a:xfrm>
              <a:off x="2835827" y="4364831"/>
              <a:ext cx="6057349" cy="83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pravidelné vedení ručně psaného </a:t>
              </a:r>
              <a:r>
                <a:rPr lang="cs-CZ" altLang="cs-CZ" sz="2400">
                  <a:latin typeface="Calibri" panose="020F0502020204030204" pitchFamily="34" charset="0"/>
                  <a:hlinkClick r:id="rId7"/>
                </a:rPr>
                <a:t>laboratorního deníku  </a:t>
              </a:r>
              <a:endParaRPr lang="cs-CZ" altLang="cs-CZ" sz="2400">
                <a:latin typeface="Calibri" panose="020F0502020204030204" pitchFamily="34" charset="0"/>
              </a:endParaRPr>
            </a:p>
          </p:txBody>
        </p:sp>
        <p:pic>
          <p:nvPicPr>
            <p:cNvPr id="26638" name="Obrázek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5576" y="4364831"/>
              <a:ext cx="1705035" cy="202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161925" y="1700213"/>
            <a:ext cx="89646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a:latin typeface="Calibri" panose="020F0502020204030204" pitchFamily="34" charset="0"/>
                <a:cs typeface="Calibri" panose="020F0502020204030204" pitchFamily="34" charset="0"/>
              </a:rPr>
              <a:t>Reasons to keep a laboratory notebook</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provide yourself with a complete record of why experiments were initiated and how they were performed.</a:t>
            </a:r>
            <a:r>
              <a:rPr lang="en-GB" altLang="en-US" sz="1800">
                <a:latin typeface="Calibri" panose="020F0502020204030204" pitchFamily="34" charset="0"/>
                <a:cs typeface="Calibri" panose="020F0502020204030204" pitchFamily="34" charset="0"/>
              </a:rPr>
              <a:t> You’ll forget if you don’t. Seriously: even in your youth your brain cells are senescing.</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give yourself a central</a:t>
            </a:r>
            <a:r>
              <a:rPr lang="en-GB" altLang="en-US" sz="1800" b="1" i="1">
                <a:latin typeface="Calibri" panose="020F0502020204030204" pitchFamily="34" charset="0"/>
                <a:cs typeface="Calibri" panose="020F0502020204030204" pitchFamily="34" charset="0"/>
              </a:rPr>
              <a:t>, </a:t>
            </a:r>
            <a:r>
              <a:rPr lang="en-GB" altLang="en-US" sz="1800" b="1">
                <a:latin typeface="Calibri" panose="020F0502020204030204" pitchFamily="34" charset="0"/>
                <a:cs typeface="Calibri" panose="020F0502020204030204" pitchFamily="34" charset="0"/>
              </a:rPr>
              <a:t>physical place to record your data, to note statistical outcomes, and to paste graphs that show results.</a:t>
            </a:r>
            <a:r>
              <a:rPr lang="en-GB" altLang="en-US" sz="1800">
                <a:latin typeface="Calibri" panose="020F0502020204030204" pitchFamily="34" charset="0"/>
                <a:cs typeface="Calibri" panose="020F0502020204030204" pitchFamily="34" charset="0"/>
              </a:rPr>
              <a:t> Researchers who keep these items in separate places are unlikely to be productive scientists.</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encourage sound thinking. </a:t>
            </a:r>
            <a:r>
              <a:rPr lang="en-GB" altLang="en-US" sz="1800">
                <a:latin typeface="Calibri" panose="020F0502020204030204" pitchFamily="34" charset="0"/>
                <a:cs typeface="Calibri" panose="020F0502020204030204" pitchFamily="34" charset="0"/>
              </a:rPr>
              <a:t>Keeping a notebook gives you a forum to talk to yourself — to ask questions, to record important thoughts about the experimental design, and to speculate on how your results might eventually be interpreted.</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provide information to a person who is interested in continuing your research project, even if you deem that possibility hilariously unlikely.</a:t>
            </a:r>
            <a:r>
              <a:rPr lang="en-GB" altLang="en-US" sz="1800">
                <a:latin typeface="Calibri" panose="020F0502020204030204" pitchFamily="34" charset="0"/>
                <a:cs typeface="Calibri" panose="020F0502020204030204" pitchFamily="34" charset="0"/>
              </a:rPr>
              <a:t> And if you’re doing important research and die an early, gruesome death, your colleagues might want to pick it up.</a:t>
            </a:r>
          </a:p>
          <a:p>
            <a:pPr>
              <a:spcBef>
                <a:spcPct val="0"/>
              </a:spcBef>
              <a:buFontTx/>
              <a:buAutoNum type="arabicPeriod"/>
            </a:pPr>
            <a:r>
              <a:rPr lang="en-GB" altLang="en-US" sz="1800" b="1">
                <a:latin typeface="Calibri" panose="020F0502020204030204" pitchFamily="34" charset="0"/>
                <a:cs typeface="Calibri" panose="020F0502020204030204" pitchFamily="34" charset="0"/>
              </a:rPr>
              <a:t>To get rich. </a:t>
            </a:r>
            <a:r>
              <a:rPr lang="en-GB" altLang="en-US" sz="1800">
                <a:latin typeface="Calibri" panose="020F0502020204030204" pitchFamily="34" charset="0"/>
                <a:cs typeface="Calibri" panose="020F0502020204030204" pitchFamily="34" charset="0"/>
              </a:rPr>
              <a:t>Not everyone sets out with the goal of patenting a process or contraption, but you might stumble onto something actually important, and in such an event you must have a notebook that supports your claims.</a:t>
            </a:r>
          </a:p>
        </p:txBody>
      </p:sp>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7654"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27655" name="Text Box 5"/>
          <p:cNvSpPr txBox="1">
            <a:spLocks noChangeArrowheads="1"/>
          </p:cNvSpPr>
          <p:nvPr/>
        </p:nvSpPr>
        <p:spPr bwMode="auto">
          <a:xfrm>
            <a:off x="395288" y="1052513"/>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grpSp>
        <p:nvGrpSpPr>
          <p:cNvPr id="27656" name="Skupina 15"/>
          <p:cNvGrpSpPr>
            <a:grpSpLocks/>
          </p:cNvGrpSpPr>
          <p:nvPr/>
        </p:nvGrpSpPr>
        <p:grpSpPr bwMode="auto">
          <a:xfrm>
            <a:off x="0" y="6638925"/>
            <a:ext cx="9142413" cy="246063"/>
            <a:chOff x="0" y="6639163"/>
            <a:chExt cx="9142412" cy="246221"/>
          </a:xfrm>
        </p:grpSpPr>
        <p:sp>
          <p:nvSpPr>
            <p:cNvPr id="27658"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765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7"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8677"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grpSp>
        <p:nvGrpSpPr>
          <p:cNvPr id="28678" name="Skupina 15"/>
          <p:cNvGrpSpPr>
            <a:grpSpLocks/>
          </p:cNvGrpSpPr>
          <p:nvPr/>
        </p:nvGrpSpPr>
        <p:grpSpPr bwMode="auto">
          <a:xfrm>
            <a:off x="0" y="6638925"/>
            <a:ext cx="9142413" cy="246063"/>
            <a:chOff x="0" y="6639163"/>
            <a:chExt cx="9142412" cy="246221"/>
          </a:xfrm>
        </p:grpSpPr>
        <p:sp>
          <p:nvSpPr>
            <p:cNvPr id="2868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868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9"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8680" name="Rectangle 1"/>
          <p:cNvSpPr>
            <a:spLocks noChangeArrowheads="1"/>
          </p:cNvSpPr>
          <p:nvPr/>
        </p:nvSpPr>
        <p:spPr bwMode="auto">
          <a:xfrm>
            <a:off x="31750" y="1163638"/>
            <a:ext cx="9142413"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00" b="1">
                <a:solidFill>
                  <a:srgbClr val="000000"/>
                </a:solidFill>
                <a:latin typeface="Calibri" panose="020F0502020204030204" pitchFamily="34" charset="0"/>
                <a:cs typeface="Calibri" panose="020F0502020204030204" pitchFamily="34" charset="0"/>
              </a:rPr>
              <a:t>What to use as a laboratory notebook</a:t>
            </a:r>
            <a:endParaRPr lang="en-GB" altLang="en-US" sz="1300" b="1">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300" b="1">
                <a:solidFill>
                  <a:srgbClr val="000000"/>
                </a:solidFill>
                <a:latin typeface="Calibri" panose="020F0502020204030204" pitchFamily="34" charset="0"/>
                <a:cs typeface="Calibri" panose="020F0502020204030204" pitchFamily="34" charset="0"/>
              </a:rPr>
              <a:t>Purchase a notebook that possesses a stitched binding</a:t>
            </a:r>
            <a:r>
              <a:rPr lang="en-GB" altLang="en-US" sz="1300">
                <a:solidFill>
                  <a:srgbClr val="000000"/>
                </a:solidFill>
                <a:latin typeface="Calibri" panose="020F0502020204030204" pitchFamily="34" charset="0"/>
                <a:cs typeface="Calibri" panose="020F0502020204030204" pitchFamily="34" charset="0"/>
              </a:rPr>
              <a:t>. Spiral-bound notebooks are undesirable because it is too tempting to rip out pages in moments of frustration or when you make silly mistake. And glue-bound notebooks are generally bad because glue doesn’t last over time (it ages and becomes brittle, plus cockroaches will eat glue). Ring binders and stacks of loose paper are unacceptable.</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300" b="1">
                <a:solidFill>
                  <a:srgbClr val="000000"/>
                </a:solidFill>
                <a:latin typeface="Calibri" panose="020F0502020204030204" pitchFamily="34" charset="0"/>
                <a:cs typeface="Calibri" panose="020F0502020204030204" pitchFamily="34" charset="0"/>
              </a:rPr>
              <a:t>Some laboratory notebooks have a “carbon copy” function that allows a duplicated sheet to be created and then removed to a second, safer location. I think these notebooks encourage bad notebook procedures and should be avoided. </a:t>
            </a:r>
            <a:r>
              <a:rPr lang="en-GB" altLang="en-US" sz="1300">
                <a:solidFill>
                  <a:srgbClr val="000000"/>
                </a:solidFill>
                <a:latin typeface="Calibri" panose="020F0502020204030204" pitchFamily="34" charset="0"/>
                <a:cs typeface="Calibri" panose="020F0502020204030204" pitchFamily="34" charset="0"/>
              </a:rPr>
              <a:t>A </a:t>
            </a:r>
            <a:r>
              <a:rPr lang="en-GB" altLang="en-US" sz="1300" i="1">
                <a:solidFill>
                  <a:srgbClr val="000000"/>
                </a:solidFill>
                <a:latin typeface="Calibri" panose="020F0502020204030204" pitchFamily="34" charset="0"/>
                <a:cs typeface="Calibri" panose="020F0502020204030204" pitchFamily="34" charset="0"/>
              </a:rPr>
              <a:t>proper</a:t>
            </a:r>
            <a:r>
              <a:rPr lang="en-GB" altLang="en-US" sz="1300">
                <a:solidFill>
                  <a:srgbClr val="000000"/>
                </a:solidFill>
                <a:latin typeface="Calibri" panose="020F0502020204030204" pitchFamily="34" charset="0"/>
                <a:cs typeface="Calibri" panose="020F0502020204030204" pitchFamily="34" charset="0"/>
              </a:rPr>
              <a:t> notebook has a lot of glued-in information (printed graphs, datasheet templates, photographs, product labels, etc.) that simply will not show up on the sheet below, so the “carbon copy” notebooks are only good for archiving </a:t>
            </a:r>
            <a:r>
              <a:rPr lang="en-GB" altLang="en-US" sz="1300" i="1">
                <a:solidFill>
                  <a:srgbClr val="000000"/>
                </a:solidFill>
                <a:latin typeface="Calibri" panose="020F0502020204030204" pitchFamily="34" charset="0"/>
                <a:cs typeface="Calibri" panose="020F0502020204030204" pitchFamily="34" charset="0"/>
              </a:rPr>
              <a:t>written</a:t>
            </a:r>
            <a:r>
              <a:rPr lang="en-GB" altLang="en-US" sz="1300">
                <a:solidFill>
                  <a:srgbClr val="000000"/>
                </a:solidFill>
                <a:latin typeface="Calibri" panose="020F0502020204030204" pitchFamily="34" charset="0"/>
                <a:cs typeface="Calibri" panose="020F0502020204030204" pitchFamily="34" charset="0"/>
              </a:rPr>
              <a:t> entries. If you really want a backup of your notebook, make a daily date with a Xerox machine. For the truly motivated and/or paranoid, take a photograph of your completed pages each day with your smartphone and store the files in the cloud. Or get a camera equipped with Wifi that sends pics to a designated cloud folder automatically. [If you run a laboratory crawling with undergraduates, you might consider faking a notebook theft just to jar the students into considering these eventualities … it would be a good learning moment, plus good fun to see them all panic.]</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300" b="1">
                <a:solidFill>
                  <a:srgbClr val="000000"/>
                </a:solidFill>
                <a:latin typeface="Calibri" panose="020F0502020204030204" pitchFamily="34" charset="0"/>
                <a:cs typeface="Calibri" panose="020F0502020204030204" pitchFamily="34" charset="0"/>
              </a:rPr>
              <a:t>Notebooks come in a variety of dimensions. </a:t>
            </a:r>
            <a:r>
              <a:rPr lang="en-GB" altLang="en-US" sz="1300">
                <a:solidFill>
                  <a:srgbClr val="000000"/>
                </a:solidFill>
                <a:latin typeface="Calibri" panose="020F0502020204030204" pitchFamily="34" charset="0"/>
                <a:cs typeface="Calibri" panose="020F0502020204030204" pitchFamily="34" charset="0"/>
              </a:rPr>
              <a:t>Those larger than a standard page are convenient because you can easily paste in printer output without using scissors. On the other hand, smaller notebooks are much easier to lug around in field conditions, and look cute. There’s a lot to be said for cute.</a:t>
            </a:r>
            <a:br>
              <a:rPr lang="en-GB" altLang="en-US" sz="1300">
                <a:solidFill>
                  <a:srgbClr val="000000"/>
                </a:solidFill>
                <a:latin typeface="Calibri" panose="020F0502020204030204" pitchFamily="34" charset="0"/>
                <a:cs typeface="Calibri" panose="020F0502020204030204" pitchFamily="34" charset="0"/>
              </a:rPr>
            </a:br>
            <a:r>
              <a:rPr lang="en-GB" altLang="en-US" sz="1300" b="1">
                <a:solidFill>
                  <a:srgbClr val="000000"/>
                </a:solidFill>
                <a:latin typeface="Calibri" panose="020F0502020204030204" pitchFamily="34" charset="0"/>
                <a:cs typeface="Calibri" panose="020F0502020204030204" pitchFamily="34" charset="0"/>
              </a:rPr>
              <a:t>4. More expensive notebooks have much nicer paper, so if you like a smooth, non-fibrous surface to write on, spend the extra money</a:t>
            </a:r>
            <a:r>
              <a:rPr lang="en-GB" altLang="en-US" sz="1300">
                <a:solidFill>
                  <a:srgbClr val="000000"/>
                </a:solidFill>
                <a:latin typeface="Calibri" panose="020F0502020204030204" pitchFamily="34" charset="0"/>
                <a:cs typeface="Calibri" panose="020F0502020204030204" pitchFamily="34" charset="0"/>
              </a:rPr>
              <a:t>. Nothing beats smooth, expensive paper to boost creativity and productivity (but that’s just me, and I have a paper and pen fetish).</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300" b="1">
                <a:solidFill>
                  <a:srgbClr val="000000"/>
                </a:solidFill>
                <a:latin typeface="Calibri" panose="020F0502020204030204" pitchFamily="34" charset="0"/>
                <a:cs typeface="Calibri" panose="020F0502020204030204" pitchFamily="34" charset="0"/>
              </a:rPr>
              <a:t>5. Spend the extra money for a notebook that has pre-numbered pages. </a:t>
            </a:r>
            <a:r>
              <a:rPr lang="en-GB" altLang="en-US" sz="1300">
                <a:solidFill>
                  <a:srgbClr val="000000"/>
                </a:solidFill>
                <a:latin typeface="Calibri" panose="020F0502020204030204" pitchFamily="34" charset="0"/>
                <a:cs typeface="Calibri" panose="020F0502020204030204" pitchFamily="34" charset="0"/>
              </a:rPr>
              <a:t>You probably can figure out how to number them yourself but it’s boring and life is short.</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300">
                <a:solidFill>
                  <a:srgbClr val="000000"/>
                </a:solidFill>
                <a:latin typeface="Calibri" panose="020F0502020204030204" pitchFamily="34" charset="0"/>
                <a:cs typeface="Calibri" panose="020F0502020204030204" pitchFamily="34" charset="0"/>
              </a:rPr>
              <a:t>6. If your parents or mentor are springing for the notebook, you might opt for the really, really expensive variety that lays completely flat when open. It’s a small thing, but it grows on you.</a:t>
            </a:r>
            <a:endParaRPr lang="en-GB" altLang="en-US" sz="130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300">
                <a:solidFill>
                  <a:srgbClr val="000000"/>
                </a:solidFill>
                <a:latin typeface="Calibri" panose="020F0502020204030204" pitchFamily="34" charset="0"/>
                <a:cs typeface="Calibri" panose="020F0502020204030204" pitchFamily="34" charset="0"/>
              </a:rPr>
              <a:t>7. If you want to keep a </a:t>
            </a:r>
            <a:r>
              <a:rPr lang="en-GB" altLang="en-US" sz="1300" b="1">
                <a:solidFill>
                  <a:srgbClr val="000000"/>
                </a:solidFill>
                <a:latin typeface="Calibri" panose="020F0502020204030204" pitchFamily="34" charset="0"/>
                <a:cs typeface="Calibri" panose="020F0502020204030204" pitchFamily="34" charset="0"/>
              </a:rPr>
              <a:t>digital notebook</a:t>
            </a:r>
            <a:r>
              <a:rPr lang="en-GB" altLang="en-US" sz="1300">
                <a:solidFill>
                  <a:srgbClr val="000000"/>
                </a:solidFill>
                <a:latin typeface="Calibri" panose="020F0502020204030204" pitchFamily="34" charset="0"/>
                <a:cs typeface="Calibri" panose="020F0502020204030204" pitchFamily="34" charset="0"/>
              </a:rPr>
              <a:t>, take a look at these reviews at </a:t>
            </a:r>
            <a:r>
              <a:rPr lang="en-GB" altLang="en-US" sz="1300">
                <a:solidFill>
                  <a:srgbClr val="21759B"/>
                </a:solidFill>
                <a:latin typeface="Calibri" panose="020F0502020204030204" pitchFamily="34" charset="0"/>
                <a:cs typeface="Calibri" panose="020F0502020204030204" pitchFamily="34" charset="0"/>
                <a:hlinkClick r:id="rId6" tooltip="Profhacker on digital notebooks"/>
              </a:rPr>
              <a:t>The Chronicle</a:t>
            </a:r>
            <a:r>
              <a:rPr lang="en-GB" altLang="en-US" sz="1300">
                <a:solidFill>
                  <a:srgbClr val="000000"/>
                </a:solidFill>
                <a:latin typeface="Calibri" panose="020F0502020204030204" pitchFamily="34" charset="0"/>
                <a:cs typeface="Calibri" panose="020F0502020204030204" pitchFamily="34" charset="0"/>
              </a:rPr>
              <a:t>, </a:t>
            </a:r>
            <a:r>
              <a:rPr lang="en-GB" altLang="en-US" sz="1300">
                <a:solidFill>
                  <a:srgbClr val="21759B"/>
                </a:solidFill>
                <a:latin typeface="Calibri" panose="020F0502020204030204" pitchFamily="34" charset="0"/>
                <a:cs typeface="Calibri" panose="020F0502020204030204" pitchFamily="34" charset="0"/>
                <a:hlinkClick r:id="rId7" tooltip="Digital notebooks for the lab, reviewed in Nature"/>
              </a:rPr>
              <a:t>Nature</a:t>
            </a:r>
            <a:r>
              <a:rPr lang="en-GB" altLang="en-US" sz="1300">
                <a:solidFill>
                  <a:srgbClr val="000000"/>
                </a:solidFill>
                <a:latin typeface="Calibri" panose="020F0502020204030204" pitchFamily="34" charset="0"/>
                <a:cs typeface="Calibri" panose="020F0502020204030204" pitchFamily="34" charset="0"/>
              </a:rPr>
              <a:t>, and </a:t>
            </a:r>
            <a:r>
              <a:rPr lang="en-GB" altLang="en-US" sz="1300">
                <a:solidFill>
                  <a:srgbClr val="21759B"/>
                </a:solidFill>
                <a:latin typeface="Calibri" panose="020F0502020204030204" pitchFamily="34" charset="0"/>
                <a:cs typeface="Calibri" panose="020F0502020204030204" pitchFamily="34" charset="0"/>
                <a:hlinkClick r:id="rId8" tooltip="Electronic lab notebook reviews"/>
              </a:rPr>
              <a:t>Postdocexperience</a:t>
            </a:r>
            <a:r>
              <a:rPr lang="en-GB" altLang="en-US" sz="1300">
                <a:solidFill>
                  <a:srgbClr val="000000"/>
                </a:solidFill>
                <a:latin typeface="Calibri" panose="020F0502020204030204" pitchFamily="34" charset="0"/>
                <a:cs typeface="Calibri" panose="020F0502020204030204" pitchFamily="34" charset="0"/>
              </a:rPr>
              <a:t>.</a:t>
            </a:r>
            <a:endParaRPr lang="en-GB" altLang="en-US" sz="1300">
              <a:solidFill>
                <a:srgbClr val="444444"/>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9701"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grpSp>
        <p:nvGrpSpPr>
          <p:cNvPr id="29702" name="Skupina 15"/>
          <p:cNvGrpSpPr>
            <a:grpSpLocks/>
          </p:cNvGrpSpPr>
          <p:nvPr/>
        </p:nvGrpSpPr>
        <p:grpSpPr bwMode="auto">
          <a:xfrm>
            <a:off x="0" y="6638925"/>
            <a:ext cx="9142413" cy="246063"/>
            <a:chOff x="0" y="6639163"/>
            <a:chExt cx="9142412" cy="246221"/>
          </a:xfrm>
        </p:grpSpPr>
        <p:sp>
          <p:nvSpPr>
            <p:cNvPr id="29705"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2970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3"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29704" name="Rectangle 2"/>
          <p:cNvSpPr>
            <a:spLocks noChangeArrowheads="1"/>
          </p:cNvSpPr>
          <p:nvPr/>
        </p:nvSpPr>
        <p:spPr bwMode="auto">
          <a:xfrm>
            <a:off x="52388" y="1196975"/>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b="1">
                <a:solidFill>
                  <a:srgbClr val="000000"/>
                </a:solidFill>
                <a:latin typeface="Calibri" panose="020F0502020204030204" pitchFamily="34" charset="0"/>
                <a:cs typeface="Calibri" panose="020F0502020204030204" pitchFamily="34" charset="0"/>
              </a:rPr>
              <a:t>What to put on the outside of your notebook</a:t>
            </a:r>
            <a:endParaRPr lang="en-GB" altLang="en-US" sz="1600" b="1">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a:solidFill>
                  <a:srgbClr val="000000"/>
                </a:solidFill>
                <a:latin typeface="Calibri" panose="020F0502020204030204" pitchFamily="34" charset="0"/>
                <a:cs typeface="Calibri" panose="020F0502020204030204" pitchFamily="34" charset="0"/>
              </a:rPr>
              <a:t>Put your full name and year of use on the front of notebook. </a:t>
            </a:r>
            <a:r>
              <a:rPr lang="en-GB" altLang="en-US" sz="1600">
                <a:solidFill>
                  <a:srgbClr val="000000"/>
                </a:solidFill>
                <a:latin typeface="Calibri" panose="020F0502020204030204" pitchFamily="34" charset="0"/>
                <a:cs typeface="Calibri" panose="020F0502020204030204" pitchFamily="34" charset="0"/>
              </a:rPr>
              <a:t>And make it the actual year, not ’19. In 100 years that’s going to be so out of date.</a:t>
            </a:r>
            <a:br>
              <a:rPr lang="en-GB" altLang="en-US" sz="1600">
                <a:solidFill>
                  <a:srgbClr val="000000"/>
                </a:solidFill>
                <a:latin typeface="Calibri" panose="020F0502020204030204" pitchFamily="34" charset="0"/>
                <a:cs typeface="Calibri" panose="020F0502020204030204" pitchFamily="34" charset="0"/>
              </a:rPr>
            </a:br>
            <a:endParaRPr lang="en-GB" altLang="en-US" sz="16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a:solidFill>
                  <a:srgbClr val="000000"/>
                </a:solidFill>
                <a:latin typeface="Calibri" panose="020F0502020204030204" pitchFamily="34" charset="0"/>
                <a:cs typeface="Calibri" panose="020F0502020204030204" pitchFamily="34" charset="0"/>
              </a:rPr>
              <a:t>I also suggest adding your last name and date span (e.g., 2013</a:t>
            </a:r>
            <a:r>
              <a:rPr lang="cs-CZ" altLang="en-US" sz="1600" b="1">
                <a:solidFill>
                  <a:srgbClr val="000000"/>
                </a:solidFill>
                <a:latin typeface="Calibri" panose="020F0502020204030204" pitchFamily="34" charset="0"/>
                <a:cs typeface="Calibri" panose="020F0502020204030204" pitchFamily="34" charset="0"/>
              </a:rPr>
              <a:t>/</a:t>
            </a:r>
            <a:r>
              <a:rPr lang="en-GB" altLang="en-US" sz="1600" b="1">
                <a:solidFill>
                  <a:srgbClr val="000000"/>
                </a:solidFill>
                <a:latin typeface="Calibri" panose="020F0502020204030204" pitchFamily="34" charset="0"/>
                <a:cs typeface="Calibri" panose="020F0502020204030204" pitchFamily="34" charset="0"/>
              </a:rPr>
              <a:t>06 </a:t>
            </a:r>
            <a:r>
              <a:rPr lang="cs-CZ" altLang="en-US" sz="1600" b="1">
                <a:solidFill>
                  <a:srgbClr val="000000"/>
                </a:solidFill>
                <a:latin typeface="Calibri" panose="020F0502020204030204" pitchFamily="34" charset="0"/>
                <a:cs typeface="Calibri" panose="020F0502020204030204" pitchFamily="34" charset="0"/>
              </a:rPr>
              <a:t>-</a:t>
            </a:r>
            <a:r>
              <a:rPr lang="en-GB" altLang="en-US" sz="1600" b="1">
                <a:solidFill>
                  <a:srgbClr val="000000"/>
                </a:solidFill>
                <a:latin typeface="Calibri" panose="020F0502020204030204" pitchFamily="34" charset="0"/>
                <a:cs typeface="Calibri" panose="020F0502020204030204" pitchFamily="34" charset="0"/>
              </a:rPr>
              <a:t> 2013</a:t>
            </a:r>
            <a:r>
              <a:rPr lang="cs-CZ" altLang="en-US" sz="1600" b="1">
                <a:solidFill>
                  <a:srgbClr val="000000"/>
                </a:solidFill>
                <a:latin typeface="Calibri" panose="020F0502020204030204" pitchFamily="34" charset="0"/>
                <a:cs typeface="Calibri" panose="020F0502020204030204" pitchFamily="34" charset="0"/>
              </a:rPr>
              <a:t>/</a:t>
            </a:r>
            <a:r>
              <a:rPr lang="en-GB" altLang="en-US" sz="1600" b="1">
                <a:solidFill>
                  <a:srgbClr val="000000"/>
                </a:solidFill>
                <a:latin typeface="Calibri" panose="020F0502020204030204" pitchFamily="34" charset="0"/>
                <a:cs typeface="Calibri" panose="020F0502020204030204" pitchFamily="34" charset="0"/>
              </a:rPr>
              <a:t>12</a:t>
            </a:r>
            <a:r>
              <a:rPr lang="en-GB" altLang="en-US" sz="1600">
                <a:solidFill>
                  <a:srgbClr val="000000"/>
                </a:solidFill>
                <a:latin typeface="Calibri" panose="020F0502020204030204" pitchFamily="34" charset="0"/>
                <a:cs typeface="Calibri" panose="020F0502020204030204" pitchFamily="34" charset="0"/>
              </a:rPr>
              <a:t>) on the spine so that you can find your research when it’s on a shelf with lots of other notebooks that look exactly alike (e.g., </a:t>
            </a:r>
            <a:r>
              <a:rPr lang="en-GB" altLang="en-US" sz="1600">
                <a:solidFill>
                  <a:srgbClr val="000000"/>
                </a:solidFill>
                <a:latin typeface="Calibri" panose="020F0502020204030204" pitchFamily="34" charset="0"/>
                <a:cs typeface="Calibri" panose="020F0502020204030204" pitchFamily="34" charset="0"/>
                <a:hlinkClick r:id="rId6" tooltip="Notebook spines"/>
              </a:rPr>
              <a:t>photograph</a:t>
            </a:r>
            <a:r>
              <a:rPr lang="en-GB" altLang="en-US" sz="1600">
                <a:solidFill>
                  <a:srgbClr val="000000"/>
                </a:solidFill>
                <a:latin typeface="Calibri" panose="020F0502020204030204" pitchFamily="34" charset="0"/>
                <a:cs typeface="Calibri" panose="020F0502020204030204" pitchFamily="34" charset="0"/>
              </a:rPr>
              <a:t>). For writing on the spine I recommend light-colored paint pens.</a:t>
            </a:r>
            <a:br>
              <a:rPr lang="en-GB" altLang="en-US" sz="1600">
                <a:solidFill>
                  <a:srgbClr val="000000"/>
                </a:solidFill>
                <a:latin typeface="Calibri" panose="020F0502020204030204" pitchFamily="34" charset="0"/>
                <a:cs typeface="Calibri" panose="020F0502020204030204" pitchFamily="34" charset="0"/>
              </a:rPr>
            </a:br>
            <a:endParaRPr lang="en-GB" altLang="en-US" sz="16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a:solidFill>
                  <a:srgbClr val="000000"/>
                </a:solidFill>
                <a:latin typeface="Calibri" panose="020F0502020204030204" pitchFamily="34" charset="0"/>
                <a:cs typeface="Calibri" panose="020F0502020204030204" pitchFamily="34" charset="0"/>
              </a:rPr>
              <a:t>Put your mailing address, phone number, and e-mail on the inside cover. </a:t>
            </a:r>
            <a:r>
              <a:rPr lang="en-GB" altLang="en-US" sz="1600">
                <a:solidFill>
                  <a:srgbClr val="000000"/>
                </a:solidFill>
                <a:latin typeface="Calibri" panose="020F0502020204030204" pitchFamily="34" charset="0"/>
                <a:cs typeface="Calibri" panose="020F0502020204030204" pitchFamily="34" charset="0"/>
              </a:rPr>
              <a:t>This information is useful when you foolishly leave your notebook somewhere. Tape a $5 bill to the inside front cover with a note saying, “I’ll give you another if you find this notebook.” If your research is priceless, it’s money well spent. It’s especially good to have wording like this if you do field research with your notebook.</a:t>
            </a:r>
            <a:br>
              <a:rPr lang="en-GB" altLang="en-US" sz="1600">
                <a:solidFill>
                  <a:srgbClr val="000000"/>
                </a:solidFill>
                <a:latin typeface="Calibri" panose="020F0502020204030204" pitchFamily="34" charset="0"/>
                <a:cs typeface="Calibri" panose="020F0502020204030204" pitchFamily="34" charset="0"/>
              </a:rPr>
            </a:br>
            <a:endParaRPr lang="en-GB" altLang="en-US" sz="16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a:solidFill>
                  <a:srgbClr val="000000"/>
                </a:solidFill>
                <a:latin typeface="Calibri" panose="020F0502020204030204" pitchFamily="34" charset="0"/>
                <a:cs typeface="Calibri" panose="020F0502020204030204" pitchFamily="34" charset="0"/>
              </a:rPr>
              <a:t>Bling. If the notebook is yours, take some pride in what you do and get crafty with the exterior. Good science is an inherently creative process, so I suspect most researchers have blinging talents even if repressed by years of scorn from colleagues.</a:t>
            </a:r>
            <a:endParaRPr lang="en-GB" altLang="en-US" sz="1600">
              <a:solidFill>
                <a:srgbClr val="444444"/>
              </a:solidFill>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aoblený obdélník 17"/>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0725"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grpSp>
        <p:nvGrpSpPr>
          <p:cNvPr id="30726" name="Skupina 15"/>
          <p:cNvGrpSpPr>
            <a:grpSpLocks/>
          </p:cNvGrpSpPr>
          <p:nvPr/>
        </p:nvGrpSpPr>
        <p:grpSpPr bwMode="auto">
          <a:xfrm>
            <a:off x="0" y="6638925"/>
            <a:ext cx="9142413" cy="246063"/>
            <a:chOff x="0" y="6639163"/>
            <a:chExt cx="9142412" cy="246221"/>
          </a:xfrm>
        </p:grpSpPr>
        <p:sp>
          <p:nvSpPr>
            <p:cNvPr id="30729"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3073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Rectangle 12"/>
          <p:cNvSpPr>
            <a:spLocks noChangeArrowheads="1"/>
          </p:cNvSpPr>
          <p:nvPr/>
        </p:nvSpPr>
        <p:spPr bwMode="auto">
          <a:xfrm>
            <a:off x="198438" y="6196013"/>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5"/>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30728" name="Rectangle 1"/>
          <p:cNvSpPr>
            <a:spLocks noChangeArrowheads="1"/>
          </p:cNvSpPr>
          <p:nvPr/>
        </p:nvSpPr>
        <p:spPr bwMode="auto">
          <a:xfrm>
            <a:off x="0" y="1250950"/>
            <a:ext cx="903605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00" b="1">
                <a:solidFill>
                  <a:srgbClr val="000000"/>
                </a:solidFill>
                <a:latin typeface="Calibri" panose="020F0502020204030204" pitchFamily="34" charset="0"/>
                <a:cs typeface="Calibri" panose="020F0502020204030204" pitchFamily="34" charset="0"/>
              </a:rPr>
              <a:t>General guidelines for maintaining a notebook</a:t>
            </a:r>
            <a:br>
              <a:rPr lang="en-GB" altLang="en-US" sz="1300" b="1">
                <a:solidFill>
                  <a:srgbClr val="000000"/>
                </a:solidFill>
                <a:latin typeface="Calibri" panose="020F0502020204030204" pitchFamily="34" charset="0"/>
                <a:cs typeface="Calibri" panose="020F0502020204030204" pitchFamily="34" charset="0"/>
              </a:rPr>
            </a:br>
            <a:endParaRPr lang="en-GB" altLang="en-US" sz="1300" b="1">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Use a pen, never a pencil. </a:t>
            </a:r>
            <a:r>
              <a:rPr lang="en-GB" altLang="en-US" sz="1200">
                <a:solidFill>
                  <a:srgbClr val="000000"/>
                </a:solidFill>
                <a:latin typeface="Calibri" panose="020F0502020204030204" pitchFamily="34" charset="0"/>
                <a:cs typeface="Calibri" panose="020F0502020204030204" pitchFamily="34" charset="0"/>
              </a:rPr>
              <a:t>As for what kind of pen, use a ball point, gel pen, or Rapidograph — all types of which have ink that can stand up to water and most solvents. If you know what you’re doing, a fountain pen with archival, waterproof ink (e.g., </a:t>
            </a:r>
            <a:r>
              <a:rPr lang="en-GB" altLang="en-US" sz="1200">
                <a:solidFill>
                  <a:srgbClr val="444444"/>
                </a:solidFill>
                <a:latin typeface="Calibri" panose="020F0502020204030204" pitchFamily="34" charset="0"/>
                <a:cs typeface="Calibri" panose="020F0502020204030204" pitchFamily="34" charset="0"/>
              </a:rPr>
              <a:t>Bulletproof Black ink from </a:t>
            </a:r>
            <a:r>
              <a:rPr lang="en-GB" altLang="en-US" sz="1200">
                <a:solidFill>
                  <a:srgbClr val="21759B"/>
                </a:solidFill>
                <a:latin typeface="Calibri" panose="020F0502020204030204" pitchFamily="34" charset="0"/>
                <a:cs typeface="Calibri" panose="020F0502020204030204" pitchFamily="34" charset="0"/>
                <a:hlinkClick r:id="rId6"/>
              </a:rPr>
              <a:t>Noodler’s)</a:t>
            </a:r>
            <a:r>
              <a:rPr lang="en-GB" altLang="en-US" sz="1200">
                <a:solidFill>
                  <a:srgbClr val="000000"/>
                </a:solidFill>
                <a:latin typeface="Calibri" panose="020F0502020204030204" pitchFamily="34" charset="0"/>
                <a:cs typeface="Calibri" panose="020F0502020204030204" pitchFamily="34" charset="0"/>
              </a:rPr>
              <a:t> works well</a:t>
            </a:r>
            <a:r>
              <a:rPr lang="en-GB" altLang="en-US" sz="1200">
                <a:latin typeface="Calibri" panose="020F0502020204030204" pitchFamily="34" charset="0"/>
                <a:cs typeface="Calibri" panose="020F0502020204030204" pitchFamily="34" charset="0"/>
              </a:rPr>
              <a:t>, too. </a:t>
            </a:r>
          </a:p>
          <a:p>
            <a:pPr>
              <a:spcBef>
                <a:spcPct val="0"/>
              </a:spcBef>
              <a:buFontTx/>
              <a:buAutoNum type="arabicPeriod"/>
            </a:pPr>
            <a:r>
              <a:rPr lang="en-GB" altLang="en-US" sz="1200" b="1">
                <a:latin typeface="Calibri" panose="020F0502020204030204" pitchFamily="34" charset="0"/>
                <a:cs typeface="Calibri" panose="020F0502020204030204" pitchFamily="34" charset="0"/>
              </a:rPr>
              <a:t>Avoid using Sharpies (or equivalent). </a:t>
            </a:r>
            <a:r>
              <a:rPr lang="en-GB" altLang="en-US" sz="1200">
                <a:latin typeface="Calibri" panose="020F0502020204030204" pitchFamily="34" charset="0"/>
                <a:cs typeface="Calibri" panose="020F0502020204030204" pitchFamily="34" charset="0"/>
              </a:rPr>
              <a:t>These markers were very good at resisting water spills but can be removed by many solvents. More importantly, permanent markers tend to bleed </a:t>
            </a:r>
            <a:r>
              <a:rPr lang="en-GB" altLang="en-US" sz="1200">
                <a:solidFill>
                  <a:srgbClr val="444444"/>
                </a:solidFill>
                <a:latin typeface="Calibri" panose="020F0502020204030204" pitchFamily="34" charset="0"/>
                <a:cs typeface="Calibri" panose="020F0502020204030204" pitchFamily="34" charset="0"/>
              </a:rPr>
              <a:t>through to the underlying page, which makes for rather sloppy, illegible laboratory notebooks. </a:t>
            </a: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Devote pages 1 and 2 to a Table of Contents (which you will fill in as time passes). </a:t>
            </a:r>
            <a:r>
              <a:rPr lang="en-GB" altLang="en-US" sz="1200">
                <a:solidFill>
                  <a:srgbClr val="000000"/>
                </a:solidFill>
                <a:latin typeface="Calibri" panose="020F0502020204030204" pitchFamily="34" charset="0"/>
                <a:cs typeface="Calibri" panose="020F0502020204030204" pitchFamily="34" charset="0"/>
              </a:rPr>
              <a:t>Have 2 columns, one for the experiment name and one for the page number where an experiment starts, etc. If you come back to your notebook after 20 years, you will be able to quickly find the appropriate section of your notebook. This Table of Contents is also crucial for others who might want to use the notebook to reconstruct your activities.</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Never remove a page. </a:t>
            </a:r>
            <a:r>
              <a:rPr lang="en-GB" altLang="en-US" sz="1200">
                <a:solidFill>
                  <a:srgbClr val="000000"/>
                </a:solidFill>
                <a:latin typeface="Calibri" panose="020F0502020204030204" pitchFamily="34" charset="0"/>
                <a:cs typeface="Calibri" panose="020F0502020204030204" pitchFamily="34" charset="0"/>
              </a:rPr>
              <a:t>This directive is to prevent unscrupulous researchers from “losing” data that might not have been favorable to their research objectives. If you rip out some pages you </a:t>
            </a:r>
            <a:r>
              <a:rPr lang="en-GB" altLang="en-US" sz="1200" i="1">
                <a:solidFill>
                  <a:srgbClr val="000000"/>
                </a:solidFill>
                <a:latin typeface="Calibri" panose="020F0502020204030204" pitchFamily="34" charset="0"/>
                <a:cs typeface="Calibri" panose="020F0502020204030204" pitchFamily="34" charset="0"/>
              </a:rPr>
              <a:t>thought</a:t>
            </a:r>
            <a:r>
              <a:rPr lang="en-GB" altLang="en-US" sz="1200">
                <a:solidFill>
                  <a:srgbClr val="000000"/>
                </a:solidFill>
                <a:latin typeface="Calibri" panose="020F0502020204030204" pitchFamily="34" charset="0"/>
                <a:cs typeface="Calibri" panose="020F0502020204030204" pitchFamily="34" charset="0"/>
              </a:rPr>
              <a:t> were unnecessary, others might reasonably view the gaps as suspicious.</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If you make a mistake, draw a </a:t>
            </a:r>
            <a:r>
              <a:rPr lang="en-GB" altLang="en-US" sz="1200" b="1" i="1">
                <a:solidFill>
                  <a:srgbClr val="000000"/>
                </a:solidFill>
                <a:latin typeface="Calibri" panose="020F0502020204030204" pitchFamily="34" charset="0"/>
                <a:cs typeface="Calibri" panose="020F0502020204030204" pitchFamily="34" charset="0"/>
              </a:rPr>
              <a:t>thin</a:t>
            </a:r>
            <a:r>
              <a:rPr lang="en-GB" altLang="en-US" sz="1200" b="1">
                <a:solidFill>
                  <a:srgbClr val="000000"/>
                </a:solidFill>
                <a:latin typeface="Calibri" panose="020F0502020204030204" pitchFamily="34" charset="0"/>
                <a:cs typeface="Calibri" panose="020F0502020204030204" pitchFamily="34" charset="0"/>
              </a:rPr>
              <a:t> line through the word or number rather than obliterating the entry with a blob of ink. </a:t>
            </a:r>
            <a:r>
              <a:rPr lang="en-GB" altLang="en-US" sz="1200">
                <a:solidFill>
                  <a:srgbClr val="000000"/>
                </a:solidFill>
                <a:latin typeface="Calibri" panose="020F0502020204030204" pitchFamily="34" charset="0"/>
                <a:cs typeface="Calibri" panose="020F0502020204030204" pitchFamily="34" charset="0"/>
              </a:rPr>
              <a:t>You might decide, upon reflection, that your original entry was actually the correct one, and you will be glad that you can still read it.</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For the same reason, never use correction fluids </a:t>
            </a:r>
            <a:r>
              <a:rPr lang="en-GB" altLang="en-US" sz="1200">
                <a:solidFill>
                  <a:srgbClr val="000000"/>
                </a:solidFill>
                <a:latin typeface="Calibri" panose="020F0502020204030204" pitchFamily="34" charset="0"/>
                <a:cs typeface="Calibri" panose="020F0502020204030204" pitchFamily="34" charset="0"/>
              </a:rPr>
              <a:t>(e.g., White Out) or strips of white laboratory tape.</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Write legibly. </a:t>
            </a:r>
            <a:r>
              <a:rPr lang="en-GB" altLang="en-US" sz="1200">
                <a:solidFill>
                  <a:srgbClr val="000000"/>
                </a:solidFill>
                <a:latin typeface="Calibri" panose="020F0502020204030204" pitchFamily="34" charset="0"/>
                <a:cs typeface="Calibri" panose="020F0502020204030204" pitchFamily="34" charset="0"/>
              </a:rPr>
              <a:t>Your notebook does not have to be a work of art but it should be easily readable by </a:t>
            </a:r>
            <a:r>
              <a:rPr lang="en-GB" altLang="en-US" sz="1200" i="1">
                <a:solidFill>
                  <a:srgbClr val="000000"/>
                </a:solidFill>
                <a:latin typeface="Calibri" panose="020F0502020204030204" pitchFamily="34" charset="0"/>
                <a:cs typeface="Calibri" panose="020F0502020204030204" pitchFamily="34" charset="0"/>
              </a:rPr>
              <a:t>another</a:t>
            </a:r>
            <a:r>
              <a:rPr lang="en-GB" altLang="en-US" sz="1200">
                <a:solidFill>
                  <a:srgbClr val="000000"/>
                </a:solidFill>
                <a:latin typeface="Calibri" panose="020F0502020204030204" pitchFamily="34" charset="0"/>
                <a:cs typeface="Calibri" panose="020F0502020204030204" pitchFamily="34" charset="0"/>
              </a:rPr>
              <a:t> person of average intelligence.</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Provide the full date whenever you make an entry</a:t>
            </a:r>
            <a:r>
              <a:rPr lang="en-GB" altLang="en-US" sz="1200">
                <a:solidFill>
                  <a:srgbClr val="000000"/>
                </a:solidFill>
                <a:latin typeface="Calibri" panose="020F0502020204030204" pitchFamily="34" charset="0"/>
                <a:cs typeface="Calibri" panose="020F0502020204030204" pitchFamily="34" charset="0"/>
              </a:rPr>
              <a:t>. Use the international standard format if possible: YYYY/MM/DD (e.g., 2019/01/11). Note: only the month gets a leading zero when just a single digit. </a:t>
            </a:r>
            <a:endParaRPr lang="en-GB" altLang="en-US" sz="120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200" b="1">
                <a:solidFill>
                  <a:srgbClr val="000000"/>
                </a:solidFill>
                <a:latin typeface="Calibri" panose="020F0502020204030204" pitchFamily="34" charset="0"/>
                <a:cs typeface="Calibri" panose="020F0502020204030204" pitchFamily="34" charset="0"/>
              </a:rPr>
              <a:t>There’s a fad in some fields to “recopy” notes into a different notebook at the end of the day. I think doing that is insane. </a:t>
            </a:r>
            <a:r>
              <a:rPr lang="en-GB" altLang="en-US" sz="1200">
                <a:solidFill>
                  <a:srgbClr val="000000"/>
                </a:solidFill>
                <a:latin typeface="Calibri" panose="020F0502020204030204" pitchFamily="34" charset="0"/>
                <a:cs typeface="Calibri" panose="020F0502020204030204" pitchFamily="34" charset="0"/>
              </a:rPr>
              <a:t>Sure, you might have fresh insight when you’re recopying data and such, but you’ll invariably introduce copying errors (yes, even you). If you really think recopying is going to help your science, I suggest you record your “field” notes on one side of the notebook and then recopy and add insights onto the facing page. However, if you do fieldwork were it is likely that you’ll </a:t>
            </a:r>
            <a:r>
              <a:rPr lang="en-GB" altLang="en-US" sz="1200" i="1">
                <a:solidFill>
                  <a:srgbClr val="000000"/>
                </a:solidFill>
                <a:latin typeface="Calibri" panose="020F0502020204030204" pitchFamily="34" charset="0"/>
                <a:cs typeface="Calibri" panose="020F0502020204030204" pitchFamily="34" charset="0"/>
              </a:rPr>
              <a:t>lose</a:t>
            </a:r>
            <a:r>
              <a:rPr lang="en-GB" altLang="en-US" sz="1200">
                <a:solidFill>
                  <a:srgbClr val="000000"/>
                </a:solidFill>
                <a:latin typeface="Calibri" panose="020F0502020204030204" pitchFamily="34" charset="0"/>
                <a:cs typeface="Calibri" panose="020F0502020204030204" pitchFamily="34" charset="0"/>
              </a:rPr>
              <a:t> your notebook or it will be stolen by bands of thugs with machetes, recopying into a secondary notebook might make good sense (so don’t travel with both copies, just in case). Again, if you have a smartphone or wifi-enabled camera, just take daily photos of your pages and send them to the cloud.</a:t>
            </a:r>
            <a:endParaRPr lang="en-GB" altLang="en-US" sz="1200">
              <a:solidFill>
                <a:srgbClr val="444444"/>
              </a:solidFill>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9"/>
          <p:cNvSpPr txBox="1">
            <a:spLocks noChangeArrowheads="1"/>
          </p:cNvSpPr>
          <p:nvPr/>
        </p:nvSpPr>
        <p:spPr bwMode="auto">
          <a:xfrm>
            <a:off x="395288" y="1484313"/>
            <a:ext cx="8497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Jak správně experimentovat aneb plánování, provádění a vyhodnocování pokusů</a:t>
            </a:r>
          </a:p>
        </p:txBody>
      </p:sp>
      <p:sp>
        <p:nvSpPr>
          <p:cNvPr id="31747" name="Rectangle 10"/>
          <p:cNvSpPr>
            <a:spLocks noChangeArrowheads="1"/>
          </p:cNvSpPr>
          <p:nvPr/>
        </p:nvSpPr>
        <p:spPr bwMode="auto">
          <a:xfrm>
            <a:off x="395288" y="2411413"/>
            <a:ext cx="2468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Calibri" panose="020F0502020204030204" pitchFamily="34" charset="0"/>
              </a:rPr>
              <a:t>Provádění pokusu</a:t>
            </a:r>
          </a:p>
        </p:txBody>
      </p:sp>
      <p:sp>
        <p:nvSpPr>
          <p:cNvPr id="31748" name="Rectangle 14"/>
          <p:cNvSpPr>
            <a:spLocks noChangeArrowheads="1"/>
          </p:cNvSpPr>
          <p:nvPr/>
        </p:nvSpPr>
        <p:spPr bwMode="auto">
          <a:xfrm>
            <a:off x="423863" y="3389313"/>
            <a:ext cx="25923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a:latin typeface="Calibri" panose="020F0502020204030204" pitchFamily="34" charset="0"/>
              </a:rPr>
              <a:t>N</a:t>
            </a:r>
            <a:r>
              <a:rPr lang="cs-CZ" altLang="cs-CZ" sz="2200">
                <a:latin typeface="Calibri" panose="020F0502020204030204" pitchFamily="34" charset="0"/>
              </a:rPr>
              <a:t>utnost zařadit </a:t>
            </a:r>
            <a:r>
              <a:rPr lang="en-GB" altLang="cs-CZ" sz="2200">
                <a:latin typeface="Calibri" panose="020F0502020204030204" pitchFamily="34" charset="0"/>
              </a:rPr>
              <a:t>v</a:t>
            </a:r>
            <a:r>
              <a:rPr lang="cs-CZ" altLang="cs-CZ" sz="2200">
                <a:latin typeface="Calibri" panose="020F0502020204030204" pitchFamily="34" charset="0"/>
              </a:rPr>
              <a:t>ždy jak negativní, tak pozitivní kontroly</a:t>
            </a:r>
          </a:p>
        </p:txBody>
      </p:sp>
      <p:pic>
        <p:nvPicPr>
          <p:cNvPr id="31749" name="Picture 15"/>
          <p:cNvPicPr>
            <a:picLocks noChangeAspect="1" noChangeArrowheads="1"/>
          </p:cNvPicPr>
          <p:nvPr/>
        </p:nvPicPr>
        <p:blipFill>
          <a:blip r:embed="rId2">
            <a:extLst>
              <a:ext uri="{28A0092B-C50C-407E-A947-70E740481C1C}">
                <a14:useLocalDpi xmlns:a14="http://schemas.microsoft.com/office/drawing/2010/main" val="0"/>
              </a:ext>
            </a:extLst>
          </a:blip>
          <a:srcRect l="18364" t="12439" r="13831" b="5402"/>
          <a:stretch>
            <a:fillRect/>
          </a:stretch>
        </p:blipFill>
        <p:spPr bwMode="auto">
          <a:xfrm>
            <a:off x="3168650" y="2349500"/>
            <a:ext cx="5580063"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Skupina 12"/>
          <p:cNvGrpSpPr>
            <a:grpSpLocks/>
          </p:cNvGrpSpPr>
          <p:nvPr/>
        </p:nvGrpSpPr>
        <p:grpSpPr bwMode="auto">
          <a:xfrm>
            <a:off x="0" y="6638925"/>
            <a:ext cx="9142413" cy="246063"/>
            <a:chOff x="0" y="6639163"/>
            <a:chExt cx="9142412" cy="246221"/>
          </a:xfrm>
        </p:grpSpPr>
        <p:sp>
          <p:nvSpPr>
            <p:cNvPr id="31756"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3175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2" descr="pecetUK"/>
            <p:cNvPicPr>
              <a:picLocks noChangeAspect="1" noChangeArrowheads="1"/>
            </p:cNvPicPr>
            <p:nvPr/>
          </p:nvPicPr>
          <p:blipFill>
            <a:blip r:embed="rId4"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Zaoblený obdélník 15"/>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1754"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31755" name="Text Box 5"/>
          <p:cNvSpPr txBox="1">
            <a:spLocks noChangeArrowheads="1"/>
          </p:cNvSpPr>
          <p:nvPr/>
        </p:nvSpPr>
        <p:spPr bwMode="auto">
          <a:xfrm>
            <a:off x="395288" y="1063625"/>
            <a:ext cx="84978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ChangeArrowheads="1"/>
          </p:cNvSpPr>
          <p:nvPr/>
        </p:nvSpPr>
        <p:spPr bwMode="auto">
          <a:xfrm>
            <a:off x="357188" y="2492375"/>
            <a:ext cx="315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Calibri" panose="020F0502020204030204" pitchFamily="34" charset="0"/>
              </a:rPr>
              <a:t>Vyhodnocování pokusu</a:t>
            </a:r>
          </a:p>
        </p:txBody>
      </p:sp>
      <p:sp>
        <p:nvSpPr>
          <p:cNvPr id="65549" name="Rectangle 13"/>
          <p:cNvSpPr>
            <a:spLocks noChangeArrowheads="1"/>
          </p:cNvSpPr>
          <p:nvPr/>
        </p:nvSpPr>
        <p:spPr bwMode="auto">
          <a:xfrm>
            <a:off x="3113088" y="3021013"/>
            <a:ext cx="6057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výsledky uchovávat v podobě zdrojové (číselná či obrazová data) i zpracované ve formě elektronického protokolu </a:t>
            </a:r>
          </a:p>
        </p:txBody>
      </p:sp>
      <p:sp>
        <p:nvSpPr>
          <p:cNvPr id="65552" name="Rectangle 16"/>
          <p:cNvSpPr>
            <a:spLocks noChangeArrowheads="1"/>
          </p:cNvSpPr>
          <p:nvPr/>
        </p:nvSpPr>
        <p:spPr bwMode="auto">
          <a:xfrm>
            <a:off x="3122613" y="4973638"/>
            <a:ext cx="6057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a:t>
            </a:r>
            <a:r>
              <a:rPr lang="cs-CZ" altLang="cs-CZ" sz="2400">
                <a:latin typeface="Calibri" panose="020F0502020204030204" pitchFamily="34" charset="0"/>
                <a:hlinkClick r:id="rId2"/>
              </a:rPr>
              <a:t>statistické hodnocení </a:t>
            </a:r>
            <a:r>
              <a:rPr lang="cs-CZ" altLang="cs-CZ" sz="2400">
                <a:latin typeface="Calibri" panose="020F0502020204030204" pitchFamily="34" charset="0"/>
              </a:rPr>
              <a:t>- nutné uvážení je-li vůbec vhodné a konzultovat s odborníky</a:t>
            </a:r>
          </a:p>
        </p:txBody>
      </p:sp>
      <p:sp>
        <p:nvSpPr>
          <p:cNvPr id="65553" name="Rectangle 17"/>
          <p:cNvSpPr>
            <a:spLocks noChangeArrowheads="1"/>
          </p:cNvSpPr>
          <p:nvPr/>
        </p:nvSpPr>
        <p:spPr bwMode="auto">
          <a:xfrm>
            <a:off x="3113088" y="4149725"/>
            <a:ext cx="605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 výhodné bývá okamžitě předzpracovávat do podoby </a:t>
            </a:r>
            <a:r>
              <a:rPr lang="cs-CZ" altLang="cs-CZ" sz="2400">
                <a:latin typeface="Calibri" panose="020F0502020204030204" pitchFamily="34" charset="0"/>
                <a:hlinkClick r:id="rId3" action="ppaction://hlinkpres?slideindex=1&amp;slidetitle="/>
              </a:rPr>
              <a:t>prezentace</a:t>
            </a:r>
            <a:endParaRPr lang="cs-CZ" altLang="cs-CZ" sz="2400">
              <a:latin typeface="Calibri" panose="020F0502020204030204" pitchFamily="34" charset="0"/>
            </a:endParaRPr>
          </a:p>
        </p:txBody>
      </p:sp>
      <p:grpSp>
        <p:nvGrpSpPr>
          <p:cNvPr id="32774" name="Skupina 13"/>
          <p:cNvGrpSpPr>
            <a:grpSpLocks/>
          </p:cNvGrpSpPr>
          <p:nvPr/>
        </p:nvGrpSpPr>
        <p:grpSpPr bwMode="auto">
          <a:xfrm>
            <a:off x="0" y="6638925"/>
            <a:ext cx="9142413" cy="246063"/>
            <a:chOff x="0" y="6639163"/>
            <a:chExt cx="9142412" cy="246221"/>
          </a:xfrm>
        </p:grpSpPr>
        <p:sp>
          <p:nvSpPr>
            <p:cNvPr id="3278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3278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2" descr="pecetUK"/>
            <p:cNvPicPr>
              <a:picLocks noChangeAspect="1" noChangeArrowheads="1"/>
            </p:cNvPicPr>
            <p:nvPr/>
          </p:nvPicPr>
          <p:blipFill>
            <a:blip r:embed="rId5"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Zaoblený obdélník 16"/>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2778"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32779" name="Text Box 5"/>
          <p:cNvSpPr txBox="1">
            <a:spLocks noChangeArrowheads="1"/>
          </p:cNvSpPr>
          <p:nvPr/>
        </p:nvSpPr>
        <p:spPr bwMode="auto">
          <a:xfrm>
            <a:off x="395288" y="1052513"/>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1.2. Pozorování a pokus - základní činnosti experimentátora</a:t>
            </a:r>
          </a:p>
        </p:txBody>
      </p:sp>
      <p:sp>
        <p:nvSpPr>
          <p:cNvPr id="32780" name="Text Box 9"/>
          <p:cNvSpPr txBox="1">
            <a:spLocks noChangeArrowheads="1"/>
          </p:cNvSpPr>
          <p:nvPr/>
        </p:nvSpPr>
        <p:spPr bwMode="auto">
          <a:xfrm>
            <a:off x="395288" y="1484313"/>
            <a:ext cx="82089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Jak správně experimentovat aneb plánování, provádění a vyhodnocování pokusů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p:bldP spid="65552" grpId="0"/>
      <p:bldP spid="655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468313" y="1431925"/>
            <a:ext cx="842486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2. Praktické postupy zpracování experimentálních dat</a:t>
            </a:r>
          </a:p>
          <a:p>
            <a:pPr eaLnBrk="1" hangingPunct="1">
              <a:spcBef>
                <a:spcPct val="0"/>
              </a:spcBef>
              <a:buFontTx/>
              <a:buNone/>
            </a:pPr>
            <a:endParaRPr lang="cs-CZ" altLang="cs-CZ" sz="2600" b="1">
              <a:latin typeface="Calibri" panose="020F0502020204030204" pitchFamily="34" charset="0"/>
            </a:endParaRPr>
          </a:p>
          <a:p>
            <a:pPr algn="just" eaLnBrk="1" hangingPunct="1">
              <a:spcBef>
                <a:spcPct val="0"/>
              </a:spcBef>
              <a:buFontTx/>
              <a:buNone/>
            </a:pPr>
            <a:r>
              <a:rPr lang="cs-CZ" altLang="cs-CZ" sz="2600">
                <a:latin typeface="Calibri" panose="020F0502020204030204" pitchFamily="34" charset="0"/>
              </a:rPr>
              <a:t>2.1. Základní organizace práce, typy dat</a:t>
            </a:r>
          </a:p>
          <a:p>
            <a:pPr algn="just" eaLnBrk="1" hangingPunct="1">
              <a:spcBef>
                <a:spcPct val="0"/>
              </a:spcBef>
              <a:buFontTx/>
              <a:buNone/>
            </a:pPr>
            <a:r>
              <a:rPr lang="cs-CZ" altLang="cs-CZ" sz="2600">
                <a:latin typeface="Calibri" panose="020F0502020204030204" pitchFamily="34" charset="0"/>
              </a:rPr>
              <a:t>2.2. Správné ukládání dat</a:t>
            </a:r>
          </a:p>
          <a:p>
            <a:pPr algn="just" eaLnBrk="1" hangingPunct="1">
              <a:spcBef>
                <a:spcPct val="0"/>
              </a:spcBef>
              <a:buFontTx/>
              <a:buNone/>
            </a:pPr>
            <a:r>
              <a:rPr lang="cs-CZ" altLang="cs-CZ" sz="2600">
                <a:latin typeface="Calibri" panose="020F0502020204030204" pitchFamily="34" charset="0"/>
              </a:rPr>
              <a:t>2.3. Tabulkové procesory, statistické programy, editory grafů </a:t>
            </a:r>
          </a:p>
          <a:p>
            <a:pPr algn="just" eaLnBrk="1" hangingPunct="1">
              <a:spcBef>
                <a:spcPct val="0"/>
              </a:spcBef>
              <a:buFontTx/>
              <a:buNone/>
            </a:pPr>
            <a:r>
              <a:rPr lang="cs-CZ" altLang="cs-CZ" sz="2600">
                <a:latin typeface="Calibri" panose="020F0502020204030204" pitchFamily="34" charset="0"/>
              </a:rPr>
              <a:t>2.4. Zpracování strukturních a sekvenčních dat </a:t>
            </a:r>
          </a:p>
          <a:p>
            <a:pPr eaLnBrk="1" hangingPunct="1">
              <a:spcBef>
                <a:spcPct val="0"/>
              </a:spcBef>
              <a:buFontTx/>
              <a:buNone/>
            </a:pPr>
            <a:r>
              <a:rPr lang="cs-CZ" altLang="cs-CZ" sz="2600">
                <a:latin typeface="Calibri" panose="020F0502020204030204" pitchFamily="34" charset="0"/>
              </a:rPr>
              <a:t>2.5. Analyzátory obrazu, grafické programy, prezentační programy</a:t>
            </a:r>
            <a:r>
              <a:rPr lang="cs-CZ" altLang="cs-CZ" sz="2600" b="1">
                <a:latin typeface="Calibri" panose="020F0502020204030204" pitchFamily="34" charset="0"/>
              </a:rPr>
              <a:t> </a:t>
            </a:r>
          </a:p>
        </p:txBody>
      </p:sp>
      <p:grpSp>
        <p:nvGrpSpPr>
          <p:cNvPr id="6147" name="Skupina 8"/>
          <p:cNvGrpSpPr>
            <a:grpSpLocks/>
          </p:cNvGrpSpPr>
          <p:nvPr/>
        </p:nvGrpSpPr>
        <p:grpSpPr bwMode="auto">
          <a:xfrm>
            <a:off x="0" y="6638925"/>
            <a:ext cx="9142413" cy="246063"/>
            <a:chOff x="0" y="6639163"/>
            <a:chExt cx="9142412" cy="246221"/>
          </a:xfrm>
        </p:grpSpPr>
        <p:sp>
          <p:nvSpPr>
            <p:cNvPr id="6152"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615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Rectangle 4"/>
          <p:cNvSpPr>
            <a:spLocks noChangeArrowheads="1"/>
          </p:cNvSpPr>
          <p:nvPr/>
        </p:nvSpPr>
        <p:spPr bwMode="auto">
          <a:xfrm>
            <a:off x="3916363" y="115888"/>
            <a:ext cx="1635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7" dur="500"/>
                                        <p:tgtEl>
                                          <p:spTgt spid="410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3" end="3"/>
                                            </p:txEl>
                                          </p:spTgt>
                                        </p:tgtEl>
                                        <p:attrNameLst>
                                          <p:attrName>style.visibility</p:attrName>
                                        </p:attrNameLst>
                                      </p:cBhvr>
                                      <p:to>
                                        <p:strVal val="visible"/>
                                      </p:to>
                                    </p:set>
                                    <p:animEffect transition="in" filter="blinds(horizontal)">
                                      <p:cBhvr>
                                        <p:cTn id="12" dur="500"/>
                                        <p:tgtEl>
                                          <p:spTgt spid="410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4" end="4"/>
                                            </p:txEl>
                                          </p:spTgt>
                                        </p:tgtEl>
                                        <p:attrNameLst>
                                          <p:attrName>style.visibility</p:attrName>
                                        </p:attrNameLst>
                                      </p:cBhvr>
                                      <p:to>
                                        <p:strVal val="visible"/>
                                      </p:to>
                                    </p:set>
                                    <p:animEffect transition="in" filter="blinds(horizontal)">
                                      <p:cBhvr>
                                        <p:cTn id="17" dur="500"/>
                                        <p:tgtEl>
                                          <p:spTgt spid="410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blinds(horizontal)">
                                      <p:cBhvr>
                                        <p:cTn id="22" dur="500"/>
                                        <p:tgtEl>
                                          <p:spTgt spid="410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00">
                                            <p:txEl>
                                              <p:pRg st="6" end="6"/>
                                            </p:txEl>
                                          </p:spTgt>
                                        </p:tgtEl>
                                        <p:attrNameLst>
                                          <p:attrName>style.visibility</p:attrName>
                                        </p:attrNameLst>
                                      </p:cBhvr>
                                      <p:to>
                                        <p:strVal val="visible"/>
                                      </p:to>
                                    </p:set>
                                    <p:animEffect transition="in" filter="blinds(horizontal)">
                                      <p:cBhvr>
                                        <p:cTn id="27" dur="5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5"/>
          <p:cNvSpPr txBox="1">
            <a:spLocks noChangeArrowheads="1"/>
          </p:cNvSpPr>
          <p:nvPr/>
        </p:nvSpPr>
        <p:spPr bwMode="auto">
          <a:xfrm>
            <a:off x="395288" y="1384300"/>
            <a:ext cx="856932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cs-CZ" altLang="cs-CZ" sz="2600" b="1">
                <a:latin typeface="Calibri" panose="020F0502020204030204" pitchFamily="34" charset="0"/>
              </a:rPr>
              <a:t>3. Odborná literatura, její zdroje na internetu a na PřF UK</a:t>
            </a:r>
          </a:p>
          <a:p>
            <a:pPr algn="just" eaLnBrk="1" hangingPunct="1">
              <a:spcBef>
                <a:spcPct val="0"/>
              </a:spcBef>
              <a:buFontTx/>
              <a:buNone/>
            </a:pPr>
            <a:endParaRPr lang="cs-CZ" altLang="cs-CZ" sz="2600" b="1">
              <a:latin typeface="Calibri" panose="020F0502020204030204" pitchFamily="34" charset="0"/>
            </a:endParaRPr>
          </a:p>
          <a:p>
            <a:pPr algn="just" eaLnBrk="1" hangingPunct="1">
              <a:spcBef>
                <a:spcPct val="0"/>
              </a:spcBef>
              <a:buFontTx/>
              <a:buNone/>
            </a:pPr>
            <a:r>
              <a:rPr lang="cs-CZ" altLang="cs-CZ" sz="2600">
                <a:latin typeface="Calibri" panose="020F0502020204030204" pitchFamily="34" charset="0"/>
              </a:rPr>
              <a:t>3.1. Typy vědeckých sdělení a periodik</a:t>
            </a:r>
          </a:p>
          <a:p>
            <a:pPr algn="just" eaLnBrk="1" hangingPunct="1">
              <a:spcBef>
                <a:spcPct val="0"/>
              </a:spcBef>
              <a:buFontTx/>
              <a:buNone/>
            </a:pPr>
            <a:r>
              <a:rPr lang="cs-CZ" altLang="cs-CZ" sz="2600">
                <a:latin typeface="Calibri" panose="020F0502020204030204" pitchFamily="34" charset="0"/>
              </a:rPr>
              <a:t>3.2. Internetové zdroje informací </a:t>
            </a:r>
          </a:p>
          <a:p>
            <a:pPr eaLnBrk="1" hangingPunct="1">
              <a:spcBef>
                <a:spcPct val="0"/>
              </a:spcBef>
              <a:buFontTx/>
              <a:buNone/>
            </a:pPr>
            <a:r>
              <a:rPr lang="cs-CZ" altLang="cs-CZ" sz="2600">
                <a:latin typeface="Calibri" panose="020F0502020204030204" pitchFamily="34" charset="0"/>
              </a:rPr>
              <a:t>3.3. Účelné vyhledávání a zpracování bibliografických záznamů a článků </a:t>
            </a:r>
          </a:p>
          <a:p>
            <a:pPr eaLnBrk="1" hangingPunct="1">
              <a:spcBef>
                <a:spcPct val="0"/>
              </a:spcBef>
              <a:buFontTx/>
              <a:buNone/>
            </a:pPr>
            <a:r>
              <a:rPr lang="cs-CZ" altLang="cs-CZ" sz="2600">
                <a:latin typeface="Calibri" panose="020F0502020204030204" pitchFamily="34" charset="0"/>
              </a:rPr>
              <a:t>   3.3.1. Bibliografické databáze přístupné na PřF UK </a:t>
            </a:r>
          </a:p>
          <a:p>
            <a:pPr algn="just" eaLnBrk="1" hangingPunct="1">
              <a:spcBef>
                <a:spcPct val="0"/>
              </a:spcBef>
              <a:buFontTx/>
              <a:buNone/>
            </a:pPr>
            <a:r>
              <a:rPr lang="cs-CZ" altLang="cs-CZ" sz="2600">
                <a:latin typeface="Calibri" panose="020F0502020204030204" pitchFamily="34" charset="0"/>
              </a:rPr>
              <a:t>   3.3.2. Plnotextové databáze přístupné na PřF UK </a:t>
            </a:r>
          </a:p>
          <a:p>
            <a:pPr algn="just" eaLnBrk="1" hangingPunct="1">
              <a:spcBef>
                <a:spcPct val="0"/>
              </a:spcBef>
              <a:buFontTx/>
              <a:buNone/>
            </a:pPr>
            <a:r>
              <a:rPr lang="cs-CZ" altLang="cs-CZ" sz="2600">
                <a:latin typeface="Calibri" panose="020F0502020204030204" pitchFamily="34" charset="0"/>
              </a:rPr>
              <a:t>   3.3.3. Vytváření osobních databází referencí</a:t>
            </a:r>
          </a:p>
          <a:p>
            <a:pPr algn="just" eaLnBrk="1" hangingPunct="1">
              <a:spcBef>
                <a:spcPct val="0"/>
              </a:spcBef>
              <a:buFontTx/>
              <a:buNone/>
            </a:pPr>
            <a:r>
              <a:rPr lang="cs-CZ" altLang="cs-CZ" sz="2600">
                <a:latin typeface="Calibri" panose="020F0502020204030204" pitchFamily="34" charset="0"/>
              </a:rPr>
              <a:t>3.4. Scientometrie jak orientační nástroj hodnocení kvality vědecké práce </a:t>
            </a:r>
          </a:p>
        </p:txBody>
      </p:sp>
      <p:grpSp>
        <p:nvGrpSpPr>
          <p:cNvPr id="7171" name="Skupina 8"/>
          <p:cNvGrpSpPr>
            <a:grpSpLocks/>
          </p:cNvGrpSpPr>
          <p:nvPr/>
        </p:nvGrpSpPr>
        <p:grpSpPr bwMode="auto">
          <a:xfrm>
            <a:off x="0" y="6638925"/>
            <a:ext cx="9142413" cy="246063"/>
            <a:chOff x="0" y="6639163"/>
            <a:chExt cx="9142412" cy="246221"/>
          </a:xfrm>
        </p:grpSpPr>
        <p:sp>
          <p:nvSpPr>
            <p:cNvPr id="7176"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717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Rectangle 4"/>
          <p:cNvSpPr>
            <a:spLocks noChangeArrowheads="1"/>
          </p:cNvSpPr>
          <p:nvPr/>
        </p:nvSpPr>
        <p:spPr bwMode="auto">
          <a:xfrm>
            <a:off x="3916363" y="115888"/>
            <a:ext cx="1635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animEffect transition="in" filter="blinds(horizontal)">
                                      <p:cBhvr>
                                        <p:cTn id="7" dur="500"/>
                                        <p:tgtEl>
                                          <p:spTgt spid="512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4">
                                            <p:txEl>
                                              <p:pRg st="3" end="3"/>
                                            </p:txEl>
                                          </p:spTgt>
                                        </p:tgtEl>
                                        <p:attrNameLst>
                                          <p:attrName>style.visibility</p:attrName>
                                        </p:attrNameLst>
                                      </p:cBhvr>
                                      <p:to>
                                        <p:strVal val="visible"/>
                                      </p:to>
                                    </p:set>
                                    <p:animEffect transition="in" filter="blinds(horizontal)">
                                      <p:cBhvr>
                                        <p:cTn id="12" dur="500"/>
                                        <p:tgtEl>
                                          <p:spTgt spid="512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4">
                                            <p:txEl>
                                              <p:pRg st="4" end="4"/>
                                            </p:txEl>
                                          </p:spTgt>
                                        </p:tgtEl>
                                        <p:attrNameLst>
                                          <p:attrName>style.visibility</p:attrName>
                                        </p:attrNameLst>
                                      </p:cBhvr>
                                      <p:to>
                                        <p:strVal val="visible"/>
                                      </p:to>
                                    </p:set>
                                    <p:animEffect transition="in" filter="blinds(horizontal)">
                                      <p:cBhvr>
                                        <p:cTn id="17" dur="500"/>
                                        <p:tgtEl>
                                          <p:spTgt spid="512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4">
                                            <p:txEl>
                                              <p:pRg st="5" end="5"/>
                                            </p:txEl>
                                          </p:spTgt>
                                        </p:tgtEl>
                                        <p:attrNameLst>
                                          <p:attrName>style.visibility</p:attrName>
                                        </p:attrNameLst>
                                      </p:cBhvr>
                                      <p:to>
                                        <p:strVal val="visible"/>
                                      </p:to>
                                    </p:set>
                                    <p:animEffect transition="in" filter="blinds(horizontal)">
                                      <p:cBhvr>
                                        <p:cTn id="22" dur="500"/>
                                        <p:tgtEl>
                                          <p:spTgt spid="512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animEffect transition="in" filter="blinds(horizontal)">
                                      <p:cBhvr>
                                        <p:cTn id="27" dur="500"/>
                                        <p:tgtEl>
                                          <p:spTgt spid="512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24">
                                            <p:txEl>
                                              <p:pRg st="7" end="7"/>
                                            </p:txEl>
                                          </p:spTgt>
                                        </p:tgtEl>
                                        <p:attrNameLst>
                                          <p:attrName>style.visibility</p:attrName>
                                        </p:attrNameLst>
                                      </p:cBhvr>
                                      <p:to>
                                        <p:strVal val="visible"/>
                                      </p:to>
                                    </p:set>
                                    <p:animEffect transition="in" filter="blinds(horizontal)">
                                      <p:cBhvr>
                                        <p:cTn id="32" dur="500"/>
                                        <p:tgtEl>
                                          <p:spTgt spid="5124">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124">
                                            <p:txEl>
                                              <p:pRg st="8" end="8"/>
                                            </p:txEl>
                                          </p:spTgt>
                                        </p:tgtEl>
                                        <p:attrNameLst>
                                          <p:attrName>style.visibility</p:attrName>
                                        </p:attrNameLst>
                                      </p:cBhvr>
                                      <p:to>
                                        <p:strVal val="visible"/>
                                      </p:to>
                                    </p:set>
                                    <p:animEffect transition="in" filter="blinds(horizontal)">
                                      <p:cBhvr>
                                        <p:cTn id="37" dur="500"/>
                                        <p:tgtEl>
                                          <p:spTgt spid="51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5"/>
          <p:cNvSpPr txBox="1">
            <a:spLocks noChangeArrowheads="1"/>
          </p:cNvSpPr>
          <p:nvPr/>
        </p:nvSpPr>
        <p:spPr bwMode="auto">
          <a:xfrm>
            <a:off x="250825" y="1268413"/>
            <a:ext cx="89646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4. Informační databáze a jejich využití v experimentální biologii</a:t>
            </a:r>
          </a:p>
          <a:p>
            <a:pPr eaLnBrk="1" hangingPunct="1">
              <a:spcBef>
                <a:spcPct val="0"/>
              </a:spcBef>
              <a:buFontTx/>
              <a:buNone/>
            </a:pPr>
            <a:endParaRPr lang="cs-CZ" altLang="cs-CZ" sz="2600">
              <a:latin typeface="Calibri" panose="020F0502020204030204" pitchFamily="34" charset="0"/>
            </a:endParaRPr>
          </a:p>
          <a:p>
            <a:pPr eaLnBrk="1" hangingPunct="1">
              <a:spcBef>
                <a:spcPct val="0"/>
              </a:spcBef>
              <a:buFontTx/>
              <a:buNone/>
            </a:pPr>
            <a:r>
              <a:rPr lang="cs-CZ" altLang="cs-CZ" sz="2600">
                <a:latin typeface="Calibri" panose="020F0502020204030204" pitchFamily="34" charset="0"/>
              </a:rPr>
              <a:t>4.1. Všeobecné sekvenční databáze</a:t>
            </a:r>
          </a:p>
          <a:p>
            <a:pPr algn="just" eaLnBrk="1" hangingPunct="1">
              <a:spcBef>
                <a:spcPct val="0"/>
              </a:spcBef>
              <a:buFontTx/>
              <a:buNone/>
            </a:pPr>
            <a:r>
              <a:rPr lang="cs-CZ" altLang="cs-CZ" sz="2600">
                <a:latin typeface="Calibri" panose="020F0502020204030204" pitchFamily="34" charset="0"/>
              </a:rPr>
              <a:t>4.2. Specializované sekvenční databáze</a:t>
            </a:r>
            <a:r>
              <a:rPr lang="cs-CZ" altLang="cs-CZ" sz="2600" b="1">
                <a:latin typeface="Calibri" panose="020F0502020204030204" pitchFamily="34" charset="0"/>
              </a:rPr>
              <a:t> </a:t>
            </a:r>
            <a:endParaRPr lang="cs-CZ" altLang="cs-CZ" sz="2600">
              <a:latin typeface="Calibri" panose="020F0502020204030204" pitchFamily="34" charset="0"/>
            </a:endParaRPr>
          </a:p>
        </p:txBody>
      </p:sp>
      <p:grpSp>
        <p:nvGrpSpPr>
          <p:cNvPr id="8195" name="Skupina 8"/>
          <p:cNvGrpSpPr>
            <a:grpSpLocks/>
          </p:cNvGrpSpPr>
          <p:nvPr/>
        </p:nvGrpSpPr>
        <p:grpSpPr bwMode="auto">
          <a:xfrm>
            <a:off x="0" y="6638925"/>
            <a:ext cx="9142413" cy="246063"/>
            <a:chOff x="0" y="6639163"/>
            <a:chExt cx="9142412" cy="246221"/>
          </a:xfrm>
        </p:grpSpPr>
        <p:sp>
          <p:nvSpPr>
            <p:cNvPr id="820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820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6" name="Rectangle 4"/>
          <p:cNvSpPr>
            <a:spLocks noChangeArrowheads="1"/>
          </p:cNvSpPr>
          <p:nvPr/>
        </p:nvSpPr>
        <p:spPr bwMode="auto">
          <a:xfrm>
            <a:off x="3916363" y="115888"/>
            <a:ext cx="1635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Sylabus</a:t>
            </a:r>
          </a:p>
        </p:txBody>
      </p:sp>
      <p:sp>
        <p:nvSpPr>
          <p:cNvPr id="12" name="Zaoblený obdélník 11"/>
          <p:cNvSpPr/>
          <p:nvPr/>
        </p:nvSpPr>
        <p:spPr>
          <a:xfrm>
            <a:off x="774170"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Rectangle 10"/>
          <p:cNvSpPr>
            <a:spLocks noChangeArrowheads="1"/>
          </p:cNvSpPr>
          <p:nvPr/>
        </p:nvSpPr>
        <p:spPr bwMode="auto">
          <a:xfrm>
            <a:off x="285750" y="3128963"/>
            <a:ext cx="84963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5. Prezentace výsledků experimentální práce</a:t>
            </a:r>
          </a:p>
          <a:p>
            <a:pPr eaLnBrk="1" hangingPunct="1">
              <a:spcBef>
                <a:spcPct val="0"/>
              </a:spcBef>
              <a:buFontTx/>
              <a:buNone/>
            </a:pPr>
            <a:endParaRPr lang="cs-CZ" altLang="cs-CZ" sz="2600">
              <a:latin typeface="Calibri" panose="020F0502020204030204" pitchFamily="34" charset="0"/>
            </a:endParaRPr>
          </a:p>
          <a:p>
            <a:pPr eaLnBrk="1" hangingPunct="1">
              <a:spcBef>
                <a:spcPct val="0"/>
              </a:spcBef>
              <a:buFontTx/>
              <a:buNone/>
            </a:pPr>
            <a:r>
              <a:rPr lang="cs-CZ" altLang="cs-CZ" sz="2600">
                <a:latin typeface="Calibri" panose="020F0502020204030204" pitchFamily="34" charset="0"/>
              </a:rPr>
              <a:t>5.1. Bakalářská práce</a:t>
            </a:r>
          </a:p>
          <a:p>
            <a:pPr eaLnBrk="1" hangingPunct="1">
              <a:spcBef>
                <a:spcPct val="0"/>
              </a:spcBef>
              <a:buFontTx/>
              <a:buNone/>
            </a:pPr>
            <a:r>
              <a:rPr lang="cs-CZ" altLang="cs-CZ" sz="2600">
                <a:latin typeface="Calibri" panose="020F0502020204030204" pitchFamily="34" charset="0"/>
              </a:rPr>
              <a:t>5.2. Diplomová práce</a:t>
            </a:r>
            <a:br>
              <a:rPr lang="cs-CZ" altLang="cs-CZ" sz="2600">
                <a:latin typeface="Calibri" panose="020F0502020204030204" pitchFamily="34" charset="0"/>
              </a:rPr>
            </a:br>
            <a:r>
              <a:rPr lang="cs-CZ" altLang="cs-CZ" sz="2600">
                <a:latin typeface="Calibri" panose="020F0502020204030204" pitchFamily="34" charset="0"/>
              </a:rPr>
              <a:t>5.3. Disertační práce</a:t>
            </a:r>
            <a:br>
              <a:rPr lang="cs-CZ" altLang="cs-CZ" sz="2600">
                <a:latin typeface="Calibri" panose="020F0502020204030204" pitchFamily="34" charset="0"/>
              </a:rPr>
            </a:br>
            <a:r>
              <a:rPr lang="cs-CZ" altLang="cs-CZ" sz="2600">
                <a:latin typeface="Calibri" panose="020F0502020204030204" pitchFamily="34" charset="0"/>
              </a:rPr>
              <a:t>5.4. Sdělení na konferencích a seminářích - přednáška, poster</a:t>
            </a:r>
            <a:br>
              <a:rPr lang="cs-CZ" altLang="cs-CZ" sz="2600">
                <a:latin typeface="Calibri" panose="020F0502020204030204" pitchFamily="34" charset="0"/>
              </a:rPr>
            </a:br>
            <a:r>
              <a:rPr lang="cs-CZ" altLang="cs-CZ" sz="2600">
                <a:latin typeface="Calibri" panose="020F0502020204030204" pitchFamily="34" charset="0"/>
              </a:rPr>
              <a:t>5.5. Vědecká publikace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Effect transition="in" filter="blinds(horizontal)">
                                      <p:cBhvr>
                                        <p:cTn id="7" dur="500"/>
                                        <p:tgtEl>
                                          <p:spTgt spid="614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3" end="3"/>
                                            </p:txEl>
                                          </p:spTgt>
                                        </p:tgtEl>
                                        <p:attrNameLst>
                                          <p:attrName>style.visibility</p:attrName>
                                        </p:attrNameLst>
                                      </p:cBhvr>
                                      <p:to>
                                        <p:strVal val="visible"/>
                                      </p:to>
                                    </p:set>
                                    <p:animEffect transition="in" filter="blinds(horizontal)">
                                      <p:cBhvr>
                                        <p:cTn id="12" dur="500"/>
                                        <p:tgtEl>
                                          <p:spTgt spid="614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9219" name="Text Box 5"/>
          <p:cNvSpPr txBox="1">
            <a:spLocks noChangeArrowheads="1"/>
          </p:cNvSpPr>
          <p:nvPr/>
        </p:nvSpPr>
        <p:spPr bwMode="auto">
          <a:xfrm>
            <a:off x="468313" y="1052513"/>
            <a:ext cx="7559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46090" name="Text Box 10"/>
          <p:cNvSpPr txBox="1">
            <a:spLocks noChangeArrowheads="1"/>
          </p:cNvSpPr>
          <p:nvPr/>
        </p:nvSpPr>
        <p:spPr bwMode="auto">
          <a:xfrm>
            <a:off x="468313" y="169386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Hlavním cílem je hledání podstaty o fungování živých organismů</a:t>
            </a:r>
          </a:p>
        </p:txBody>
      </p:sp>
      <p:sp>
        <p:nvSpPr>
          <p:cNvPr id="46091" name="Text Box 11"/>
          <p:cNvSpPr txBox="1">
            <a:spLocks noChangeArrowheads="1"/>
          </p:cNvSpPr>
          <p:nvPr/>
        </p:nvSpPr>
        <p:spPr bwMode="auto">
          <a:xfrm>
            <a:off x="468313" y="2133600"/>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Výzkum - systematická aktivita využívající vědeckých metod</a:t>
            </a:r>
          </a:p>
        </p:txBody>
      </p:sp>
      <p:sp>
        <p:nvSpPr>
          <p:cNvPr id="46092" name="Text Box 12"/>
          <p:cNvSpPr txBox="1">
            <a:spLocks noChangeArrowheads="1"/>
          </p:cNvSpPr>
          <p:nvPr/>
        </p:nvSpPr>
        <p:spPr bwMode="auto">
          <a:xfrm>
            <a:off x="468313" y="2630488"/>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Výzkum	</a:t>
            </a:r>
          </a:p>
        </p:txBody>
      </p:sp>
      <p:grpSp>
        <p:nvGrpSpPr>
          <p:cNvPr id="2" name="Group 15"/>
          <p:cNvGrpSpPr>
            <a:grpSpLocks/>
          </p:cNvGrpSpPr>
          <p:nvPr/>
        </p:nvGrpSpPr>
        <p:grpSpPr bwMode="auto">
          <a:xfrm>
            <a:off x="1574800" y="2852738"/>
            <a:ext cx="1152525" cy="431800"/>
            <a:chOff x="657" y="3158"/>
            <a:chExt cx="726" cy="272"/>
          </a:xfrm>
        </p:grpSpPr>
        <p:sp>
          <p:nvSpPr>
            <p:cNvPr id="9256"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9257" name="Line 14"/>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46099" name="Text Box 19"/>
          <p:cNvSpPr txBox="1">
            <a:spLocks noChangeArrowheads="1"/>
          </p:cNvSpPr>
          <p:nvPr/>
        </p:nvSpPr>
        <p:spPr bwMode="auto">
          <a:xfrm>
            <a:off x="2771775" y="2630488"/>
            <a:ext cx="5834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Základní - veden čistě snahou odkrývat podstatu jevů</a:t>
            </a:r>
          </a:p>
        </p:txBody>
      </p:sp>
      <p:sp>
        <p:nvSpPr>
          <p:cNvPr id="46100" name="Text Box 20"/>
          <p:cNvSpPr txBox="1">
            <a:spLocks noChangeArrowheads="1"/>
          </p:cNvSpPr>
          <p:nvPr/>
        </p:nvSpPr>
        <p:spPr bwMode="auto">
          <a:xfrm>
            <a:off x="2773363" y="3133725"/>
            <a:ext cx="5688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Aplikovaný - na prvním místě je ekonomický či společensky prospěšný zájem</a:t>
            </a:r>
          </a:p>
        </p:txBody>
      </p:sp>
      <p:sp>
        <p:nvSpPr>
          <p:cNvPr id="46101" name="Text Box 21"/>
          <p:cNvSpPr txBox="1">
            <a:spLocks noChangeArrowheads="1"/>
          </p:cNvSpPr>
          <p:nvPr/>
        </p:nvSpPr>
        <p:spPr bwMode="auto">
          <a:xfrm>
            <a:off x="1403350" y="3860800"/>
            <a:ext cx="640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Ideální je kombinace základního a aplikovaného výzkumu</a:t>
            </a:r>
          </a:p>
        </p:txBody>
      </p:sp>
      <p:grpSp>
        <p:nvGrpSpPr>
          <p:cNvPr id="9227" name="Skupina 18"/>
          <p:cNvGrpSpPr>
            <a:grpSpLocks/>
          </p:cNvGrpSpPr>
          <p:nvPr/>
        </p:nvGrpSpPr>
        <p:grpSpPr bwMode="auto">
          <a:xfrm>
            <a:off x="0" y="6638925"/>
            <a:ext cx="9142413" cy="246063"/>
            <a:chOff x="0" y="6639163"/>
            <a:chExt cx="9142412" cy="246221"/>
          </a:xfrm>
        </p:grpSpPr>
        <p:sp>
          <p:nvSpPr>
            <p:cNvPr id="9252"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925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aoblený obdélník 22"/>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4" name="Skupina 47"/>
          <p:cNvGrpSpPr>
            <a:grpSpLocks/>
          </p:cNvGrpSpPr>
          <p:nvPr/>
        </p:nvGrpSpPr>
        <p:grpSpPr bwMode="auto">
          <a:xfrm>
            <a:off x="4716463" y="4365625"/>
            <a:ext cx="4535487" cy="2087563"/>
            <a:chOff x="4716016" y="4365104"/>
            <a:chExt cx="4536057" cy="2088232"/>
          </a:xfrm>
        </p:grpSpPr>
        <p:grpSp>
          <p:nvGrpSpPr>
            <p:cNvPr id="9243" name="Skupina 40"/>
            <p:cNvGrpSpPr>
              <a:grpSpLocks/>
            </p:cNvGrpSpPr>
            <p:nvPr/>
          </p:nvGrpSpPr>
          <p:grpSpPr bwMode="auto">
            <a:xfrm>
              <a:off x="4716016" y="4365104"/>
              <a:ext cx="4536057" cy="2088232"/>
              <a:chOff x="4716016" y="4365104"/>
              <a:chExt cx="4536057" cy="2088232"/>
            </a:xfrm>
          </p:grpSpPr>
          <p:sp>
            <p:nvSpPr>
              <p:cNvPr id="9245" name="Text Box 21"/>
              <p:cNvSpPr txBox="1">
                <a:spLocks noChangeArrowheads="1"/>
              </p:cNvSpPr>
              <p:nvPr/>
            </p:nvSpPr>
            <p:spPr bwMode="auto">
              <a:xfrm>
                <a:off x="7667897" y="5544527"/>
                <a:ext cx="1224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0000"/>
                    </a:solidFill>
                    <a:latin typeface="Calibri" panose="020F0502020204030204" pitchFamily="34" charset="0"/>
                  </a:rPr>
                  <a:t>Finanční prospěch</a:t>
                </a:r>
              </a:p>
            </p:txBody>
          </p:sp>
          <p:sp>
            <p:nvSpPr>
              <p:cNvPr id="9246" name="Text Box 21"/>
              <p:cNvSpPr txBox="1">
                <a:spLocks noChangeArrowheads="1"/>
              </p:cNvSpPr>
              <p:nvPr/>
            </p:nvSpPr>
            <p:spPr bwMode="auto">
              <a:xfrm>
                <a:off x="7667897" y="4449306"/>
                <a:ext cx="1584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0000"/>
                    </a:solidFill>
                    <a:latin typeface="Calibri" panose="020F0502020204030204" pitchFamily="34" charset="0"/>
                  </a:rPr>
                  <a:t>Společenský prospěch</a:t>
                </a:r>
              </a:p>
            </p:txBody>
          </p:sp>
          <p:grpSp>
            <p:nvGrpSpPr>
              <p:cNvPr id="9247" name="Skupina 38"/>
              <p:cNvGrpSpPr>
                <a:grpSpLocks/>
              </p:cNvGrpSpPr>
              <p:nvPr/>
            </p:nvGrpSpPr>
            <p:grpSpPr bwMode="auto">
              <a:xfrm>
                <a:off x="4716016" y="4365104"/>
                <a:ext cx="2952328" cy="2088232"/>
                <a:chOff x="4716016" y="4365104"/>
                <a:chExt cx="2952328" cy="2088232"/>
              </a:xfrm>
            </p:grpSpPr>
            <p:sp>
              <p:nvSpPr>
                <p:cNvPr id="32" name="Elipsa 31"/>
                <p:cNvSpPr/>
                <p:nvPr/>
              </p:nvSpPr>
              <p:spPr>
                <a:xfrm flipH="1">
                  <a:off x="4716016" y="4365104"/>
                  <a:ext cx="2160859"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33" name="Přímá spojovací šipka 32"/>
                <p:cNvCxnSpPr/>
                <p:nvPr/>
              </p:nvCxnSpPr>
              <p:spPr>
                <a:xfrm flipV="1">
                  <a:off x="6948322" y="4868503"/>
                  <a:ext cx="723991" cy="2159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a:off x="6876875" y="5733968"/>
                  <a:ext cx="795438" cy="1429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51" name="Text Box 21"/>
                <p:cNvSpPr txBox="1">
                  <a:spLocks noChangeArrowheads="1"/>
                </p:cNvSpPr>
                <p:nvPr/>
              </p:nvSpPr>
              <p:spPr bwMode="auto">
                <a:xfrm>
                  <a:off x="5076056" y="5157192"/>
                  <a:ext cx="1440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solidFill>
                        <a:srgbClr val="FF0000"/>
                      </a:solidFill>
                      <a:latin typeface="Calibri" panose="020F0502020204030204" pitchFamily="34" charset="0"/>
                    </a:rPr>
                    <a:t>Aplikovaný</a:t>
                  </a:r>
                </a:p>
              </p:txBody>
            </p:sp>
          </p:grpSp>
        </p:grpSp>
        <p:sp>
          <p:nvSpPr>
            <p:cNvPr id="45" name="Tětiva 44"/>
            <p:cNvSpPr/>
            <p:nvPr/>
          </p:nvSpPr>
          <p:spPr>
            <a:xfrm rot="10800000">
              <a:off x="4716016" y="4885971"/>
              <a:ext cx="360407" cy="1063966"/>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7" name="Skupina 46"/>
          <p:cNvGrpSpPr>
            <a:grpSpLocks/>
          </p:cNvGrpSpPr>
          <p:nvPr/>
        </p:nvGrpSpPr>
        <p:grpSpPr bwMode="auto">
          <a:xfrm>
            <a:off x="107950" y="4194175"/>
            <a:ext cx="4176713" cy="2259013"/>
            <a:chOff x="107504" y="4193793"/>
            <a:chExt cx="4176464" cy="2259543"/>
          </a:xfrm>
        </p:grpSpPr>
        <p:grpSp>
          <p:nvGrpSpPr>
            <p:cNvPr id="9233" name="Skupina 42"/>
            <p:cNvGrpSpPr>
              <a:grpSpLocks/>
            </p:cNvGrpSpPr>
            <p:nvPr/>
          </p:nvGrpSpPr>
          <p:grpSpPr bwMode="auto">
            <a:xfrm>
              <a:off x="107504" y="4193793"/>
              <a:ext cx="4176464" cy="2259543"/>
              <a:chOff x="107504" y="4193793"/>
              <a:chExt cx="4176464" cy="2259543"/>
            </a:xfrm>
          </p:grpSpPr>
          <p:grpSp>
            <p:nvGrpSpPr>
              <p:cNvPr id="9235" name="Skupina 41"/>
              <p:cNvGrpSpPr>
                <a:grpSpLocks/>
              </p:cNvGrpSpPr>
              <p:nvPr/>
            </p:nvGrpSpPr>
            <p:grpSpPr bwMode="auto">
              <a:xfrm>
                <a:off x="107504" y="4193793"/>
                <a:ext cx="4176464" cy="2259543"/>
                <a:chOff x="107504" y="4193793"/>
                <a:chExt cx="4176464" cy="2259543"/>
              </a:xfrm>
            </p:grpSpPr>
            <p:sp>
              <p:nvSpPr>
                <p:cNvPr id="9237" name="Text Box 21"/>
                <p:cNvSpPr txBox="1">
                  <a:spLocks noChangeArrowheads="1"/>
                </p:cNvSpPr>
                <p:nvPr/>
              </p:nvSpPr>
              <p:spPr bwMode="auto">
                <a:xfrm>
                  <a:off x="107504" y="5661248"/>
                  <a:ext cx="1224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00B050"/>
                      </a:solidFill>
                      <a:latin typeface="Calibri" panose="020F0502020204030204" pitchFamily="34" charset="0"/>
                    </a:rPr>
                    <a:t>Nečekaná odhalení</a:t>
                  </a:r>
                </a:p>
              </p:txBody>
            </p:sp>
            <p:sp>
              <p:nvSpPr>
                <p:cNvPr id="9238" name="Text Box 21"/>
                <p:cNvSpPr txBox="1">
                  <a:spLocks noChangeArrowheads="1"/>
                </p:cNvSpPr>
                <p:nvPr/>
              </p:nvSpPr>
              <p:spPr bwMode="auto">
                <a:xfrm>
                  <a:off x="107504" y="4193793"/>
                  <a:ext cx="12961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00B050"/>
                      </a:solidFill>
                      <a:latin typeface="Calibri" panose="020F0502020204030204" pitchFamily="34" charset="0"/>
                    </a:rPr>
                    <a:t>Poznání zákonitostí fungování organismů</a:t>
                  </a:r>
                </a:p>
              </p:txBody>
            </p:sp>
            <p:grpSp>
              <p:nvGrpSpPr>
                <p:cNvPr id="9239" name="Skupina 39"/>
                <p:cNvGrpSpPr>
                  <a:grpSpLocks/>
                </p:cNvGrpSpPr>
                <p:nvPr/>
              </p:nvGrpSpPr>
              <p:grpSpPr bwMode="auto">
                <a:xfrm>
                  <a:off x="1331640" y="4365104"/>
                  <a:ext cx="2952328" cy="2088232"/>
                  <a:chOff x="1331640" y="4365104"/>
                  <a:chExt cx="2952328" cy="2088232"/>
                </a:xfrm>
              </p:grpSpPr>
              <p:sp>
                <p:nvSpPr>
                  <p:cNvPr id="24" name="Elipsa 23"/>
                  <p:cNvSpPr/>
                  <p:nvPr/>
                </p:nvSpPr>
                <p:spPr>
                  <a:xfrm>
                    <a:off x="2123509" y="4365283"/>
                    <a:ext cx="2160459" cy="208805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6" name="Přímá spojovací šipka 25"/>
                  <p:cNvCxnSpPr/>
                  <p:nvPr/>
                </p:nvCxnSpPr>
                <p:spPr>
                  <a:xfrm flipH="1" flipV="1">
                    <a:off x="1402827" y="4868639"/>
                    <a:ext cx="720682" cy="21595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p:nvPr/>
                </p:nvCxnSpPr>
                <p:spPr>
                  <a:xfrm flipH="1">
                    <a:off x="1331394" y="5734029"/>
                    <a:ext cx="792115" cy="14290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9236" name="Text Box 21"/>
              <p:cNvSpPr txBox="1">
                <a:spLocks noChangeArrowheads="1"/>
              </p:cNvSpPr>
              <p:nvPr/>
            </p:nvSpPr>
            <p:spPr bwMode="auto">
              <a:xfrm>
                <a:off x="2627784" y="5157192"/>
                <a:ext cx="1152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solidFill>
                      <a:srgbClr val="00B050"/>
                    </a:solidFill>
                    <a:latin typeface="Calibri" panose="020F0502020204030204" pitchFamily="34" charset="0"/>
                  </a:rPr>
                  <a:t>Základní</a:t>
                </a:r>
              </a:p>
            </p:txBody>
          </p:sp>
        </p:grpSp>
        <p:sp>
          <p:nvSpPr>
            <p:cNvPr id="46" name="Tětiva 45"/>
            <p:cNvSpPr/>
            <p:nvPr/>
          </p:nvSpPr>
          <p:spPr>
            <a:xfrm rot="10800000">
              <a:off x="3923626" y="4868639"/>
              <a:ext cx="360342" cy="1063875"/>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nodeType="clickEffect">
                                  <p:stCondLst>
                                    <p:cond delay="0"/>
                                  </p:stCondLst>
                                  <p:childTnLst>
                                    <p:animMotion origin="layout" path="M -4.16667E-6 5.92044E-7 L 0.08768 0.00254 " pathEditMode="relative" rAng="0" ptsTypes="AA">
                                      <p:cBhvr>
                                        <p:cTn id="30" dur="2000" fill="hold"/>
                                        <p:tgtEl>
                                          <p:spTgt spid="7"/>
                                        </p:tgtEl>
                                        <p:attrNameLst>
                                          <p:attrName>ppt_x</p:attrName>
                                          <p:attrName>ppt_y</p:attrName>
                                        </p:attrNameLst>
                                      </p:cBhvr>
                                      <p:rCtr x="4375" y="116"/>
                                    </p:animMotion>
                                  </p:childTnLst>
                                </p:cTn>
                              </p:par>
                              <p:par>
                                <p:cTn id="31" presetID="1" presetClass="entr" presetSubtype="0" fill="hold" grpId="0" nodeType="withEffect">
                                  <p:stCondLst>
                                    <p:cond delay="0"/>
                                  </p:stCondLst>
                                  <p:childTnLst>
                                    <p:set>
                                      <p:cBhvr>
                                        <p:cTn id="32" dur="1" fill="hold">
                                          <p:stCondLst>
                                            <p:cond delay="0"/>
                                          </p:stCondLst>
                                        </p:cTn>
                                        <p:tgtEl>
                                          <p:spTgt spid="46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p:bldP spid="46091" grpId="0"/>
      <p:bldP spid="46092" grpId="0"/>
      <p:bldP spid="46099" grpId="0"/>
      <p:bldP spid="46100" grpId="0"/>
      <p:bldP spid="46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468313" y="1063625"/>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sp>
        <p:nvSpPr>
          <p:cNvPr id="10243" name="Text Box 22"/>
          <p:cNvSpPr txBox="1">
            <a:spLocks noChangeArrowheads="1"/>
          </p:cNvSpPr>
          <p:nvPr/>
        </p:nvSpPr>
        <p:spPr bwMode="auto">
          <a:xfrm>
            <a:off x="468313" y="1484313"/>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Experimentální biologie se momentálně nachází v období katalogizace informací - správné vyhodnocování dat je klíčem k vědeckému pokroku</a:t>
            </a:r>
          </a:p>
        </p:txBody>
      </p:sp>
      <p:grpSp>
        <p:nvGrpSpPr>
          <p:cNvPr id="10244" name="Skupina 18"/>
          <p:cNvGrpSpPr>
            <a:grpSpLocks/>
          </p:cNvGrpSpPr>
          <p:nvPr/>
        </p:nvGrpSpPr>
        <p:grpSpPr bwMode="auto">
          <a:xfrm>
            <a:off x="0" y="6638925"/>
            <a:ext cx="9142413" cy="246063"/>
            <a:chOff x="0" y="6639163"/>
            <a:chExt cx="9142412" cy="246221"/>
          </a:xfrm>
        </p:grpSpPr>
        <p:sp>
          <p:nvSpPr>
            <p:cNvPr id="10251"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02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aoblený obdélník 22"/>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248" name="Rectangle 15"/>
          <p:cNvSpPr>
            <a:spLocks noChangeArrowheads="1"/>
          </p:cNvSpPr>
          <p:nvPr/>
        </p:nvSpPr>
        <p:spPr bwMode="auto">
          <a:xfrm>
            <a:off x="6981825" y="5657850"/>
            <a:ext cx="20542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p>
          <a:p>
            <a:pPr eaLnBrk="1" hangingPunct="1">
              <a:spcBef>
                <a:spcPct val="0"/>
              </a:spcBef>
              <a:buFontTx/>
              <a:buNone/>
            </a:pPr>
            <a:r>
              <a:rPr lang="en-US" altLang="cs-CZ" sz="1100"/>
              <a:t>Copyright © 2009 John Wiley &amp; Sons, Inc.</a:t>
            </a:r>
          </a:p>
        </p:txBody>
      </p:sp>
      <p:pic>
        <p:nvPicPr>
          <p:cNvPr id="10249" name="Picture 9" descr="c057f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38" y="2146300"/>
            <a:ext cx="662305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468313" y="1063625"/>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grpSp>
        <p:nvGrpSpPr>
          <p:cNvPr id="11267" name="Skupina 18"/>
          <p:cNvGrpSpPr>
            <a:grpSpLocks/>
          </p:cNvGrpSpPr>
          <p:nvPr/>
        </p:nvGrpSpPr>
        <p:grpSpPr bwMode="auto">
          <a:xfrm>
            <a:off x="0" y="6638925"/>
            <a:ext cx="9142413" cy="246063"/>
            <a:chOff x="0" y="6639163"/>
            <a:chExt cx="9142412" cy="246221"/>
          </a:xfrm>
        </p:grpSpPr>
        <p:sp>
          <p:nvSpPr>
            <p:cNvPr id="11275"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127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aoblený obdélník 22"/>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1271" name="Picture 2" descr="http://media.wiley.com/wires/WSBM2.3/mfig0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205038"/>
            <a:ext cx="68072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11273" name="Text Box 22"/>
          <p:cNvSpPr txBox="1">
            <a:spLocks noChangeArrowheads="1"/>
          </p:cNvSpPr>
          <p:nvPr/>
        </p:nvSpPr>
        <p:spPr bwMode="auto">
          <a:xfrm>
            <a:off x="468313" y="1484313"/>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Experimentální biologie se momentálně nachází v období katalogizace informací - správné vyhodnocování dat je klíčem k vědeckému pokroku</a:t>
            </a:r>
          </a:p>
        </p:txBody>
      </p:sp>
      <p:sp>
        <p:nvSpPr>
          <p:cNvPr id="11274" name="Rectangle 15"/>
          <p:cNvSpPr>
            <a:spLocks noChangeArrowheads="1"/>
          </p:cNvSpPr>
          <p:nvPr/>
        </p:nvSpPr>
        <p:spPr bwMode="auto">
          <a:xfrm>
            <a:off x="323850" y="6335713"/>
            <a:ext cx="8640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r>
              <a:rPr lang="cs-CZ" altLang="cs-CZ" sz="1100"/>
              <a:t> </a:t>
            </a:r>
            <a:r>
              <a:rPr lang="en-US" altLang="cs-CZ" sz="1100"/>
              <a:t>Copyright © 2009 John Wiley &amp; Sons, Inc.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468313" y="1063625"/>
            <a:ext cx="75596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a:latin typeface="Calibri" panose="020F0502020204030204" pitchFamily="34" charset="0"/>
              </a:rPr>
              <a:t>1.1. Povaha vědecké práce v experimentální biologii</a:t>
            </a:r>
          </a:p>
        </p:txBody>
      </p:sp>
      <p:grpSp>
        <p:nvGrpSpPr>
          <p:cNvPr id="12291" name="Skupina 18"/>
          <p:cNvGrpSpPr>
            <a:grpSpLocks/>
          </p:cNvGrpSpPr>
          <p:nvPr/>
        </p:nvGrpSpPr>
        <p:grpSpPr bwMode="auto">
          <a:xfrm>
            <a:off x="0" y="6638925"/>
            <a:ext cx="9142413" cy="246063"/>
            <a:chOff x="0" y="6639163"/>
            <a:chExt cx="9142412" cy="246221"/>
          </a:xfrm>
        </p:grpSpPr>
        <p:sp>
          <p:nvSpPr>
            <p:cNvPr id="12299" name="Text Box 7"/>
            <p:cNvSpPr txBox="1">
              <a:spLocks noChangeArrowheads="1"/>
            </p:cNvSpPr>
            <p:nvPr/>
          </p:nvSpPr>
          <p:spPr bwMode="auto">
            <a:xfrm>
              <a:off x="0" y="6639163"/>
              <a:ext cx="9142412" cy="246221"/>
            </a:xfrm>
            <a:prstGeom prst="rect">
              <a:avLst/>
            </a:prstGeom>
            <a:gradFill rotWithShape="0">
              <a:gsLst>
                <a:gs pos="0">
                  <a:srgbClr val="0066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000" b="1"/>
                <a:t>B130P16: Praktické základy vědecké práce	  </a:t>
              </a:r>
              <a:r>
                <a:rPr lang="cs-CZ" altLang="cs-CZ" sz="1000" b="1">
                  <a:solidFill>
                    <a:srgbClr val="000066"/>
                  </a:solidFill>
                </a:rPr>
                <a:t>Katedra experimentální biologie rostlin PřF UK   </a:t>
              </a:r>
              <a:r>
                <a:rPr lang="cs-CZ" altLang="cs-CZ" sz="1000" b="1"/>
                <a:t>	   </a:t>
              </a:r>
              <a:r>
                <a:rPr lang="cs-CZ" altLang="cs-CZ" sz="1000" b="1">
                  <a:solidFill>
                    <a:schemeClr val="accent2"/>
                  </a:solidFill>
                </a:rPr>
                <a:t> </a:t>
              </a:r>
              <a:r>
                <a:rPr lang="cs-CZ" altLang="cs-CZ" sz="1000" b="1">
                  <a:solidFill>
                    <a:srgbClr val="000066"/>
                  </a:solidFill>
                </a:rPr>
                <a:t>http:/lhr.ueb.cas.cz/petrasek </a:t>
              </a:r>
            </a:p>
          </p:txBody>
        </p:sp>
        <p:pic>
          <p:nvPicPr>
            <p:cNvPr id="123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00" y="6639733"/>
              <a:ext cx="164627" cy="23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pecetUK"/>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6151635" y="6639734"/>
              <a:ext cx="220565"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4340" y="6649407"/>
              <a:ext cx="213767" cy="22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Zaoblený obdélník 22"/>
          <p:cNvSpPr/>
          <p:nvPr/>
        </p:nvSpPr>
        <p:spPr>
          <a:xfrm>
            <a:off x="476841" y="836712"/>
            <a:ext cx="7920880" cy="144016"/>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2295" name="Picture 6" descr="c057f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8" y="2219325"/>
            <a:ext cx="81661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5"/>
          <p:cNvSpPr>
            <a:spLocks noChangeArrowheads="1"/>
          </p:cNvSpPr>
          <p:nvPr/>
        </p:nvSpPr>
        <p:spPr bwMode="auto">
          <a:xfrm>
            <a:off x="323850" y="6335713"/>
            <a:ext cx="8640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a:t>M Koyut</a:t>
            </a:r>
            <a:r>
              <a:rPr lang="el-GR" altLang="cs-CZ" sz="1100">
                <a:cs typeface="Arial" panose="020B0604020202020204" pitchFamily="34" charset="0"/>
              </a:rPr>
              <a:t>ϋ</a:t>
            </a:r>
            <a:r>
              <a:rPr lang="en-US" altLang="cs-CZ" sz="1100"/>
              <a:t>rk </a:t>
            </a:r>
            <a:r>
              <a:rPr lang="en-US" altLang="cs-CZ" sz="1100" i="1"/>
              <a:t>WIREs Syst Biol Med</a:t>
            </a:r>
            <a:r>
              <a:rPr lang="en-US" altLang="cs-CZ" sz="1100"/>
              <a:t> 2010</a:t>
            </a:r>
            <a:r>
              <a:rPr lang="en-US" altLang="cs-CZ" sz="1100">
                <a:solidFill>
                  <a:srgbClr val="000000"/>
                </a:solidFill>
              </a:rPr>
              <a:t>. </a:t>
            </a:r>
            <a:r>
              <a:rPr lang="en-US" altLang="cs-CZ" sz="1100"/>
              <a:t>DOI: 10.1002/wsbm.61</a:t>
            </a:r>
            <a:r>
              <a:rPr lang="cs-CZ" altLang="cs-CZ" sz="1100"/>
              <a:t> </a:t>
            </a:r>
            <a:r>
              <a:rPr lang="en-US" altLang="cs-CZ" sz="1100"/>
              <a:t>Copyright © 2009 John Wiley &amp; Sons, Inc.</a:t>
            </a:r>
          </a:p>
        </p:txBody>
      </p:sp>
      <p:sp>
        <p:nvSpPr>
          <p:cNvPr id="12297" name="Rectangle 4"/>
          <p:cNvSpPr>
            <a:spLocks noChangeArrowheads="1"/>
          </p:cNvSpPr>
          <p:nvPr/>
        </p:nvSpPr>
        <p:spPr bwMode="auto">
          <a:xfrm>
            <a:off x="939800" y="115888"/>
            <a:ext cx="6780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b="1" i="1">
                <a:solidFill>
                  <a:schemeClr val="accent2"/>
                </a:solidFill>
                <a:latin typeface="Calibri" panose="020F0502020204030204" pitchFamily="34" charset="0"/>
              </a:rPr>
              <a:t>1. Základní pravidla vědecké práce</a:t>
            </a:r>
          </a:p>
        </p:txBody>
      </p:sp>
      <p:sp>
        <p:nvSpPr>
          <p:cNvPr id="12298" name="Text Box 22"/>
          <p:cNvSpPr txBox="1">
            <a:spLocks noChangeArrowheads="1"/>
          </p:cNvSpPr>
          <p:nvPr/>
        </p:nvSpPr>
        <p:spPr bwMode="auto">
          <a:xfrm>
            <a:off x="468313" y="1484313"/>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Calibri" panose="020F0502020204030204" pitchFamily="34" charset="0"/>
              </a:rPr>
              <a:t>Experimentální biologie se momentálně nachází v období katalogizace informací - správné vyhodnocování dat je klíčem k vědeckému pokroku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7733</TotalTime>
  <Words>1854</Words>
  <Application>Microsoft Office PowerPoint</Application>
  <PresentationFormat>On-screen Show (4:3)</PresentationFormat>
  <Paragraphs>228</Paragraphs>
  <Slides>28</Slides>
  <Notes>2</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Výchozí návrh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mbox</dc:creator>
  <cp:lastModifiedBy>Petrášek Jan UEB</cp:lastModifiedBy>
  <cp:revision>197</cp:revision>
  <dcterms:created xsi:type="dcterms:W3CDTF">2006-10-17T20:07:31Z</dcterms:created>
  <dcterms:modified xsi:type="dcterms:W3CDTF">2019-11-05T21:59:47Z</dcterms:modified>
</cp:coreProperties>
</file>