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5" r:id="rId2"/>
    <p:sldId id="301" r:id="rId3"/>
    <p:sldId id="327" r:id="rId4"/>
    <p:sldId id="328" r:id="rId5"/>
    <p:sldId id="329" r:id="rId6"/>
    <p:sldId id="330" r:id="rId7"/>
    <p:sldId id="333" r:id="rId8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93" autoAdjust="0"/>
    <p:restoredTop sz="94660"/>
  </p:normalViewPr>
  <p:slideViewPr>
    <p:cSldViewPr>
      <p:cViewPr>
        <p:scale>
          <a:sx n="66" d="100"/>
          <a:sy n="66" d="100"/>
        </p:scale>
        <p:origin x="-750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3C6C38F-434A-4984-A2CB-EAA45ACE27A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5ABBB-A933-470F-BEFF-9C5E0D9DD8B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A6283-B03C-4D81-9967-1B90D7968E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55D5A-642F-48CD-97C5-72DD1C7E674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E0437-0A46-4B8B-8B41-AB7639E9B22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57008A-AFBD-47AD-B484-06AD8F6E09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A54CF-995D-496F-AE82-8A2471036D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C9FA-5296-4C09-9976-6AA92179450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C0728A-0524-45C6-97FC-62E89049800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0B756-B404-49DB-9A24-51D2A3BE79C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11E6A-02D5-4B30-B554-76EBD54A6BD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4434AB-D4FF-4AF1-8760-9D4493DE48E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B07661F-80B7-4EC4-A09A-BBAFE35F109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hyperlink" Target="http://www.natur.cuni.cz/fakulta/cit/navody/wifi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://www.natur.cuni.cz/faculty/cit/navody/pristup-k-elzdrojum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://www.plantcell.org/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hyperlink" Target="http://apps.webofknowledge.com/WOS_GeneralSearch_input.do?product=WOS&amp;search_mode=GeneralSearch&amp;SID=W11@1N51dk5ALiBjAja&amp;preferencesSaved=&amp;highlighted_tab=WOS" TargetMode="Externa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://www.scopus.com/home.url?zone=header&amp;origin=searchbasic" TargetMode="Externa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hyperlink" Target="http://www.ncbi.nlm.nih.gov/pubmed?term=auxin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512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360040" y="984791"/>
            <a:ext cx="7956376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Jak připojit přenosný počítač do bezdrátové </a:t>
            </a:r>
            <a:r>
              <a:rPr lang="cs-CZ" sz="23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wifi</a:t>
            </a:r>
            <a:r>
              <a:rPr lang="cs-CZ" sz="23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 sítě </a:t>
            </a:r>
            <a:r>
              <a:rPr lang="cs-CZ" sz="23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Eduroam</a:t>
            </a:r>
            <a:r>
              <a:rPr lang="cs-CZ" sz="23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?</a:t>
            </a:r>
            <a:endParaRPr lang="cs-CZ" sz="2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cs-CZ" sz="2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Postup lze stáhnout zde: </a:t>
            </a:r>
          </a:p>
          <a:p>
            <a:r>
              <a:rPr lang="cs-CZ" sz="2300" dirty="0" smtClean="0">
                <a:latin typeface="Calibri" pitchFamily="34" charset="0"/>
                <a:cs typeface="Calibri" pitchFamily="34" charset="0"/>
                <a:hlinkClick r:id="rId5"/>
              </a:rPr>
              <a:t>http://www.</a:t>
            </a:r>
            <a:r>
              <a:rPr lang="cs-CZ" sz="2300" dirty="0" err="1" smtClean="0">
                <a:latin typeface="Calibri" pitchFamily="34" charset="0"/>
                <a:cs typeface="Calibri" pitchFamily="34" charset="0"/>
                <a:hlinkClick r:id="rId5"/>
              </a:rPr>
              <a:t>natur.cuni.cz</a:t>
            </a:r>
            <a:r>
              <a:rPr lang="cs-CZ" sz="2300" dirty="0" smtClean="0">
                <a:latin typeface="Calibri" pitchFamily="34" charset="0"/>
                <a:cs typeface="Calibri" pitchFamily="34" charset="0"/>
                <a:hlinkClick r:id="rId5"/>
              </a:rPr>
              <a:t>/fakulta/cit/</a:t>
            </a:r>
            <a:r>
              <a:rPr lang="cs-CZ" sz="2300" dirty="0" err="1" smtClean="0">
                <a:latin typeface="Calibri" pitchFamily="34" charset="0"/>
                <a:cs typeface="Calibri" pitchFamily="34" charset="0"/>
                <a:hlinkClick r:id="rId5"/>
              </a:rPr>
              <a:t>navody</a:t>
            </a:r>
            <a:r>
              <a:rPr lang="cs-CZ" sz="2300" dirty="0" smtClean="0">
                <a:latin typeface="Calibri" pitchFamily="34" charset="0"/>
                <a:cs typeface="Calibri" pitchFamily="34" charset="0"/>
                <a:hlinkClick r:id="rId5"/>
              </a:rPr>
              <a:t>/</a:t>
            </a:r>
            <a:r>
              <a:rPr lang="cs-CZ" sz="2300" dirty="0" err="1" smtClean="0">
                <a:latin typeface="Calibri" pitchFamily="34" charset="0"/>
                <a:cs typeface="Calibri" pitchFamily="34" charset="0"/>
                <a:hlinkClick r:id="rId5"/>
              </a:rPr>
              <a:t>wifi</a:t>
            </a:r>
            <a:endParaRPr lang="cs-CZ" sz="23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pic>
        <p:nvPicPr>
          <p:cNvPr id="29698" name="Picture 2" descr="Logo Eduroa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8032" y="5373216"/>
            <a:ext cx="2483768" cy="1076299"/>
          </a:xfrm>
          <a:prstGeom prst="rect">
            <a:avLst/>
          </a:prstGeom>
          <a:noFill/>
        </p:spPr>
      </p:pic>
      <p:pic>
        <p:nvPicPr>
          <p:cNvPr id="29699" name="Picture 3">
            <a:hlinkClick r:id="rId5"/>
          </p:cNvPr>
          <p:cNvPicPr>
            <a:picLocks noChangeAspect="1" noChangeArrowheads="1"/>
          </p:cNvPicPr>
          <p:nvPr/>
        </p:nvPicPr>
        <p:blipFill>
          <a:blip r:embed="rId7" cstate="print"/>
          <a:srcRect l="16238" t="19485" r="18204" b="6806"/>
          <a:stretch>
            <a:fillRect/>
          </a:stretch>
        </p:blipFill>
        <p:spPr bwMode="auto">
          <a:xfrm>
            <a:off x="3131840" y="2564903"/>
            <a:ext cx="5688632" cy="3997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5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5128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5129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6" name="Rectangle 10"/>
          <p:cNvSpPr>
            <a:spLocks noChangeArrowheads="1"/>
          </p:cNvSpPr>
          <p:nvPr/>
        </p:nvSpPr>
        <p:spPr bwMode="auto">
          <a:xfrm>
            <a:off x="35496" y="1052736"/>
            <a:ext cx="381642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hangingPunct="0"/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Jak připojit domácí počítač aby se tvářil jako fakultní?</a:t>
            </a:r>
          </a:p>
          <a:p>
            <a:pPr eaLnBrk="0" hangingPunct="0"/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Pomocí Vašeho CAS hesla můžete nastavit prohlížeč na Vašem počítači tak, aby se připojil přes fakultní </a:t>
            </a:r>
            <a:r>
              <a:rPr lang="cs-CZ" sz="2300" dirty="0" err="1">
                <a:latin typeface="Calibri" pitchFamily="34" charset="0"/>
                <a:ea typeface="Calibri" pitchFamily="34" charset="0"/>
                <a:cs typeface="Calibri" pitchFamily="34" charset="0"/>
              </a:rPr>
              <a:t>proxy</a:t>
            </a:r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 server.</a:t>
            </a:r>
          </a:p>
          <a:p>
            <a:pPr eaLnBrk="0" hangingPunct="0"/>
            <a:endParaRPr lang="cs-CZ" sz="23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cs-CZ" sz="2300" dirty="0">
                <a:latin typeface="Calibri" pitchFamily="34" charset="0"/>
                <a:ea typeface="Calibri" pitchFamily="34" charset="0"/>
                <a:cs typeface="Calibri" pitchFamily="34" charset="0"/>
              </a:rPr>
              <a:t>Postup lze stáhnout zde: </a:t>
            </a:r>
          </a:p>
          <a:p>
            <a:pPr eaLnBrk="0" hangingPunct="0"/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http</a:t>
            </a:r>
            <a:r>
              <a:rPr lang="cs-CZ" sz="2300" dirty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://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www.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natur.cuni.cz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/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faculty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/cit/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navody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/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pristup</a:t>
            </a:r>
            <a:r>
              <a:rPr lang="cs-CZ" sz="2300" dirty="0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-k-</a:t>
            </a:r>
            <a:r>
              <a:rPr lang="cs-CZ" sz="2300" dirty="0" err="1" smtClean="0">
                <a:solidFill>
                  <a:srgbClr val="000066"/>
                </a:solidFill>
                <a:latin typeface="Calibri" pitchFamily="34" charset="0"/>
                <a:ea typeface="Calibri" pitchFamily="34" charset="0"/>
                <a:cs typeface="Calibri" pitchFamily="34" charset="0"/>
                <a:hlinkClick r:id="rId5"/>
              </a:rPr>
              <a:t>elzdrojum</a:t>
            </a:r>
            <a:endParaRPr lang="cs-CZ" sz="2400" dirty="0">
              <a:solidFill>
                <a:srgbClr val="000066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5127" name="Picture 1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7970" t="14485" r="32181" b="5782"/>
          <a:stretch>
            <a:fillRect/>
          </a:stretch>
        </p:blipFill>
        <p:spPr bwMode="auto">
          <a:xfrm>
            <a:off x="3851920" y="980728"/>
            <a:ext cx="5256584" cy="560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9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6151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615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0" name="Rectangle 10"/>
          <p:cNvSpPr>
            <a:spLocks noChangeArrowheads="1"/>
          </p:cNvSpPr>
          <p:nvPr/>
        </p:nvSpPr>
        <p:spPr bwMode="auto">
          <a:xfrm>
            <a:off x="251520" y="980728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2" name="Zaoblený obdélník 11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547664" y="2276872"/>
            <a:ext cx="7596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Vhodné pro pilné </a:t>
            </a:r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čtenáře</a:t>
            </a:r>
            <a:endParaRPr lang="cs-CZ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Nutné stanovit rozsah časopisů, který je potřeba procházet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Hrozí </a:t>
            </a:r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zavalení </a:t>
            </a:r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články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Rešerše se dělá těžko</a:t>
            </a:r>
            <a:endParaRPr lang="cs-CZ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51520" y="1628800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Číst časopisy jako takové, buď online nebo v papírové 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formě</a:t>
            </a:r>
            <a:endParaRPr lang="cs-CZ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51520" y="3912901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Pravidelně kontrolovat určitou bibliografickou databázi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1584176" y="4595644"/>
            <a:ext cx="651621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Vhodné pro </a:t>
            </a:r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systematiky</a:t>
            </a:r>
            <a:endParaRPr lang="cs-CZ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Výhoda kompletní informace</a:t>
            </a:r>
            <a:endParaRPr lang="cs-CZ" sz="24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Hrozí </a:t>
            </a:r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zavalení </a:t>
            </a:r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záznamy nepřečtených článků</a:t>
            </a:r>
          </a:p>
          <a:p>
            <a:pPr eaLnBrk="0" hangingPunct="0"/>
            <a:r>
              <a:rPr lang="cs-CZ" sz="24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Rešerše za určité období snadno realizovatelná</a:t>
            </a:r>
            <a:endParaRPr lang="cs-CZ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7176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7177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8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79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7175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5608" t="24820" r="18794" b="16061"/>
          <a:stretch>
            <a:fillRect/>
          </a:stretch>
        </p:blipFill>
        <p:spPr bwMode="auto">
          <a:xfrm>
            <a:off x="1115616" y="2228049"/>
            <a:ext cx="6985396" cy="436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611560" y="620688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1520" y="764704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Rectangle 10"/>
          <p:cNvSpPr>
            <a:spLocks noChangeArrowheads="1"/>
          </p:cNvSpPr>
          <p:nvPr/>
        </p:nvSpPr>
        <p:spPr bwMode="auto">
          <a:xfrm>
            <a:off x="251520" y="1268760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1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Číst časopisy jako takové, buď online nebo v papírové </a:t>
            </a:r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formě</a:t>
            </a:r>
            <a:endParaRPr lang="cs-CZ" sz="24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627784" y="1700808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http://www.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plantcell.org</a:t>
            </a:r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7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8201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8202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3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4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9" name="Text Box 13"/>
          <p:cNvSpPr txBox="1">
            <a:spLocks noChangeArrowheads="1"/>
          </p:cNvSpPr>
          <p:nvPr/>
        </p:nvSpPr>
        <p:spPr bwMode="auto">
          <a:xfrm>
            <a:off x="539552" y="2060848"/>
            <a:ext cx="33123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>
                <a:latin typeface="Calibri" pitchFamily="34" charset="0"/>
                <a:cs typeface="Calibri" pitchFamily="34" charset="0"/>
              </a:rPr>
              <a:t>ISI Web </a:t>
            </a:r>
            <a:r>
              <a:rPr lang="cs-CZ" sz="2400" b="1" dirty="0" err="1">
                <a:latin typeface="Calibri" pitchFamily="34" charset="0"/>
                <a:cs typeface="Calibri" pitchFamily="34" charset="0"/>
              </a:rPr>
              <a:t>of</a:t>
            </a:r>
            <a:r>
              <a:rPr lang="cs-CZ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cs-CZ" sz="2400" b="1" dirty="0" err="1" smtClean="0">
                <a:latin typeface="Calibri" pitchFamily="34" charset="0"/>
                <a:cs typeface="Calibri" pitchFamily="34" charset="0"/>
              </a:rPr>
              <a:t>Knowledge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200" name="Picture 1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l="2063" t="16650" r="2257" b="4916"/>
          <a:stretch>
            <a:fillRect/>
          </a:stretch>
        </p:blipFill>
        <p:spPr bwMode="auto">
          <a:xfrm>
            <a:off x="827088" y="2688356"/>
            <a:ext cx="7489825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692696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563888" y="2041684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http://www.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isiknowledge.com</a:t>
            </a:r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1520" y="889556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67544" y="1484784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Pravidelně kontrolovat určitou bibliografickou databázi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1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9225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9226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7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8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24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5224" r="25000" b="8736"/>
          <a:stretch>
            <a:fillRect/>
          </a:stretch>
        </p:blipFill>
        <p:spPr bwMode="auto">
          <a:xfrm>
            <a:off x="1835150" y="2492375"/>
            <a:ext cx="4972706" cy="403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35696" y="2031231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err="1" smtClean="0">
                <a:latin typeface="Calibri" pitchFamily="34" charset="0"/>
                <a:cs typeface="Calibri" pitchFamily="34" charset="0"/>
              </a:rPr>
              <a:t>Scopus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131840" y="1988840"/>
            <a:ext cx="50760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http://www.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scopus.com</a:t>
            </a:r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1520" y="889556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67544" y="1484784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Pravidelně kontrolovat určitou bibliografickou databázi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5" name="Skupina 13"/>
          <p:cNvGrpSpPr>
            <a:grpSpLocks/>
          </p:cNvGrpSpPr>
          <p:nvPr/>
        </p:nvGrpSpPr>
        <p:grpSpPr bwMode="auto">
          <a:xfrm>
            <a:off x="0" y="6638925"/>
            <a:ext cx="9142413" cy="246063"/>
            <a:chOff x="0" y="6639163"/>
            <a:chExt cx="9142412" cy="246221"/>
          </a:xfrm>
        </p:grpSpPr>
        <p:sp>
          <p:nvSpPr>
            <p:cNvPr id="10249" name="Text Box 7"/>
            <p:cNvSpPr txBox="1">
              <a:spLocks noChangeArrowheads="1"/>
            </p:cNvSpPr>
            <p:nvPr/>
          </p:nvSpPr>
          <p:spPr bwMode="auto">
            <a:xfrm>
              <a:off x="0" y="6639163"/>
              <a:ext cx="9142412" cy="246221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cs-CZ" sz="1000" b="1"/>
                <a:t>B130P16: Praktické základy vědecké práce	  </a:t>
              </a:r>
              <a:r>
                <a:rPr lang="cs-CZ" sz="1000" b="1">
                  <a:solidFill>
                    <a:srgbClr val="000066"/>
                  </a:solidFill>
                </a:rPr>
                <a:t>Katedra experimentální biologie rostlin PřF UK   </a:t>
              </a:r>
              <a:r>
                <a:rPr lang="cs-CZ" sz="1000" b="1"/>
                <a:t>	   </a:t>
              </a:r>
              <a:r>
                <a:rPr lang="cs-CZ" sz="1000" b="1">
                  <a:solidFill>
                    <a:schemeClr val="accent2"/>
                  </a:solidFill>
                </a:rPr>
                <a:t> </a:t>
              </a:r>
              <a:r>
                <a:rPr lang="cs-CZ" sz="1000" b="1">
                  <a:solidFill>
                    <a:srgbClr val="000066"/>
                  </a:solidFill>
                </a:rPr>
                <a:t>http:/lhr.ueb.cas.cz/petrasek </a:t>
              </a:r>
            </a:p>
          </p:txBody>
        </p:sp>
        <p:pic>
          <p:nvPicPr>
            <p:cNvPr id="10250" name="Picture 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915000" y="6639733"/>
              <a:ext cx="164627" cy="2312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1" name="Picture 12" descr="pecetUK"/>
            <p:cNvPicPr>
              <a:picLocks noChangeAspect="1" noChangeArrowheads="1"/>
            </p:cNvPicPr>
            <p:nvPr/>
          </p:nvPicPr>
          <p:blipFill>
            <a:blip r:embed="rId3" cstate="print">
              <a:lum bright="40000"/>
            </a:blip>
            <a:srcRect/>
            <a:stretch>
              <a:fillRect/>
            </a:stretch>
          </p:blipFill>
          <p:spPr bwMode="auto">
            <a:xfrm>
              <a:off x="6151635" y="6639734"/>
              <a:ext cx="220565" cy="2160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2" name="Picture 15" descr="logo-male UEB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8494340" y="6649407"/>
              <a:ext cx="213767" cy="2276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48" name="Picture 2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 t="11533" b="5045"/>
          <a:stretch>
            <a:fillRect/>
          </a:stretch>
        </p:blipFill>
        <p:spPr bwMode="auto">
          <a:xfrm>
            <a:off x="1476375" y="2565400"/>
            <a:ext cx="5903913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31763" y="115888"/>
            <a:ext cx="9174162" cy="56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cs-CZ" sz="3100" b="1" i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3. Odborná literatura, její zdroje na internetu a </a:t>
            </a:r>
            <a:r>
              <a:rPr lang="cs-CZ" sz="3100" b="1" i="1" dirty="0" err="1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PřFUK</a:t>
            </a:r>
            <a:endParaRPr lang="cs-CZ" sz="3100" b="1" i="1" dirty="0">
              <a:solidFill>
                <a:schemeClr val="accent2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611560" y="764704"/>
            <a:ext cx="7920880" cy="144016"/>
          </a:xfrm>
          <a:prstGeom prst="round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0" h="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35696" y="2031231"/>
            <a:ext cx="12961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cs-CZ" sz="2400" b="1" dirty="0" err="1" smtClean="0">
                <a:latin typeface="Calibri" pitchFamily="34" charset="0"/>
                <a:cs typeface="Calibri" pitchFamily="34" charset="0"/>
              </a:rPr>
              <a:t>Pubmed</a:t>
            </a:r>
            <a:endParaRPr lang="cs-CZ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131840" y="1988840"/>
            <a:ext cx="6012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http://</a:t>
            </a:r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www.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ncbi.nlm.nih.gov</a:t>
            </a:r>
            <a:r>
              <a:rPr lang="cs-CZ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/</a:t>
            </a:r>
            <a:r>
              <a:rPr lang="cs-CZ" sz="2800" dirty="0" err="1" smtClean="0">
                <a:latin typeface="Calibri" pitchFamily="34" charset="0"/>
                <a:ea typeface="Calibri" pitchFamily="34" charset="0"/>
                <a:cs typeface="Calibri" pitchFamily="34" charset="0"/>
              </a:rPr>
              <a:t>pubmed</a:t>
            </a:r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/>
            <a:endParaRPr lang="cs-CZ" sz="2800" dirty="0" smtClean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6" name="Rectangle 10"/>
          <p:cNvSpPr>
            <a:spLocks noChangeArrowheads="1"/>
          </p:cNvSpPr>
          <p:nvPr/>
        </p:nvSpPr>
        <p:spPr bwMode="auto">
          <a:xfrm>
            <a:off x="251520" y="889556"/>
            <a:ext cx="8496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8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Jak procházet bibliografii účelně</a:t>
            </a:r>
            <a:r>
              <a:rPr lang="cs-CZ" sz="28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:</a:t>
            </a:r>
            <a:endParaRPr lang="cs-CZ" sz="2800" b="1" dirty="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467544" y="1484784"/>
            <a:ext cx="8496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cs-CZ" sz="2400" b="1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2</a:t>
            </a:r>
            <a:r>
              <a:rPr lang="cs-CZ" sz="2400" b="1" dirty="0">
                <a:latin typeface="Calibri" pitchFamily="34" charset="0"/>
                <a:ea typeface="Calibri" pitchFamily="34" charset="0"/>
                <a:cs typeface="Calibri" pitchFamily="34" charset="0"/>
              </a:rPr>
              <a:t>) Pravidelně kontrolovat určitou bibliografickou databázi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6861</TotalTime>
  <Words>309</Words>
  <Application>Microsoft Office PowerPoint</Application>
  <PresentationFormat>Předvádění na obrazovce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Výchozí návrh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Company>mbox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mbox</dc:creator>
  <cp:lastModifiedBy>Jan Petrášek</cp:lastModifiedBy>
  <cp:revision>147</cp:revision>
  <dcterms:created xsi:type="dcterms:W3CDTF">2006-10-17T20:07:31Z</dcterms:created>
  <dcterms:modified xsi:type="dcterms:W3CDTF">2012-10-31T06:30:25Z</dcterms:modified>
</cp:coreProperties>
</file>