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51" r:id="rId2"/>
    <p:sldId id="356" r:id="rId3"/>
    <p:sldId id="357" r:id="rId4"/>
    <p:sldId id="340" r:id="rId5"/>
    <p:sldId id="334" r:id="rId6"/>
    <p:sldId id="341" r:id="rId7"/>
    <p:sldId id="314" r:id="rId8"/>
    <p:sldId id="349" r:id="rId9"/>
    <p:sldId id="346" r:id="rId10"/>
    <p:sldId id="339" r:id="rId11"/>
    <p:sldId id="347" r:id="rId12"/>
    <p:sldId id="348" r:id="rId13"/>
    <p:sldId id="350" r:id="rId14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3" autoAdjust="0"/>
    <p:restoredTop sz="94660"/>
  </p:normalViewPr>
  <p:slideViewPr>
    <p:cSldViewPr>
      <p:cViewPr varScale="1">
        <p:scale>
          <a:sx n="94" d="100"/>
          <a:sy n="94" d="100"/>
        </p:scale>
        <p:origin x="96" y="4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8F58225-DD3C-4BD7-91F1-DCE2A9F5A7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365E0-57D4-4623-90D4-5E9F5556D9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91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4FD2B-57CA-474B-B021-2D58BC7388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80491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D1B91-779C-487A-940B-FC327AD78A8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13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4C162-FDF1-4CC4-AAAA-A4B77CC8A52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4501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D6C32-C383-4C25-9FCC-110AC4185C4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3299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9B190-14EF-4A20-A95C-421A1190A8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457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792D9-A683-4FDD-B92C-0FC93050B7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9516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03FEE-0DF7-468D-895F-F958EC9645A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959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1054D-CF58-4234-A5C7-1A7CAF4EAC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0886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B1553-C814-4AAC-A833-77424DCCA8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59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BE71A-F363-4190-A0B1-274C9D80B15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113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18235F4-B6EE-4768-B48F-8602FD89BC3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academic.oup.com/plcel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hyperlink" Target="https://academic.oup.com/journals/pages/help/journal_alerts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isiknowledge.com/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26.png"/><Relationship Id="rId2" Type="http://schemas.openxmlformats.org/officeDocument/2006/relationships/hyperlink" Target="http://admin-apps.webofknowledge.com/JCR/JCR?SID=T1EkpNgMdIa3MB53@2o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hyperlink" Target="https://jcr2.clarivate.com/JCRLandingPageAction.action?Init=Yes&amp;SrcApp=IC2LS&amp;SID=H4-WuGQIDMHYoLl1KWJpXRkW7dyquSgTShf-18x2dggMgmgK3zRMVa0lgrsEC0Qx3Dx3DfDjx2FPIKEgHIoRlV4TExx5mwx3Dx3D-WwpRYkX4Gz8e7T4uNl5SUQx3Dx3D-wBEj1mx2B0mykql8H4kstFLwx3Dx3D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hyperlink" Target="https://jcr.clarivate.com/jcr/home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journalprofile.clarivate.com/jif/home/?journal=PLANT%20CELL&amp;year=2020&amp;editions=SCIE&amp;pssid=H4-WuGQIDMHYoLl1KWJpXRkW7dyquSgTShf-18x2dggMgmgK3zRMVa0lgrsEC0Qx3Dx3DfDjx2FPIKEgHIoRlV4TExx5mwx3Dx3D-WwpRYkX4Gz8e7T4uNl5SUQx3Dx3D-wBEj1mx2B0mykql8H4kstFLwx3Dx3D" TargetMode="External"/><Relationship Id="rId7" Type="http://schemas.openxmlformats.org/officeDocument/2006/relationships/image" Target="../media/image3.jpeg"/><Relationship Id="rId2" Type="http://schemas.openxmlformats.org/officeDocument/2006/relationships/hyperlink" Target="http://help.prod-incites.com/inCites2Live/indicatorsGroup/aboutHandbook/usingCitationIndicatorsWisely/eigenfactor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7.png"/><Relationship Id="rId9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8.png"/><Relationship Id="rId7" Type="http://schemas.openxmlformats.org/officeDocument/2006/relationships/image" Target="../media/image4.png"/><Relationship Id="rId2" Type="http://schemas.openxmlformats.org/officeDocument/2006/relationships/hyperlink" Target="https://apps.webofknowledge.com/Search.do?product=WOS&amp;SID=F4JQEBzFzQ1w7p7I3NW&amp;search_mode=GeneralSearch&amp;prID=84053d87-e817-416c-9b5d-7f7925d16e83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hyperlink" Target="https://www.scopus.com/cto2/main.uri?ctoId=CTODS_1386688579&amp;authors=7006476242&amp;origin=AuthorNamesList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12" Type="http://schemas.openxmlformats.org/officeDocument/2006/relationships/image" Target="../media/image31.png"/><Relationship Id="rId2" Type="http://schemas.openxmlformats.org/officeDocument/2006/relationships/hyperlink" Target="https://publons.com/dashboard/summary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hyperlink" Target="https://scholar.google.com/citations?hl=en&amp;user=H1TCuH8AAAAJ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hyperlink" Target="https://orcid.org/" TargetMode="External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hyperlink" Target="https://mjl.clarivate.com/home" TargetMode="External"/><Relationship Id="rId12" Type="http://schemas.openxmlformats.org/officeDocument/2006/relationships/image" Target="../media/image10.png"/><Relationship Id="rId17" Type="http://schemas.openxmlformats.org/officeDocument/2006/relationships/hyperlink" Target="https://www.ncbi.nlm.nih.gov/nlmcatalog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hyperlink" Target="https://www.scopus.com/search/form.uri?display=basic&amp;zone=header&amp;origin=#basic" TargetMode="External"/><Relationship Id="rId5" Type="http://schemas.openxmlformats.org/officeDocument/2006/relationships/image" Target="../media/image4.png"/><Relationship Id="rId15" Type="http://schemas.openxmlformats.org/officeDocument/2006/relationships/hyperlink" Target="https://www.elsevier.com/solutions/scopus/how-scopus-works/content?dgcid=RN_AGCM_Sourced_300005030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hyperlink" Target="https://www.webofscience.com/wos/woscc/basic-search" TargetMode="External"/><Relationship Id="rId14" Type="http://schemas.openxmlformats.org/officeDocument/2006/relationships/hyperlink" Target="https://pubmed.ncbi.nlm.nih.gov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hyperlink" Target="https://en.wikipedia.org/wiki/Comparison_of_reference_management_softwar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hyperlink" Target="https://endnot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hyperlink" Target="https://www.myendnoteweb.com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ndeley.com/?interaction_required=true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9.png"/><Relationship Id="rId2" Type="http://schemas.openxmlformats.org/officeDocument/2006/relationships/hyperlink" Target="http://blog.mendeley.com/tipstricks/7-ways-to-add-documents-to-mendeley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3.jpeg"/><Relationship Id="rId10" Type="http://schemas.openxmlformats.org/officeDocument/2006/relationships/hyperlink" Target="https://blog.mendeley.com/2011/03/21/7-ways-to-add-documents-to-mendeley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hyperlink" Target="https://www.zotero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hyperlink" Target="https://ezdroje.cuni.cz/index.php?lang=e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hyperlink" Target="https://kopernio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2" Type="http://schemas.openxmlformats.org/officeDocument/2006/relationships/hyperlink" Target="https://ebookcentral.proquest.com/lib/cuni/home.action?ebraryDocId=nul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359927" y="1487610"/>
            <a:ext cx="86805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is necessary to select journals that are relevant to the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endParaRPr lang="cs-CZ" alt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One could be smashed by an enormous amount of articles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Searching is not so straightforward and comprehensive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91283" y="1011881"/>
            <a:ext cx="115729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Browsing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through every individual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volume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journal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bibliographic records and full text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articles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7" name="Picture 26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8755" y="2559050"/>
            <a:ext cx="8783909" cy="3926846"/>
          </a:xfrm>
          <a:prstGeom prst="rect">
            <a:avLst/>
          </a:prstGeom>
        </p:spPr>
      </p:pic>
      <p:sp>
        <p:nvSpPr>
          <p:cNvPr id="28" name="Obdélník 9"/>
          <p:cNvSpPr>
            <a:spLocks noChangeArrowheads="1"/>
          </p:cNvSpPr>
          <p:nvPr/>
        </p:nvSpPr>
        <p:spPr bwMode="auto">
          <a:xfrm>
            <a:off x="798759" y="3159135"/>
            <a:ext cx="18156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E-mail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alerts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517" y="3552761"/>
            <a:ext cx="3018163" cy="26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0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191345" y="1198563"/>
            <a:ext cx="4320479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Journal Citation Reports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one of the database of </a:t>
            </a:r>
            <a:r>
              <a:rPr lang="en-GB" altLang="cs-CZ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 of Knowledge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Institute for Scientific Information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(ISI). Journals from all scientific fields are included and evaluated. 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http://isiknowledge.com/</a:t>
            </a:r>
            <a:endParaRPr lang="en-GB" altLang="cs-CZ" sz="2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cs-CZ" sz="2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comparison is largely mainly based on the 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impact factor (IF), i.e.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average number of citations per article within past two years</a:t>
            </a:r>
            <a:r>
              <a:rPr lang="en-GB" altLang="cs-CZ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altLang="cs-CZ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altLang="cs-CZ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</a:t>
            </a:r>
            <a:r>
              <a:rPr lang="en-GB" altLang="cs-CZ" sz="22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</a:t>
            </a:r>
            <a:r>
              <a:rPr lang="cs-CZ" altLang="cs-CZ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cs-CZ" altLang="cs-CZ" sz="22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</a:t>
            </a:r>
            <a:r>
              <a:rPr lang="en-GB" altLang="cs-CZ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usually reflects </a:t>
            </a:r>
            <a:r>
              <a:rPr lang="en-GB" altLang="cs-CZ" sz="2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 quality </a:t>
            </a:r>
            <a:r>
              <a:rPr lang="en-GB" altLang="cs-CZ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higher impact in the scientific community.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581001"/>
            <a:ext cx="12192000" cy="276999"/>
            <a:chOff x="0" y="6606369"/>
            <a:chExt cx="12192000" cy="276999"/>
          </a:xfrm>
        </p:grpSpPr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0" y="183393"/>
            <a:ext cx="121446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3.4 </a:t>
            </a:r>
            <a:r>
              <a:rPr lang="en-GB" alt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Scientometry</a:t>
            </a:r>
            <a:r>
              <a:rPr lang="en-GB" altLang="cs-CZ" dirty="0">
                <a:latin typeface="Calibri" panose="020F0502020204030204" pitchFamily="34" charset="0"/>
                <a:cs typeface="Calibri" panose="020F0502020204030204" pitchFamily="34" charset="0"/>
              </a:rPr>
              <a:t> as the a tool to evaluate the quality of scientific work</a:t>
            </a:r>
          </a:p>
        </p:txBody>
      </p:sp>
      <p:sp>
        <p:nvSpPr>
          <p:cNvPr id="22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7619295" y="-52133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6687" y="986772"/>
            <a:ext cx="5105697" cy="2997178"/>
          </a:xfrm>
          <a:prstGeom prst="rect">
            <a:avLst/>
          </a:prstGeom>
        </p:spPr>
      </p:pic>
      <p:pic>
        <p:nvPicPr>
          <p:cNvPr id="4" name="Picture 3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8503" y="3051842"/>
            <a:ext cx="5640145" cy="3442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119335" y="1089261"/>
            <a:ext cx="4384331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There are also several other factors with kind of improved validity for comparison between research fields, like </a:t>
            </a:r>
            <a:r>
              <a:rPr lang="en-GB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Eigenfactor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calculated from 5-year impact factor and considering also the scope of journals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where the citations appear.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Very often, journals are evaluated based on their ranking in 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individual quartiles of IF or </a:t>
            </a:r>
            <a:r>
              <a:rPr lang="en-GB" altLang="cs-CZ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Eigenfactor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cs-CZ" sz="2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Good researchers are 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pushed to publish only in the best quartile or even decile.</a:t>
            </a:r>
            <a:endParaRPr lang="en-GB" altLang="cs-CZ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7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2901" r="61971" b="4501"/>
          <a:stretch>
            <a:fillRect/>
          </a:stretch>
        </p:blipFill>
        <p:spPr bwMode="auto">
          <a:xfrm>
            <a:off x="4577230" y="969522"/>
            <a:ext cx="6686682" cy="555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0" y="183393"/>
            <a:ext cx="121446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3.4 </a:t>
            </a:r>
            <a:r>
              <a:rPr lang="en-GB" alt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Scientometry</a:t>
            </a:r>
            <a:r>
              <a:rPr lang="en-GB" altLang="cs-CZ" dirty="0">
                <a:latin typeface="Calibri" panose="020F0502020204030204" pitchFamily="34" charset="0"/>
                <a:cs typeface="Calibri" panose="020F0502020204030204" pitchFamily="34" charset="0"/>
              </a:rPr>
              <a:t> as the a tool to evaluate the quality of scientific work</a:t>
            </a:r>
          </a:p>
        </p:txBody>
      </p:sp>
      <p:sp>
        <p:nvSpPr>
          <p:cNvPr id="8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619295" y="-52133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581001"/>
            <a:ext cx="12192000" cy="276999"/>
            <a:chOff x="0" y="6606369"/>
            <a:chExt cx="12192000" cy="276999"/>
          </a:xfrm>
        </p:grpSpPr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Znak UK - Univerzita Karlov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119336" y="931095"/>
            <a:ext cx="3992942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Scientometry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is also used for the evaluation of the quality of </a:t>
            </a: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individual researchers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Hirsch index (h), introduced by J. Hirsch in 2005 </a:t>
            </a: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is often used. </a:t>
            </a:r>
            <a:r>
              <a:rPr lang="en-GB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A researcher has an </a:t>
            </a:r>
            <a:r>
              <a:rPr lang="en-GB" altLang="en-US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h-index</a:t>
            </a:r>
            <a:r>
              <a:rPr lang="en-GB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if he/she has at least h publications for which he/she has received at least h citations.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h index could be found in WOS and Scopus.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21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t="9401" r="58820" b="5202"/>
          <a:stretch>
            <a:fillRect/>
          </a:stretch>
        </p:blipFill>
        <p:spPr bwMode="auto">
          <a:xfrm>
            <a:off x="4184286" y="1008514"/>
            <a:ext cx="7560000" cy="545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0" y="183393"/>
            <a:ext cx="121446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3.4 </a:t>
            </a:r>
            <a:r>
              <a:rPr lang="en-GB" alt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Scientometry</a:t>
            </a:r>
            <a:r>
              <a:rPr lang="en-GB" altLang="cs-CZ" dirty="0">
                <a:latin typeface="Calibri" panose="020F0502020204030204" pitchFamily="34" charset="0"/>
                <a:cs typeface="Calibri" panose="020F0502020204030204" pitchFamily="34" charset="0"/>
              </a:rPr>
              <a:t> as the a tool to evaluate the quality of scientific work</a:t>
            </a:r>
          </a:p>
        </p:txBody>
      </p:sp>
      <p:sp>
        <p:nvSpPr>
          <p:cNvPr id="8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619295" y="-52133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581001"/>
            <a:ext cx="12192000" cy="276999"/>
            <a:chOff x="0" y="6606369"/>
            <a:chExt cx="12192000" cy="276999"/>
          </a:xfrm>
        </p:grpSpPr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Obdélník 11"/>
          <p:cNvSpPr>
            <a:spLocks noChangeArrowheads="1"/>
          </p:cNvSpPr>
          <p:nvPr/>
        </p:nvSpPr>
        <p:spPr bwMode="auto">
          <a:xfrm>
            <a:off x="119337" y="1008307"/>
            <a:ext cx="352839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Citation profile for individual scientists could be found using author search using ISI WOS, Scopus or Google Scholar</a:t>
            </a:r>
          </a:p>
          <a:p>
            <a:pPr>
              <a:spcBef>
                <a:spcPct val="0"/>
              </a:spcBef>
              <a:buNone/>
            </a:pPr>
            <a:endParaRPr lang="en-GB" sz="20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Individual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researcher are responsible for keeping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their publication record up to date using following services:</a:t>
            </a:r>
          </a:p>
          <a:p>
            <a:pPr>
              <a:spcBef>
                <a:spcPct val="0"/>
              </a:spcBef>
              <a:buNone/>
            </a:pP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1) Publons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(formerly researcher ID, ISI WOS)</a:t>
            </a:r>
          </a:p>
          <a:p>
            <a:pPr>
              <a:spcBef>
                <a:spcPct val="0"/>
              </a:spcBef>
              <a:buNone/>
            </a:pP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2)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ORCID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(Open Researcher and Contributor Identifier)</a:t>
            </a:r>
          </a:p>
          <a:p>
            <a:pPr>
              <a:spcBef>
                <a:spcPct val="0"/>
              </a:spcBef>
              <a:buNone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3)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Google Scholar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(User Profiles)</a:t>
            </a:r>
          </a:p>
          <a:p>
            <a:pPr>
              <a:spcBef>
                <a:spcPct val="0"/>
              </a:spcBef>
              <a:buNone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4)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Scopus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(Citation overview)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13" y="958663"/>
            <a:ext cx="4034937" cy="3219089"/>
          </a:xfrm>
          <a:prstGeom prst="rect">
            <a:avLst/>
          </a:prstGeom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0" y="183393"/>
            <a:ext cx="121446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3.4 </a:t>
            </a:r>
            <a:r>
              <a:rPr lang="en-GB" alt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Scientometry</a:t>
            </a:r>
            <a:r>
              <a:rPr lang="en-GB" altLang="cs-CZ" dirty="0">
                <a:latin typeface="Calibri" panose="020F0502020204030204" pitchFamily="34" charset="0"/>
                <a:cs typeface="Calibri" panose="020F0502020204030204" pitchFamily="34" charset="0"/>
              </a:rPr>
              <a:t> as the a tool to evaluate the quality of scientific work</a:t>
            </a:r>
          </a:p>
        </p:txBody>
      </p:sp>
      <p:sp>
        <p:nvSpPr>
          <p:cNvPr id="8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619295" y="-52133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6581001"/>
            <a:ext cx="12192000" cy="276999"/>
            <a:chOff x="0" y="6606369"/>
            <a:chExt cx="12192000" cy="276999"/>
          </a:xfrm>
        </p:grpSpPr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3883" y="1296994"/>
            <a:ext cx="4281927" cy="2152106"/>
          </a:xfrm>
          <a:prstGeom prst="rect">
            <a:avLst/>
          </a:prstGeom>
        </p:spPr>
      </p:pic>
      <p:pic>
        <p:nvPicPr>
          <p:cNvPr id="4" name="Picture 3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729" y="4177752"/>
            <a:ext cx="4599987" cy="2128265"/>
          </a:xfrm>
          <a:prstGeom prst="rect">
            <a:avLst/>
          </a:prstGeom>
        </p:spPr>
      </p:pic>
      <p:pic>
        <p:nvPicPr>
          <p:cNvPr id="5" name="Picture 4">
            <a:hlinkClick r:id="rId13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88002" y="4308549"/>
            <a:ext cx="3692473" cy="194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3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71539" y="1052736"/>
            <a:ext cx="115729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Literature searching using the bibliographic database</a:t>
            </a:r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auto">
          <a:xfrm>
            <a:off x="291991" y="1465752"/>
            <a:ext cx="1035255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Complete information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One could be smashed by an enormous amount of records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Searching is very easy and comprehensive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database must be searched regularly using clever combinations of key words</a:t>
            </a:r>
            <a:endParaRPr lang="en-GB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bibliographic records and full text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articles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7" name="Picture 26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35" y="5670314"/>
            <a:ext cx="3759830" cy="808566"/>
          </a:xfrm>
          <a:prstGeom prst="rect">
            <a:avLst/>
          </a:prstGeom>
        </p:spPr>
      </p:pic>
      <p:pic>
        <p:nvPicPr>
          <p:cNvPr id="28" name="Picture 27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483" y="3284984"/>
            <a:ext cx="3995136" cy="22884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41579" y="2871090"/>
            <a:ext cx="2270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altLang="cs-CZ" b="1" dirty="0">
                <a:latin typeface="Calibri" panose="020F0502020204030204" pitchFamily="34" charset="0"/>
                <a:cs typeface="Calibri" panose="020F0502020204030204" pitchFamily="34" charset="0"/>
              </a:rPr>
              <a:t>ISI Web of Knowledge</a:t>
            </a:r>
          </a:p>
        </p:txBody>
      </p:sp>
      <p:pic>
        <p:nvPicPr>
          <p:cNvPr id="29" name="Picture 28">
            <a:hlinkClick r:id="rId11"/>
          </p:cNvPr>
          <p:cNvPicPr>
            <a:picLocks noChangeAspect="1"/>
          </p:cNvPicPr>
          <p:nvPr/>
        </p:nvPicPr>
        <p:blipFill rotWithShape="1">
          <a:blip r:embed="rId12"/>
          <a:srcRect r="33333"/>
          <a:stretch/>
        </p:blipFill>
        <p:spPr>
          <a:xfrm>
            <a:off x="4292678" y="3284984"/>
            <a:ext cx="4300767" cy="209417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023992" y="2852936"/>
            <a:ext cx="850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cs-CZ" altLang="cs-CZ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Scopus</a:t>
            </a:r>
            <a:endParaRPr lang="en-GB" alt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061122" y="2856149"/>
            <a:ext cx="981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cs-CZ" altLang="cs-CZ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Pubmed</a:t>
            </a:r>
            <a:endParaRPr lang="en-GB" alt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8832304" y="3284984"/>
            <a:ext cx="3199808" cy="1313608"/>
            <a:chOff x="4079776" y="981536"/>
            <a:chExt cx="9564435" cy="402253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3"/>
            <a:srcRect t="67288" b="11582"/>
            <a:stretch/>
          </p:blipFill>
          <p:spPr>
            <a:xfrm>
              <a:off x="4079776" y="3419897"/>
              <a:ext cx="9564435" cy="1584176"/>
            </a:xfrm>
            <a:prstGeom prst="rect">
              <a:avLst/>
            </a:prstGeom>
          </p:spPr>
        </p:pic>
        <p:pic>
          <p:nvPicPr>
            <p:cNvPr id="34" name="Picture 33">
              <a:hlinkClick r:id="rId14"/>
            </p:cNvPr>
            <p:cNvPicPr>
              <a:picLocks noChangeAspect="1"/>
            </p:cNvPicPr>
            <p:nvPr/>
          </p:nvPicPr>
          <p:blipFill rotWithShape="1">
            <a:blip r:embed="rId13"/>
            <a:srcRect t="16384" b="49050"/>
            <a:stretch/>
          </p:blipFill>
          <p:spPr>
            <a:xfrm>
              <a:off x="4079776" y="981536"/>
              <a:ext cx="9564435" cy="2591480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5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83832" y="5454679"/>
            <a:ext cx="3865597" cy="1108239"/>
          </a:xfrm>
          <a:prstGeom prst="rect">
            <a:avLst/>
          </a:prstGeom>
        </p:spPr>
      </p:pic>
      <p:pic>
        <p:nvPicPr>
          <p:cNvPr id="4" name="Picture 3">
            <a:hlinkClick r:id="rId17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91366" y="5122477"/>
            <a:ext cx="3409294" cy="140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3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522" y="1487787"/>
            <a:ext cx="5641925" cy="4827038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819797" y="1035637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Creating a personal database of references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bibliographic records and full text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articles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TextovéPole 14"/>
          <p:cNvSpPr txBox="1">
            <a:spLocks noChangeArrowheads="1"/>
          </p:cNvSpPr>
          <p:nvPr/>
        </p:nvSpPr>
        <p:spPr bwMode="auto">
          <a:xfrm>
            <a:off x="359927" y="1624219"/>
            <a:ext cx="4295913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Reference management software</a:t>
            </a:r>
            <a:endParaRPr lang="cs-CZ" altLang="cs-CZ" sz="22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cs-CZ" sz="22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both </a:t>
            </a:r>
            <a:r>
              <a:rPr lang="en-GB" altLang="cs-CZ" sz="2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freeware and commercial </a:t>
            </a: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reference management software</a:t>
            </a:r>
            <a:r>
              <a:rPr lang="cs-CZ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2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exist</a:t>
            </a:r>
            <a:endParaRPr lang="en-GB" altLang="cs-CZ" sz="22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 and export filters </a:t>
            </a: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 shared </a:t>
            </a: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citation styles and reference list file formats</a:t>
            </a: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could be modified and saved</a:t>
            </a: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cs-CZ" sz="2200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ntegration</a:t>
            </a:r>
            <a:r>
              <a:rPr lang="en-GB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into word processor</a:t>
            </a: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altLang="cs-CZ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communication</a:t>
            </a: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with databases</a:t>
            </a:r>
            <a:endParaRPr lang="en-GB" altLang="cs-CZ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65455" y="632032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200" dirty="0"/>
              <a:t>https://en.wikipedia.org/wiki/Comparison_of_reference_management_software</a:t>
            </a:r>
          </a:p>
        </p:txBody>
      </p:sp>
    </p:spTree>
    <p:extLst>
      <p:ext uri="{BB962C8B-B14F-4D97-AF65-F5344CB8AC3E}">
        <p14:creationId xmlns:p14="http://schemas.microsoft.com/office/powerpoint/2010/main" val="274008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"/>
          <p:cNvSpPr>
            <a:spLocks noChangeArrowheads="1"/>
          </p:cNvSpPr>
          <p:nvPr/>
        </p:nvSpPr>
        <p:spPr bwMode="auto">
          <a:xfrm>
            <a:off x="2819797" y="1035637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Creating a personal database of references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3083" name="Picture 1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 t="24101" r="58072" b="46500"/>
          <a:stretch>
            <a:fillRect/>
          </a:stretch>
        </p:blipFill>
        <p:spPr bwMode="auto">
          <a:xfrm>
            <a:off x="4439319" y="2063493"/>
            <a:ext cx="6697241" cy="180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bibliographic records and full text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articles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ovéPole 14"/>
          <p:cNvSpPr txBox="1">
            <a:spLocks noChangeArrowheads="1"/>
          </p:cNvSpPr>
          <p:nvPr/>
        </p:nvSpPr>
        <p:spPr bwMode="auto">
          <a:xfrm>
            <a:off x="359927" y="1624219"/>
            <a:ext cx="429591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Reference management software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cs-CZ" sz="22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EndNote</a:t>
            </a: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provided by Clarivate</a:t>
            </a: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Commercial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endParaRPr lang="en-GB" altLang="cs-CZ" sz="22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buFontTx/>
              <a:buChar char="-"/>
            </a:pPr>
            <a:endParaRPr lang="en-GB" altLang="cs-CZ" sz="22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MyEndNoteWeb</a:t>
            </a:r>
            <a:endParaRPr lang="en-GB" altLang="cs-CZ" sz="2200" b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provided by Clarivate</a:t>
            </a:r>
          </a:p>
          <a:p>
            <a:pPr>
              <a:spcBef>
                <a:spcPct val="0"/>
              </a:spcBef>
              <a:buNone/>
            </a:pPr>
            <a:r>
              <a:rPr lang="en-GB" altLang="cs-CZ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freeware</a:t>
            </a:r>
            <a:endParaRPr lang="en-GB" altLang="cs-CZ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9319" y="3889731"/>
            <a:ext cx="4320480" cy="2692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Rectangle 1"/>
          <p:cNvSpPr>
            <a:spLocks noChangeArrowheads="1"/>
          </p:cNvSpPr>
          <p:nvPr/>
        </p:nvSpPr>
        <p:spPr bwMode="auto">
          <a:xfrm>
            <a:off x="148900" y="5810040"/>
            <a:ext cx="4783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7 ways to add documents to </a:t>
            </a:r>
            <a:r>
              <a:rPr lang="en-GB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Mendeley</a:t>
            </a:r>
            <a:endParaRPr lang="cs-CZ" altLang="en-US" sz="1800" dirty="0" smtClean="0">
              <a:hlinkClick r:id="rId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bibliographic records and full text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articles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hlinkClick r:id="rId8"/>
          </p:cNvPr>
          <p:cNvPicPr>
            <a:picLocks noChangeAspect="1"/>
          </p:cNvPicPr>
          <p:nvPr/>
        </p:nvPicPr>
        <p:blipFill rotWithShape="1">
          <a:blip r:embed="rId9"/>
          <a:srcRect l="1766" r="2181"/>
          <a:stretch/>
        </p:blipFill>
        <p:spPr>
          <a:xfrm>
            <a:off x="3647728" y="1651271"/>
            <a:ext cx="6984776" cy="3161373"/>
          </a:xfrm>
          <a:prstGeom prst="rect">
            <a:avLst/>
          </a:prstGeom>
        </p:spPr>
      </p:pic>
      <p:sp>
        <p:nvSpPr>
          <p:cNvPr id="26" name="TextovéPole 14"/>
          <p:cNvSpPr txBox="1">
            <a:spLocks noChangeArrowheads="1"/>
          </p:cNvSpPr>
          <p:nvPr/>
        </p:nvSpPr>
        <p:spPr bwMode="auto">
          <a:xfrm>
            <a:off x="359927" y="1624219"/>
            <a:ext cx="343181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Mendeley</a:t>
            </a:r>
            <a:endParaRPr lang="en-GB" altLang="cs-CZ" sz="22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perfect combination of full text and bibliography searching in one database</a:t>
            </a: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- 2 GB of cloud space for free</a:t>
            </a: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2711624" y="1022798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Creating a personal database of references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Picture 2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7488" y="4920713"/>
            <a:ext cx="1489468" cy="889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1297" y="3993188"/>
            <a:ext cx="4783071" cy="2531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48900" y="208761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bibliographic records and full text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articles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26765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ovéPole 14"/>
          <p:cNvSpPr txBox="1">
            <a:spLocks noChangeArrowheads="1"/>
          </p:cNvSpPr>
          <p:nvPr/>
        </p:nvSpPr>
        <p:spPr bwMode="auto">
          <a:xfrm>
            <a:off x="191344" y="1916832"/>
            <a:ext cx="343181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2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Zotero</a:t>
            </a:r>
            <a:endParaRPr lang="en-GB" altLang="cs-CZ" sz="2200" b="1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Very similar to </a:t>
            </a:r>
            <a:r>
              <a:rPr lang="en-GB" altLang="cs-CZ" sz="22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Mendeley</a:t>
            </a:r>
            <a:endParaRPr lang="en-GB" altLang="cs-CZ" sz="22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originally as a Firefox plugin, now as a stand alone application</a:t>
            </a:r>
          </a:p>
          <a:p>
            <a:pPr>
              <a:spcBef>
                <a:spcPct val="0"/>
              </a:spcBef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combination of full text and bibliographic approach</a:t>
            </a:r>
          </a:p>
          <a:p>
            <a:pPr>
              <a:spcBef>
                <a:spcPct val="0"/>
              </a:spcBef>
              <a:buNone/>
            </a:pPr>
            <a:endParaRPr lang="en-GB" altLang="cs-CZ" sz="22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2711624" y="1022798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Creating a personal database of references</a:t>
            </a:r>
            <a:endParaRPr lang="en-GB" alt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Picture 2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0020" y="1598541"/>
            <a:ext cx="6435876" cy="32876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1562" y="3541990"/>
            <a:ext cx="5136001" cy="2916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6581001"/>
            <a:ext cx="12192000" cy="276999"/>
            <a:chOff x="0" y="6606369"/>
            <a:chExt cx="12192000" cy="276999"/>
          </a:xfrm>
        </p:grpSpPr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148900" y="183393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bibliographic records and full text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articles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7619295" y="-52133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2711624" y="997430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Finding </a:t>
            </a:r>
            <a:r>
              <a:rPr lang="en-GB" altLang="cs-CZ" sz="2400" dirty="0">
                <a:latin typeface="Calibri" panose="020F0502020204030204" pitchFamily="34" charset="0"/>
              </a:rPr>
              <a:t>full text of articles from journals or books</a:t>
            </a:r>
          </a:p>
        </p:txBody>
      </p:sp>
      <p:pic>
        <p:nvPicPr>
          <p:cNvPr id="25" name="Picture 24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3512" y="1428934"/>
            <a:ext cx="8380651" cy="4974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2"/>
          <p:cNvSpPr txBox="1">
            <a:spLocks noChangeArrowheads="1"/>
          </p:cNvSpPr>
          <p:nvPr/>
        </p:nvSpPr>
        <p:spPr bwMode="auto">
          <a:xfrm>
            <a:off x="263352" y="1573173"/>
            <a:ext cx="360017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Some bibliographic databases integrate available full text resources „at one click“, like EndNote Click from </a:t>
            </a:r>
            <a:r>
              <a:rPr lang="en-GB" altLang="cs-CZ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Clarivate</a:t>
            </a:r>
            <a:endParaRPr lang="en-GB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498" y="1573173"/>
            <a:ext cx="7891973" cy="476064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6581001"/>
            <a:ext cx="12192000" cy="276999"/>
            <a:chOff x="0" y="6606369"/>
            <a:chExt cx="12192000" cy="276999"/>
          </a:xfrm>
        </p:grpSpPr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148900" y="183393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bibliographic records and full text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articles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7619295" y="-52133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2711624" y="997430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Finding </a:t>
            </a:r>
            <a:r>
              <a:rPr lang="en-GB" altLang="cs-CZ" sz="2400" dirty="0">
                <a:latin typeface="Calibri" panose="020F0502020204030204" pitchFamily="34" charset="0"/>
              </a:rPr>
              <a:t>full text of articles from journals or books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2"/>
          <p:cNvSpPr txBox="1">
            <a:spLocks noChangeArrowheads="1"/>
          </p:cNvSpPr>
          <p:nvPr/>
        </p:nvSpPr>
        <p:spPr bwMode="auto">
          <a:xfrm>
            <a:off x="359927" y="1459146"/>
            <a:ext cx="31177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ProQuest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Ebook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Central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https://ebookcentral.proquest.com/lib/cuni/home.action?ebraryDocId=null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885" y="1544822"/>
            <a:ext cx="8113083" cy="476449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6581001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48900" y="183393"/>
            <a:ext cx="117955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3.3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bibliographic records and full text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articles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aoblený obdélník 11"/>
          <p:cNvSpPr/>
          <p:nvPr/>
        </p:nvSpPr>
        <p:spPr>
          <a:xfrm>
            <a:off x="359927" y="815911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619295" y="-52133"/>
            <a:ext cx="4572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Scientific literature, Internet online resources</a:t>
            </a:r>
            <a:endParaRPr lang="en-GB" altLang="cs-CZ" sz="1800" dirty="0">
              <a:solidFill>
                <a:schemeClr val="accent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2711624" y="997430"/>
            <a:ext cx="655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</a:rPr>
              <a:t>Finding </a:t>
            </a:r>
            <a:r>
              <a:rPr lang="en-GB" altLang="cs-CZ" sz="2400" dirty="0">
                <a:latin typeface="Calibri" panose="020F0502020204030204" pitchFamily="34" charset="0"/>
              </a:rPr>
              <a:t>full text of articles from journals or books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8351</TotalTime>
  <Words>1124</Words>
  <Application>Microsoft Office PowerPoint</Application>
  <PresentationFormat>Widescreen</PresentationFormat>
  <Paragraphs>105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Výchozí návrh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241</cp:revision>
  <dcterms:created xsi:type="dcterms:W3CDTF">2006-10-17T20:07:31Z</dcterms:created>
  <dcterms:modified xsi:type="dcterms:W3CDTF">2021-11-25T11:37:03Z</dcterms:modified>
</cp:coreProperties>
</file>