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9" r:id="rId2"/>
    <p:sldId id="320" r:id="rId3"/>
    <p:sldId id="321" r:id="rId4"/>
    <p:sldId id="322" r:id="rId5"/>
    <p:sldId id="323" r:id="rId6"/>
    <p:sldId id="324" r:id="rId7"/>
    <p:sldId id="280" r:id="rId8"/>
    <p:sldId id="325" r:id="rId9"/>
    <p:sldId id="295" r:id="rId10"/>
    <p:sldId id="296" r:id="rId11"/>
    <p:sldId id="284" r:id="rId12"/>
    <p:sldId id="297" r:id="rId13"/>
    <p:sldId id="281" r:id="rId14"/>
    <p:sldId id="298" r:id="rId15"/>
    <p:sldId id="299" r:id="rId16"/>
    <p:sldId id="327" r:id="rId17"/>
    <p:sldId id="329" r:id="rId18"/>
    <p:sldId id="331" r:id="rId19"/>
    <p:sldId id="332" r:id="rId20"/>
    <p:sldId id="330" r:id="rId21"/>
    <p:sldId id="326" r:id="rId22"/>
    <p:sldId id="304" r:id="rId23"/>
    <p:sldId id="333" r:id="rId24"/>
    <p:sldId id="302" r:id="rId25"/>
    <p:sldId id="305" r:id="rId26"/>
    <p:sldId id="317" r:id="rId27"/>
    <p:sldId id="283" r:id="rId28"/>
    <p:sldId id="308" r:id="rId29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2" autoAdjust="0"/>
    <p:restoredTop sz="94660"/>
  </p:normalViewPr>
  <p:slideViewPr>
    <p:cSldViewPr>
      <p:cViewPr varScale="1">
        <p:scale>
          <a:sx n="109" d="100"/>
          <a:sy n="109" d="100"/>
        </p:scale>
        <p:origin x="780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EF335D-F206-4EBD-B757-D0D3281204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D1930-9566-4925-8BF8-BB274D3616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47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FB91-EC95-4CE3-9262-2846B56818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96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9EF00-C5B3-48FB-B26E-D153F282E6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680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02B93-8CBC-4FF9-923D-8A4DAD3FF0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717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08F68-BDB1-459E-9259-E6533AF076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843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9FC9A-F89D-474D-A1AF-D5A29ED650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923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DFAF-44F5-4A78-9658-1E933F3821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867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C7D1B-DFE7-4AFA-8688-821AA4D1CB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032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C3B61-DA2A-4FFB-A09A-16CBF52E87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114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8D102-6A03-4DEA-9AE6-7A131DBB4B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415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7955F-ADA5-4987-A2BF-9B32FAB702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183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E79BC-F99F-4F97-8604-D7F91E967C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505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07604F-61F5-48F9-A774-D4314FB8EF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aspb.org/index.cfm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7.jpeg"/><Relationship Id="rId2" Type="http://schemas.openxmlformats.org/officeDocument/2006/relationships/hyperlink" Target="http://www.fespb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spb.org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5.jpeg"/><Relationship Id="rId4" Type="http://schemas.openxmlformats.org/officeDocument/2006/relationships/hyperlink" Target="https://www.fespb.org/" TargetMode="Externa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jpeg"/><Relationship Id="rId3" Type="http://schemas.openxmlformats.org/officeDocument/2006/relationships/hyperlink" Target="http://www.aspb.org/meetings/" TargetMode="External"/><Relationship Id="rId7" Type="http://schemas.openxmlformats.org/officeDocument/2006/relationships/hyperlink" Target="https://scientonline.org/plant-science-conferences/index.php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://www.fespb.org/Conferences/tabid/68/Default.asp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etings.cshl.edu/meetings.html" TargetMode="External"/><Relationship Id="rId11" Type="http://schemas.openxmlformats.org/officeDocument/2006/relationships/image" Target="../media/image5.jpeg"/><Relationship Id="rId5" Type="http://schemas.openxmlformats.org/officeDocument/2006/relationships/hyperlink" Target="http://www.keystonesymposia.org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grc.org/meetings.aspx?year=2013" TargetMode="Externa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hyperlink" Target="https://retractionwatc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hyperlink" Target="https://pubpe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hyperlink" Target="https://www.psb.ugent.be/technology-transfe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hyperlink" Target="https://www.natur.cuni.cz/eng/science-and-research/knowledge-and-technology-transfer/research-capacity/vizitky-vyzkumnych-tymu/#biolog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msmt.cz/vyzkum/pro-odborniky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s://www.cuni.cz/UKEN-753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msmt.cz/research-and-development-1" TargetMode="External"/><Relationship Id="rId9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nsf.gov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gacr.cz/e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erc.europa.eu/" TargetMode="External"/><Relationship Id="rId10" Type="http://schemas.openxmlformats.org/officeDocument/2006/relationships/image" Target="../media/image7.jpeg"/><Relationship Id="rId4" Type="http://schemas.openxmlformats.org/officeDocument/2006/relationships/hyperlink" Target="http://cordis.europa.eu/" TargetMode="External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://lhr.ueb.cas.cz/petrasek/MB130P16E_2019/grant_proposal1938684_CZ_f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://www.vyzkum.cz/Default.aspx?lang=e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topuniversities.com/institution/charles-university" TargetMode="Externa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stanford.edu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7.jpeg"/><Relationship Id="rId2" Type="http://schemas.openxmlformats.org/officeDocument/2006/relationships/hyperlink" Target="https://www.mpg.de/institutes_map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vcr.cz/en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://www.riken.jp/engn/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hyperlink" Target="https://www.psb.ugent.b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1703388" y="908720"/>
            <a:ext cx="8748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Skupina 20"/>
          <p:cNvGrpSpPr>
            <a:grpSpLocks/>
          </p:cNvGrpSpPr>
          <p:nvPr/>
        </p:nvGrpSpPr>
        <p:grpSpPr bwMode="auto">
          <a:xfrm>
            <a:off x="420994" y="1292566"/>
            <a:ext cx="11435646" cy="5335216"/>
            <a:chOff x="-1103007" y="1292477"/>
            <a:chExt cx="11435646" cy="5334787"/>
          </a:xfrm>
        </p:grpSpPr>
        <p:sp>
          <p:nvSpPr>
            <p:cNvPr id="3083" name="Text Box 9"/>
            <p:cNvSpPr txBox="1">
              <a:spLocks noChangeArrowheads="1"/>
            </p:cNvSpPr>
            <p:nvPr/>
          </p:nvSpPr>
          <p:spPr bwMode="auto">
            <a:xfrm>
              <a:off x="-1103007" y="1292477"/>
              <a:ext cx="11435646" cy="12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What is the character of the experimental scientific work?</a:t>
              </a:r>
              <a:endPara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Individuals are very rare, they bring new ideas, but they could not be competitive in performing all necessary experiments or observations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84" name="Skupina 18"/>
            <p:cNvGrpSpPr>
              <a:grpSpLocks noChangeAspect="1"/>
            </p:cNvGrpSpPr>
            <p:nvPr/>
          </p:nvGrpSpPr>
          <p:grpSpPr bwMode="auto">
            <a:xfrm>
              <a:off x="2627783" y="2749362"/>
              <a:ext cx="4536504" cy="3877902"/>
              <a:chOff x="2309797" y="2158368"/>
              <a:chExt cx="5250256" cy="4488032"/>
            </a:xfrm>
          </p:grpSpPr>
          <p:sp>
            <p:nvSpPr>
              <p:cNvPr id="3085" name="Obdélník 15"/>
              <p:cNvSpPr>
                <a:spLocks noChangeArrowheads="1"/>
              </p:cNvSpPr>
              <p:nvPr/>
            </p:nvSpPr>
            <p:spPr bwMode="auto">
              <a:xfrm>
                <a:off x="2309797" y="6325819"/>
                <a:ext cx="5250256" cy="32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http://www.centenary.org.au/p/ourresearch/immunity/tcellbiology/</a:t>
                </a:r>
              </a:p>
            </p:txBody>
          </p:sp>
          <p:pic>
            <p:nvPicPr>
              <p:cNvPr id="2063" name="Picture 20" descr="http://www.centenary.org.au/files/Copy%20of%20Prof%20Barbara%20Fazekas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06710" y="2158368"/>
                <a:ext cx="4253638" cy="41539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2061" name="Picture 18" descr="http://www.centenary.org.au/files/T%20Cell%20Biology%20Lab4.JPG"/>
          <p:cNvPicPr>
            <a:picLocks noChangeAspect="1" noChangeArrowheads="1"/>
          </p:cNvPicPr>
          <p:nvPr/>
        </p:nvPicPr>
        <p:blipFill>
          <a:blip r:embed="rId3" cstate="print"/>
          <a:srcRect t="1687" b="3814"/>
          <a:stretch>
            <a:fillRect/>
          </a:stretch>
        </p:blipFill>
        <p:spPr bwMode="auto">
          <a:xfrm>
            <a:off x="3359696" y="2679510"/>
            <a:ext cx="6120680" cy="378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919288" y="2348880"/>
            <a:ext cx="8653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Scientific research is a typical team work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9"/>
          <p:cNvSpPr txBox="1">
            <a:spLocks noChangeArrowheads="1"/>
          </p:cNvSpPr>
          <p:nvPr/>
        </p:nvSpPr>
        <p:spPr bwMode="auto">
          <a:xfrm>
            <a:off x="1703389" y="1052513"/>
            <a:ext cx="8713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3143672" y="1485819"/>
            <a:ext cx="5545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team profile?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119336" y="2132856"/>
            <a:ext cx="638427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Too many scientific topics or their inconsistency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119336" y="2751014"/>
            <a:ext cx="633670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absence of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many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202760" y="3429000"/>
            <a:ext cx="61812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The inability of group leader to properly lead and discuss all individual research projects in the group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could lead to the fatal consequences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scientific frauds, overlooking mistakes, etc.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r="32027"/>
          <a:stretch/>
        </p:blipFill>
        <p:spPr>
          <a:xfrm>
            <a:off x="6371822" y="2061755"/>
            <a:ext cx="5844858" cy="3876990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7752184" y="5085184"/>
            <a:ext cx="936625" cy="21602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5" grpId="0"/>
      <p:bldP spid="83986" grpId="0"/>
      <p:bldP spid="83987" grpId="0"/>
      <p:bldP spid="839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1"/>
          <p:cNvSpPr txBox="1">
            <a:spLocks noChangeArrowheads="1"/>
          </p:cNvSpPr>
          <p:nvPr/>
        </p:nvSpPr>
        <p:spPr bwMode="auto">
          <a:xfrm>
            <a:off x="1919288" y="1052513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35360" y="1604355"/>
            <a:ext cx="4248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organizations/societies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1098264" y="2054226"/>
            <a:ext cx="943090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researchers according to their research field   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1098264" y="2510818"/>
            <a:ext cx="101823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their significance is often more important for the research team than the interaction with other teams in the same building   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1129146" y="3356992"/>
            <a:ext cx="101514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ironically, the membership is often payed from the private money of the researcher  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335360" y="4810482"/>
            <a:ext cx="70567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Examples of the main scientific societies in the field of plant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experimental biology: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- Federation of European Societies of Plant Biologist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ASPB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– American Society of Plant Biologists</a:t>
            </a: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1111287" y="3947996"/>
            <a:ext cx="1027547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support of collegiality needed for the evaluation of research grants and papers, organization of conferences, etc.     </a:t>
            </a: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Picture 2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907" y="4615621"/>
            <a:ext cx="2643826" cy="1836272"/>
          </a:xfrm>
          <a:prstGeom prst="rect">
            <a:avLst/>
          </a:prstGeom>
        </p:spPr>
      </p:pic>
      <p:pic>
        <p:nvPicPr>
          <p:cNvPr id="28" name="Picture 2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415" y="4465140"/>
            <a:ext cx="2076815" cy="190702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/>
      <p:bldP spid="70669" grpId="0"/>
      <p:bldP spid="70670" grpId="0"/>
      <p:bldP spid="70671" grpId="0"/>
      <p:bldP spid="70672" grpId="0"/>
      <p:bldP spid="706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420994" y="1478259"/>
            <a:ext cx="365236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meetings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808683" y="2054226"/>
            <a:ext cx="979264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Ideal platform for the effective and fast exchange of information and experience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67408" y="2822576"/>
            <a:ext cx="979264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congresses, symposia, seminars, courses (workshops), etc. 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767408" y="3357563"/>
            <a:ext cx="9792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Congresses in the field of plant experimental biology: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ASPB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1919288" y="1052513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7504" y="4022863"/>
            <a:ext cx="97926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Conferences/symposia: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Gordon Research Conferences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around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/year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Keystone Symposia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around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/year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Cold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Spring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Harbor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Conferences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8804" y="4188200"/>
            <a:ext cx="11199844" cy="2339293"/>
            <a:chOff x="728804" y="4188200"/>
            <a:chExt cx="11199844" cy="2339293"/>
          </a:xfrm>
        </p:grpSpPr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728804" y="5696496"/>
              <a:ext cx="982387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- B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 careful about dubious conferences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„trading“ with „scientific </a:t>
              </a:r>
              <a:r>
                <a:rPr lang="en-GB" altLang="cs-CZ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tourims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“ 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as a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phenomenon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of these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years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26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86473" y="4188200"/>
              <a:ext cx="2642175" cy="22164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  <p:bldP spid="85002" grpId="0"/>
      <p:bldP spid="85004" grpId="0"/>
      <p:bldP spid="8500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50838" y="1558926"/>
            <a:ext cx="820945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ersonal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endParaRPr lang="en-GB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839416" y="1989138"/>
            <a:ext cx="110892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Creative activity, uncovering yet unexplored facts and rules, there is no manual for the solution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839416" y="2436301"/>
            <a:ext cx="90073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Research might be understood as a kind of craft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839416" y="2920062"/>
            <a:ext cx="9401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Private hobby for which one might be payed for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839416" y="3364640"/>
            <a:ext cx="805571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Making „carrier“ is usually not the reason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551384" y="3860800"/>
            <a:ext cx="878470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How is the particular topic selected and determined?</a:t>
            </a:r>
            <a:endParaRPr lang="en-GB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050532" y="4365626"/>
            <a:ext cx="9617469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Following the teacher or professor, respected authority in the field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054005" y="4795839"/>
            <a:ext cx="790739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Private interest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050532" y="5217308"/>
            <a:ext cx="102300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Public acceptance and scientific relevance - phenomenon of the „scientific fashion“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1050532" y="5672918"/>
            <a:ext cx="825986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By the provider of the money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/>
      <p:bldP spid="49165" grpId="0"/>
      <p:bldP spid="49166" grpId="0"/>
      <p:bldP spid="49168" grpId="0"/>
      <p:bldP spid="49169" grpId="0"/>
      <p:bldP spid="49170" grpId="0"/>
      <p:bldP spid="49171" grpId="0"/>
      <p:bldP spid="49172" grpId="0"/>
      <p:bldP spid="49173" grpId="0"/>
      <p:bldP spid="491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06326" y="1484313"/>
            <a:ext cx="6481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63352" y="1960413"/>
            <a:ext cx="1183285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start from the existing knowledge, groundbreaking discovery might be done through the falsification of accepted theory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63352" y="2732187"/>
            <a:ext cx="110058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avoid the repetitive discovery of already discovered facts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233035" y="3172849"/>
            <a:ext cx="117413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not formulate hypothesis without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good knowledge of the literature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33035" y="3544589"/>
            <a:ext cx="11299204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bring the public good, reduce the private interest and regularly publish results (according to what you promise during matriculation)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58257" y="4321077"/>
            <a:ext cx="11152544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Although there is no well-established ethical codex for the research work  there are several rules that should be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followe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3189704" y="5013176"/>
            <a:ext cx="6843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accepting the priority of scientific discovery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3189704" y="5445224"/>
            <a:ext cx="7536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acknowledging ideas and results of others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3189705" y="5917175"/>
            <a:ext cx="7277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avoiding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excessive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editing and hiding of results </a:t>
            </a:r>
          </a:p>
        </p:txBody>
      </p:sp>
      <p:sp>
        <p:nvSpPr>
          <p:cNvPr id="17420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11"/>
          <p:cNvSpPr txBox="1">
            <a:spLocks noChangeArrowheads="1"/>
          </p:cNvSpPr>
          <p:nvPr/>
        </p:nvSpPr>
        <p:spPr bwMode="auto">
          <a:xfrm>
            <a:off x="420994" y="1484784"/>
            <a:ext cx="424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most frequent mistakes: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1841928" y="2183689"/>
            <a:ext cx="8219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intentional ignorance of already known facts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1841927" y="2729789"/>
            <a:ext cx="635172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hiding the intellectual source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1841927" y="3225088"/>
            <a:ext cx="88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„suitable“ adjusting of results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e.g. hiding of unclear results</a:t>
            </a: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841927" y="3865343"/>
            <a:ext cx="88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premature publishing or repeated publishing of the same results</a:t>
            </a:r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1841927" y="4588848"/>
            <a:ext cx="887470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pretending the practical applicability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841927" y="5312651"/>
            <a:ext cx="88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plagiarism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both in case of original contributions and projects</a:t>
            </a:r>
          </a:p>
        </p:txBody>
      </p:sp>
      <p:sp>
        <p:nvSpPr>
          <p:cNvPr id="26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8" grpId="0"/>
      <p:bldP spid="87059" grpId="0"/>
      <p:bldP spid="87060" grpId="0"/>
      <p:bldP spid="87061" grpId="0"/>
      <p:bldP spid="87062" grpId="0"/>
      <p:bldP spid="870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101" r="67522" b="12901"/>
          <a:stretch>
            <a:fillRect/>
          </a:stretch>
        </p:blipFill>
        <p:spPr bwMode="auto">
          <a:xfrm>
            <a:off x="551384" y="1235581"/>
            <a:ext cx="5636995" cy="504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24500" r="71848" b="8150"/>
          <a:stretch>
            <a:fillRect/>
          </a:stretch>
        </p:blipFill>
        <p:spPr bwMode="auto">
          <a:xfrm>
            <a:off x="6562772" y="939226"/>
            <a:ext cx="51085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079500"/>
            <a:ext cx="86296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1501" r="57875" b="5901"/>
          <a:stretch>
            <a:fillRect/>
          </a:stretch>
        </p:blipFill>
        <p:spPr bwMode="auto">
          <a:xfrm>
            <a:off x="420994" y="1048463"/>
            <a:ext cx="5483071" cy="552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999" r="65945" b="5202"/>
          <a:stretch>
            <a:fillRect/>
          </a:stretch>
        </p:blipFill>
        <p:spPr bwMode="auto">
          <a:xfrm>
            <a:off x="6250406" y="946616"/>
            <a:ext cx="5377784" cy="552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4932442" y="1316761"/>
            <a:ext cx="2520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Retraction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watch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81" y="1845397"/>
            <a:ext cx="665797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420994" y="1557338"/>
            <a:ext cx="941991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institutions are involved in the scientific research?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420994" y="2213050"/>
            <a:ext cx="3816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Universities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</a:p>
        </p:txBody>
      </p:sp>
      <p:sp>
        <p:nvSpPr>
          <p:cNvPr id="4100" name="Text Box 19"/>
          <p:cNvSpPr txBox="1">
            <a:spLocks noChangeArrowheads="1"/>
          </p:cNvSpPr>
          <p:nvPr/>
        </p:nvSpPr>
        <p:spPr bwMode="auto">
          <a:xfrm>
            <a:off x="1774826" y="1022351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420994" y="2928938"/>
            <a:ext cx="1139880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symbiosis of pedagogical and scientific activities. 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Positive correlation between the quality of research and teaching.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20994" y="4238625"/>
            <a:ext cx="114356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With respect to the quality of the scientific research the best universities are located in the USA and UK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evaluation of the quality of the particular university might be rather dependent on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purpose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utoUpdateAnimBg="0"/>
      <p:bldP spid="71697" grpId="0" autoUpdateAnimBg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63" y="1725414"/>
            <a:ext cx="8967274" cy="4281185"/>
          </a:xfrm>
          <a:prstGeom prst="rect">
            <a:avLst/>
          </a:prstGeom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20994" y="986246"/>
            <a:ext cx="4248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PUBPEER - online Journal club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098778" y="2381617"/>
            <a:ext cx="6983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Financial resources 	- public (governmental)</a:t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       		- private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71315" y="3317800"/>
            <a:ext cx="8351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Type of financing 		-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institutions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	-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 s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upport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researchers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055440" y="4221088"/>
            <a:ext cx="103925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Ideal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grant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institutional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resources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from applied research, spin off companies,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combined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3503712" y="1216870"/>
            <a:ext cx="5748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Financing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9"/>
          <p:cNvSpPr txBox="1">
            <a:spLocks noChangeArrowheads="1"/>
          </p:cNvSpPr>
          <p:nvPr/>
        </p:nvSpPr>
        <p:spPr bwMode="auto">
          <a:xfrm>
            <a:off x="394942" y="1414639"/>
            <a:ext cx="1123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Technology transfer - basic research institution could be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financially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through the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licences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patents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foundation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of spin off companies</a:t>
            </a:r>
          </a:p>
        </p:txBody>
      </p:sp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3221831" y="992669"/>
            <a:ext cx="5748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Picture 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391454"/>
            <a:ext cx="7276505" cy="417852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3968944" y="1437675"/>
            <a:ext cx="4824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Technology transfer at our faculty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93" y="2039545"/>
            <a:ext cx="6374452" cy="4374193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3215680" y="939884"/>
            <a:ext cx="5748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6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"/>
          <p:cNvSpPr txBox="1">
            <a:spLocks noChangeArrowheads="1"/>
          </p:cNvSpPr>
          <p:nvPr/>
        </p:nvSpPr>
        <p:spPr bwMode="auto">
          <a:xfrm>
            <a:off x="623392" y="1671114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683494" y="2272728"/>
            <a:ext cx="1123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Student, doctoral, starting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junior research projects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for one to three years, young student or freshly graduated scientists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623392" y="3246438"/>
            <a:ext cx="1123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Standard research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the most frequent form, three to five years.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623392" y="3933056"/>
            <a:ext cx="1123324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Specialized projects -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travel or publication expenses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623392" y="4686235"/>
            <a:ext cx="1123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Integration projects -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interconnection of several research groups, at least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five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years. Overlap with the classical 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projects.</a:t>
            </a:r>
            <a:endParaRPr lang="en-US" altLang="cs-CZ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9" name="Text Box 24"/>
          <p:cNvSpPr txBox="1">
            <a:spLocks noChangeArrowheads="1"/>
          </p:cNvSpPr>
          <p:nvPr/>
        </p:nvSpPr>
        <p:spPr bwMode="auto">
          <a:xfrm>
            <a:off x="3436144" y="1042554"/>
            <a:ext cx="531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90130" grpId="0"/>
      <p:bldP spid="901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551384" y="1672582"/>
            <a:ext cx="3671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 agencies: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420994" y="2064911"/>
            <a:ext cx="1145408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Local (internal) </a:t>
            </a:r>
            <a:r>
              <a:rPr lang="cs-CZ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rant </a:t>
            </a:r>
            <a:r>
              <a:rPr lang="cs-CZ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gency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- serves as a money-distributing organization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institution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The grant agency of the Charles University (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GAUK</a:t>
            </a: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www.cuni.cz/UKEN-753.html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s</a:t>
            </a:r>
            <a:r>
              <a:rPr lang="en-US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tudents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and employees are eligible for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en-US" altLang="cs-CZ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420994" y="3933826"/>
            <a:ext cx="1145408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Grant agency affiliated to ministry (government)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- support of 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 and 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areas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, medicine, agriculture, culture, etc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- Ministry of Education, Youth and Sports</a:t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http://www.msmt.cz/vyzkum/pro-odborniky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in Czech,</a:t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http://www.msmt.cz/research-and-development-1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in English</a:t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Supports mainly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cs-CZ" altLang="cs-CZ" sz="230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cs-CZ" sz="23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collaborative projects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436144" y="1042554"/>
            <a:ext cx="531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/>
      <p:bldP spid="931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551383" y="1844675"/>
            <a:ext cx="113236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rant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genc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ies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independent agency supported directly from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(separate chapter), all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areas are covered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The Czech Science Foundation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 all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areas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supports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projects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submitted by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 National Science Foundation (NSF; </a:t>
            </a:r>
            <a:r>
              <a:rPr lang="en-US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http://www.nsf.gov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best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organized grant agency in the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3" name="Rectangle 13"/>
          <p:cNvSpPr>
            <a:spLocks noChangeArrowheads="1"/>
          </p:cNvSpPr>
          <p:nvPr/>
        </p:nvSpPr>
        <p:spPr bwMode="auto">
          <a:xfrm>
            <a:off x="570357" y="4367213"/>
            <a:ext cx="1118163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International Grant Agency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founded in the frame EU convergence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area of scientific research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CORDIS (Community research and development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Information Service; </a:t>
            </a:r>
            <a:r>
              <a:rPr lang="en-US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http://cordis.europa.eu/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				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European research council (ERC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://erc.europa.eu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			 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individual scientists all around EU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436144" y="1042554"/>
            <a:ext cx="531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of the 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8" grpId="0"/>
      <p:bldP spid="215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559753" y="1628776"/>
            <a:ext cx="115357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Consider the type of the project that is most suitable at the moment and choose the grant agency accordingly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493360" y="3148013"/>
            <a:ext cx="11602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Strictly keep formal requisites - project proposals are often eliminated before</a:t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scientific evaluation, just because formal defects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559848" y="2349501"/>
            <a:ext cx="1110942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Constitute a functional team  -  project feasibility is guaranteed by the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institution			      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335361" y="3860800"/>
            <a:ext cx="117012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- proposal text is similar to scientific paper, it </a:t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  contains expected results, the judgment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possible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practical applications and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  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financial demands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  Example of the scientific proposal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here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558131" y="5465763"/>
            <a:ext cx="116513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Evaluation of the proposal - committee of specialist selects opponents according </a:t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to the topic of the proposal. Opponents are always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anonymous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919289" y="1052513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1.6.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Writing scientific projects and grant proposals, basic rules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1" grpId="0"/>
      <p:bldP spid="51212" grpId="0"/>
      <p:bldP spid="51213" grpId="0"/>
      <p:bldP spid="51214" grpId="0"/>
      <p:bldP spid="512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9"/>
          <p:cNvSpPr txBox="1">
            <a:spLocks noChangeArrowheads="1"/>
          </p:cNvSpPr>
          <p:nvPr/>
        </p:nvSpPr>
        <p:spPr bwMode="auto">
          <a:xfrm>
            <a:off x="623393" y="1647317"/>
            <a:ext cx="112516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Successful proposals are granted, financially supported, applicants turn to be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principal investigators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their research institutions hold their projects.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623393" y="2510917"/>
            <a:ext cx="1125169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Reports about the progress of the project is needed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every year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616352" y="3160205"/>
            <a:ext cx="113438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outcomes of the particular project are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papers or patents </a:t>
            </a: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1407111" y="3789363"/>
            <a:ext cx="107530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grant agencies control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publication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of results of principal investigator</a:t>
            </a: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1538205" y="4335001"/>
            <a:ext cx="95593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in case of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bad outcome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(no papers, no patents), the principal investigator has problems with all subsequent proposals</a:t>
            </a: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1578114" y="5110641"/>
            <a:ext cx="95593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scientific projects are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all registered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 the CR at the pages of Research and Development Council (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http://www.vyzkum.cz/Default.aspx?lang=en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2776" name="Text Box 24"/>
          <p:cNvSpPr txBox="1">
            <a:spLocks noChangeArrowheads="1"/>
          </p:cNvSpPr>
          <p:nvPr/>
        </p:nvSpPr>
        <p:spPr bwMode="auto">
          <a:xfrm>
            <a:off x="1919289" y="1052513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1.6.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Writing scientific projects and grant proposals, basic rules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8" grpId="0" autoUpdateAnimBg="0"/>
      <p:bldP spid="98319" grpId="0"/>
      <p:bldP spid="98320" grpId="0"/>
      <p:bldP spid="98321" grpId="0"/>
      <p:bldP spid="983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6"/>
          <p:cNvSpPr txBox="1">
            <a:spLocks noChangeArrowheads="1"/>
          </p:cNvSpPr>
          <p:nvPr/>
        </p:nvSpPr>
        <p:spPr bwMode="auto">
          <a:xfrm>
            <a:off x="420994" y="1484314"/>
            <a:ext cx="114356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World University Rankings according to the quality of their research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and teaching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Harvard, Yale, Cambridge and Oxford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are usually among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the top 5</a:t>
            </a: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2" cstate="print"/>
          <a:srcRect l="8657" t="18905" r="14563" b="4586"/>
          <a:stretch>
            <a:fillRect/>
          </a:stretch>
        </p:blipFill>
        <p:spPr bwMode="auto">
          <a:xfrm>
            <a:off x="1127448" y="2237816"/>
            <a:ext cx="6768752" cy="421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Skupina 18"/>
          <p:cNvGrpSpPr>
            <a:grpSpLocks/>
          </p:cNvGrpSpPr>
          <p:nvPr/>
        </p:nvGrpSpPr>
        <p:grpSpPr bwMode="auto">
          <a:xfrm>
            <a:off x="5507528" y="2237816"/>
            <a:ext cx="5016011" cy="4143512"/>
            <a:chOff x="4499992" y="2564904"/>
            <a:chExt cx="5472608" cy="4980688"/>
          </a:xfrm>
        </p:grpSpPr>
        <p:pic>
          <p:nvPicPr>
            <p:cNvPr id="3091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8066" t="15980" r="39369" b="7476"/>
            <a:stretch>
              <a:fillRect/>
            </a:stretch>
          </p:blipFill>
          <p:spPr bwMode="auto">
            <a:xfrm>
              <a:off x="4499992" y="2564904"/>
              <a:ext cx="5472608" cy="498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Obdélník 17">
              <a:hlinkClick r:id="rId4"/>
            </p:cNvPr>
            <p:cNvSpPr/>
            <p:nvPr/>
          </p:nvSpPr>
          <p:spPr bwMode="auto">
            <a:xfrm>
              <a:off x="4716769" y="4653172"/>
              <a:ext cx="5120856" cy="9283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5129" name="Text Box 19"/>
          <p:cNvSpPr txBox="1">
            <a:spLocks noChangeArrowheads="1"/>
          </p:cNvSpPr>
          <p:nvPr/>
        </p:nvSpPr>
        <p:spPr bwMode="auto">
          <a:xfrm>
            <a:off x="1774826" y="1022351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1560513" y="1484314"/>
            <a:ext cx="91440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cientific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research is usually inherent part of </a:t>
            </a:r>
            <a:r>
              <a:rPr lang="cs-CZ" altLang="cs-CZ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mission</a:t>
            </a: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university</a:t>
            </a:r>
            <a:endParaRPr lang="en-US" altLang="cs-CZ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51" name="Skupina 15"/>
          <p:cNvGrpSpPr>
            <a:grpSpLocks/>
          </p:cNvGrpSpPr>
          <p:nvPr/>
        </p:nvGrpSpPr>
        <p:grpSpPr bwMode="auto">
          <a:xfrm>
            <a:off x="2351089" y="1989139"/>
            <a:ext cx="7273925" cy="4429125"/>
            <a:chOff x="827584" y="1772816"/>
            <a:chExt cx="7272808" cy="4429304"/>
          </a:xfrm>
        </p:grpSpPr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9741" t="16650" r="11707" b="6806"/>
            <a:stretch>
              <a:fillRect/>
            </a:stretch>
          </p:blipFill>
          <p:spPr bwMode="auto">
            <a:xfrm>
              <a:off x="827584" y="1772816"/>
              <a:ext cx="7272808" cy="4429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55" name="Rectangle 15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5052305" y="2384506"/>
              <a:ext cx="720080" cy="216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1774826" y="1022351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92313" y="3213101"/>
            <a:ext cx="8018462" cy="3190875"/>
            <a:chOff x="295" y="2024"/>
            <a:chExt cx="5051" cy="2010"/>
          </a:xfrm>
        </p:grpSpPr>
        <p:grpSp>
          <p:nvGrpSpPr>
            <p:cNvPr id="7194" name="Group 3"/>
            <p:cNvGrpSpPr>
              <a:grpSpLocks/>
            </p:cNvGrpSpPr>
            <p:nvPr/>
          </p:nvGrpSpPr>
          <p:grpSpPr bwMode="auto">
            <a:xfrm>
              <a:off x="295" y="2024"/>
              <a:ext cx="2290" cy="2010"/>
              <a:chOff x="2245" y="1026"/>
              <a:chExt cx="3262" cy="2963"/>
            </a:xfrm>
          </p:grpSpPr>
          <p:pic>
            <p:nvPicPr>
              <p:cNvPr id="7196" name="Picture 4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" y="1072"/>
                <a:ext cx="3262" cy="2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7" name="Rectangle 5"/>
              <p:cNvSpPr>
                <a:spLocks noChangeArrowheads="1"/>
              </p:cNvSpPr>
              <p:nvPr/>
            </p:nvSpPr>
            <p:spPr bwMode="auto">
              <a:xfrm>
                <a:off x="2245" y="1026"/>
                <a:ext cx="1814" cy="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98" name="Rectangle 6"/>
              <p:cNvSpPr>
                <a:spLocks noChangeArrowheads="1"/>
              </p:cNvSpPr>
              <p:nvPr/>
            </p:nvSpPr>
            <p:spPr bwMode="auto">
              <a:xfrm rot="-5400000">
                <a:off x="2336" y="980"/>
                <a:ext cx="1134" cy="13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95" name="Text Box 7"/>
            <p:cNvSpPr txBox="1">
              <a:spLocks noChangeArrowheads="1"/>
            </p:cNvSpPr>
            <p:nvPr/>
          </p:nvSpPr>
          <p:spPr bwMode="auto">
            <a:xfrm>
              <a:off x="2851" y="2502"/>
              <a:ext cx="24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Max Planck Society, Germany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58926" y="3267075"/>
            <a:ext cx="6799263" cy="3240088"/>
            <a:chOff x="185" y="2058"/>
            <a:chExt cx="4283" cy="2041"/>
          </a:xfrm>
        </p:grpSpPr>
        <p:sp>
          <p:nvSpPr>
            <p:cNvPr id="7190" name="Text Box 12"/>
            <p:cNvSpPr txBox="1">
              <a:spLocks noChangeArrowheads="1"/>
            </p:cNvSpPr>
            <p:nvPr/>
          </p:nvSpPr>
          <p:spPr bwMode="auto">
            <a:xfrm>
              <a:off x="3016" y="2724"/>
              <a:ext cx="145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RIKEN, Japan</a:t>
              </a:r>
            </a:p>
          </p:txBody>
        </p:sp>
        <p:grpSp>
          <p:nvGrpSpPr>
            <p:cNvPr id="7191" name="Group 13"/>
            <p:cNvGrpSpPr>
              <a:grpSpLocks/>
            </p:cNvGrpSpPr>
            <p:nvPr/>
          </p:nvGrpSpPr>
          <p:grpSpPr bwMode="auto">
            <a:xfrm>
              <a:off x="185" y="2058"/>
              <a:ext cx="2650" cy="2041"/>
              <a:chOff x="158" y="2024"/>
              <a:chExt cx="2650" cy="2041"/>
            </a:xfrm>
          </p:grpSpPr>
          <p:pic>
            <p:nvPicPr>
              <p:cNvPr id="7192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5" t="13916" r="17879" b="25781"/>
              <a:stretch>
                <a:fillRect/>
              </a:stretch>
            </p:blipFill>
            <p:spPr bwMode="auto">
              <a:xfrm>
                <a:off x="372" y="2024"/>
                <a:ext cx="2436" cy="1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3" name="Rectangle 15">
                <a:hlinkClick r:id="rId5"/>
              </p:cNvPr>
              <p:cNvSpPr>
                <a:spLocks noChangeArrowheads="1"/>
              </p:cNvSpPr>
              <p:nvPr/>
            </p:nvSpPr>
            <p:spPr bwMode="auto">
              <a:xfrm>
                <a:off x="158" y="3657"/>
                <a:ext cx="2450" cy="4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335360" y="1581150"/>
            <a:ext cx="583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Specialized research institutions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335360" y="2071297"/>
            <a:ext cx="9474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In contrast to universities the </a:t>
            </a:r>
            <a:r>
              <a:rPr lang="en-US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emp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asis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is on the scientific research 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335360" y="2492896"/>
            <a:ext cx="1065649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They are often involved in Ph.D. programs and collaborate closely with universities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5807076" y="3284539"/>
            <a:ext cx="582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Some examples of well known research institutions: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611314" y="2949576"/>
            <a:ext cx="9237662" cy="3543300"/>
            <a:chOff x="220" y="1858"/>
            <a:chExt cx="5819" cy="2232"/>
          </a:xfrm>
        </p:grpSpPr>
        <p:sp>
          <p:nvSpPr>
            <p:cNvPr id="7188" name="Text Box 27"/>
            <p:cNvSpPr txBox="1">
              <a:spLocks noChangeArrowheads="1"/>
            </p:cNvSpPr>
            <p:nvPr/>
          </p:nvSpPr>
          <p:spPr bwMode="auto">
            <a:xfrm>
              <a:off x="3016" y="3087"/>
              <a:ext cx="302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altLang="cs-CZ" sz="2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cademy</a:t>
              </a:r>
              <a:r>
                <a:rPr lang="en-GB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of Sciences,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Czech 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Republic</a:t>
              </a:r>
            </a:p>
          </p:txBody>
        </p:sp>
        <p:pic>
          <p:nvPicPr>
            <p:cNvPr id="7189" name="Picture 28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8" r="24609" b="9082"/>
            <a:stretch>
              <a:fillRect/>
            </a:stretch>
          </p:blipFill>
          <p:spPr bwMode="auto">
            <a:xfrm>
              <a:off x="220" y="1858"/>
              <a:ext cx="2615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5800776" y="5501530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Governmental or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privat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research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82" name="Text Box 30"/>
          <p:cNvSpPr txBox="1">
            <a:spLocks noChangeArrowheads="1"/>
          </p:cNvSpPr>
          <p:nvPr/>
        </p:nvSpPr>
        <p:spPr bwMode="auto">
          <a:xfrm>
            <a:off x="1703388" y="1052513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1" grpId="0"/>
      <p:bldP spid="76823" grpId="0"/>
      <p:bldP spid="76824" grpId="0"/>
      <p:bldP spid="76825" grpId="0"/>
      <p:bldP spid="768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Text Box 15"/>
          <p:cNvSpPr txBox="1">
            <a:spLocks noChangeArrowheads="1"/>
          </p:cNvSpPr>
          <p:nvPr/>
        </p:nvSpPr>
        <p:spPr bwMode="auto">
          <a:xfrm>
            <a:off x="347113" y="3064150"/>
            <a:ext cx="5193656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composition of research teams: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the result of the existence of scientific authorities i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the field</a:t>
            </a: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is the result of certain strat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modern topics, applicability,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4500" r="25687" b="3203"/>
          <a:stretch>
            <a:fillRect/>
          </a:stretch>
        </p:blipFill>
        <p:spPr bwMode="auto">
          <a:xfrm>
            <a:off x="5951537" y="2628375"/>
            <a:ext cx="4753493" cy="38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4"/>
          <p:cNvSpPr txBox="1">
            <a:spLocks noChangeArrowheads="1"/>
          </p:cNvSpPr>
          <p:nvPr/>
        </p:nvSpPr>
        <p:spPr bwMode="auto">
          <a:xfrm>
            <a:off x="1919289" y="1052513"/>
            <a:ext cx="7559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1.3. </a:t>
            </a:r>
            <a:r>
              <a:rPr lang="en-US" altLang="cs-CZ" sz="1800" b="1"/>
              <a:t>Scientific institutions and organizations, scientific conferences</a:t>
            </a:r>
            <a:endParaRPr lang="cs-CZ" altLang="cs-CZ" sz="1800" b="1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74869" y="1560075"/>
            <a:ext cx="1081338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Scientific team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constitutes a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of every scientific institution,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is  usually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65394" y="1958100"/>
            <a:ext cx="1149124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interconnection between individual teams within the institution is crucial for the efficiency of the whole institution. </a:t>
            </a:r>
          </a:p>
        </p:txBody>
      </p:sp>
      <p:pic>
        <p:nvPicPr>
          <p:cNvPr id="22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r="27274" b="6895"/>
          <a:stretch>
            <a:fillRect/>
          </a:stretch>
        </p:blipFill>
        <p:spPr bwMode="auto">
          <a:xfrm>
            <a:off x="5670100" y="2728050"/>
            <a:ext cx="5241383" cy="350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6"/>
          <p:cNvSpPr txBox="1">
            <a:spLocks noChangeArrowheads="1"/>
          </p:cNvSpPr>
          <p:nvPr/>
        </p:nvSpPr>
        <p:spPr bwMode="auto">
          <a:xfrm>
            <a:off x="1919289" y="981075"/>
            <a:ext cx="755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1847851" y="1341438"/>
            <a:ext cx="865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structure of „healthy”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research team?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254508" y="1700213"/>
            <a:ext cx="11327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Group leader - he/she is responsible for the scientific quality of the research, co-ordinates the work, he/she is usually the holder of some important degree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Professor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Associated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rofessor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254508" y="2584450"/>
            <a:ext cx="116741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Research assistants,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postd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ocs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represent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” of the team, they are usually in their best age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untill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35 or 40), the most frequently asked temporary positions around the world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254508" y="3439685"/>
            <a:ext cx="111310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Specialists - experts in certain method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they do not have their own scientific ambitions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254508" y="4000092"/>
            <a:ext cx="1192062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Ph.D.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they work on their thesis under the supervision of the leader or some of the postdocs,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thesis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must fit into the profile of the team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254508" y="4757738"/>
            <a:ext cx="1167413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Diploma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students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they work on their diploma thesis, topic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might be broader </a:t>
            </a:r>
            <a:endParaRPr lang="en-US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254508" y="5214939"/>
            <a:ext cx="1132731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Younger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(bachelors)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temporary help with the laboratory work, very good for the orientation in the field</a:t>
            </a: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254508" y="5876926"/>
            <a:ext cx="1132731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aboratory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technicians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essential for the keeping the lab in good shape. Sometimes the success of crucial experiments depends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purely on their skills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cs-CZ" sz="20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/>
      <p:bldP spid="48146" grpId="0"/>
      <p:bldP spid="48147" grpId="0"/>
      <p:bldP spid="48148" grpId="0"/>
      <p:bldP spid="48149" grpId="0"/>
      <p:bldP spid="48150" grpId="0"/>
      <p:bldP spid="48151" grpId="0"/>
      <p:bldP spid="481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dabacon.org/pontiff/wp-content/uploads/2011/08/sc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/>
          <a:stretch/>
        </p:blipFill>
        <p:spPr bwMode="auto">
          <a:xfrm>
            <a:off x="2927350" y="764704"/>
            <a:ext cx="5905500" cy="583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000376" y="2852738"/>
            <a:ext cx="6335713" cy="400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Zaoblený obdélník 11"/>
          <p:cNvSpPr/>
          <p:nvPr/>
        </p:nvSpPr>
        <p:spPr>
          <a:xfrm>
            <a:off x="420994" y="697263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6.25E-7 0.1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12801 L -0.00143 0.2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29213 L 6.25E-7 0.41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41713 L 6.25E-7 0.588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9"/>
          <p:cNvSpPr txBox="1">
            <a:spLocks noChangeArrowheads="1"/>
          </p:cNvSpPr>
          <p:nvPr/>
        </p:nvSpPr>
        <p:spPr bwMode="auto">
          <a:xfrm>
            <a:off x="1919288" y="908720"/>
            <a:ext cx="828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1812085" y="1309936"/>
            <a:ext cx="8653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structure of „healthy”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research team?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335360" y="2204864"/>
            <a:ext cx="42414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The structure is not rigid, it is gradually changed depending on the improvement of the students and quality of the group leader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314822" y="3781226"/>
            <a:ext cx="43566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The relationship between teacher and pupil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master/apprentice) is crucial for the transfer of knowledge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080" y="2002074"/>
            <a:ext cx="7295654" cy="38751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5" grpId="0"/>
      <p:bldP spid="82965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8900</TotalTime>
  <Words>2757</Words>
  <Application>Microsoft Office PowerPoint</Application>
  <PresentationFormat>Widescreen</PresentationFormat>
  <Paragraphs>191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283</cp:revision>
  <dcterms:created xsi:type="dcterms:W3CDTF">2006-10-17T20:07:31Z</dcterms:created>
  <dcterms:modified xsi:type="dcterms:W3CDTF">2021-11-04T13:48:15Z</dcterms:modified>
</cp:coreProperties>
</file>