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48" r:id="rId3"/>
    <p:sldId id="346" r:id="rId4"/>
    <p:sldId id="347" r:id="rId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3" autoAdjust="0"/>
    <p:restoredTop sz="91594" autoAdjust="0"/>
  </p:normalViewPr>
  <p:slideViewPr>
    <p:cSldViewPr>
      <p:cViewPr varScale="1">
        <p:scale>
          <a:sx n="79" d="100"/>
          <a:sy n="79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B49DE1-AA41-4455-A573-9126D5A93F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0149A4-916E-4F6D-AEE7-CA988DF1160E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781584-0A76-4083-8B0B-BA8F543C1650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3E71F14-C98A-4ACF-B7A8-8A57A311F73F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F0CA1A-AF66-4568-9A3B-C9B93FF13428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9BEA0-7647-4A70-8BBE-D1C2478240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269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68EB1-1F01-45C8-B71A-6E5A15D8EB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181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DF115-9567-412C-AA32-228372A32D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27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614B-1535-4108-82EB-9722C71292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849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40A2B-6C28-4858-8188-DA3372FC66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959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D53AE-A21B-41A6-AF8B-2C6D89D0A8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915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4C5DC-C757-4554-803B-E38155DD17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070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E0325-F137-4755-AC35-81A0136348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40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2D5C8-91CD-4A0D-93A0-1CCDCEB20F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1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4933-1DED-40EB-AD64-6460FA4267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235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F205-2EC5-4C9D-B148-61FDBC4A15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382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A9E457-372C-42C7-8AA3-0F05DF10FC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aylor_MIBBI_200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Minimum_information_standar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fedit.net/newsletters.htm" TargetMode="External"/><Relationship Id="rId3" Type="http://schemas.openxmlformats.org/officeDocument/2006/relationships/hyperlink" Target="https://pphys.msubmit.net/cgi-bin/main.plex?form_type=display_auth_instructions" TargetMode="External"/><Relationship Id="rId7" Type="http://schemas.openxmlformats.org/officeDocument/2006/relationships/hyperlink" Target="https://scholarworks.umass.edu/par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://www.ease.org.uk/publications/author-guidelines-authors-and-translator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ed_publikace/Plant%20Physiology/05_Petrasek_et_al_2003_approved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OsborneHolland-authorship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ved_publikace/Science/1123542coverletter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ved_publikace/Plant%20Physiology/05_Petrasek_et_al_2003_proof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79388" y="908050"/>
            <a:ext cx="4608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5.5. Original contribution (paper)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07988" y="1323828"/>
            <a:ext cx="86407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the main outcome of scientific activities  </a:t>
            </a:r>
            <a:r>
              <a:rPr lang="en-US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next</a:t>
            </a:r>
            <a:r>
              <a:rPr lang="cs-CZ" altLang="cs-CZ" sz="2100" dirty="0" smtClean="0">
                <a:latin typeface="Calibri" panose="020F0502020204030204" pitchFamily="34" charset="0"/>
              </a:rPr>
              <a:t> to </a:t>
            </a:r>
            <a:r>
              <a:rPr lang="en-US" altLang="cs-CZ" sz="2100" dirty="0" smtClean="0">
                <a:latin typeface="Calibri" panose="020F0502020204030204" pitchFamily="34" charset="0"/>
              </a:rPr>
              <a:t>patents</a:t>
            </a:r>
            <a:r>
              <a:rPr lang="en-US" altLang="cs-CZ" sz="2100" dirty="0">
                <a:latin typeface="Calibri" panose="020F0502020204030204" pitchFamily="34" charset="0"/>
              </a:rPr>
              <a:t>, they can not be combined together at one time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9388" y="2041525"/>
            <a:ext cx="91074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the matter of intellectual property</a:t>
            </a:r>
            <a:r>
              <a:rPr lang="en-US" altLang="cs-CZ" sz="2100" dirty="0">
                <a:latin typeface="Calibri" panose="020F0502020204030204" pitchFamily="34" charset="0"/>
              </a:rPr>
              <a:t> - repeated publication of one fact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prohibited</a:t>
            </a:r>
            <a:r>
              <a:rPr lang="cs-CZ" altLang="cs-CZ" sz="2100" dirty="0">
                <a:latin typeface="Calibri" panose="020F0502020204030204" pitchFamily="34" charset="0"/>
              </a:rPr>
              <a:t/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           </a:t>
            </a:r>
            <a:r>
              <a:rPr lang="cs-CZ" altLang="cs-CZ" sz="2100" dirty="0">
                <a:latin typeface="Calibri" panose="020F0502020204030204" pitchFamily="34" charset="0"/>
              </a:rPr>
              <a:t>	</a:t>
            </a:r>
            <a:r>
              <a:rPr lang="en-US" altLang="cs-CZ" sz="2100" dirty="0">
                <a:latin typeface="Calibri" panose="020F0502020204030204" pitchFamily="34" charset="0"/>
              </a:rPr>
              <a:t>- correct reference to the original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contributions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79388" y="2708275"/>
            <a:ext cx="8064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what to consider before the submission of the original article?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619250" y="3068638"/>
            <a:ext cx="70564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choose </a:t>
            </a:r>
            <a:r>
              <a:rPr lang="cs-CZ" altLang="cs-CZ" sz="2100" b="1" dirty="0">
                <a:latin typeface="Calibri" panose="020F0502020204030204" pitchFamily="34" charset="0"/>
              </a:rPr>
              <a:t>a </a:t>
            </a:r>
            <a:r>
              <a:rPr lang="en-US" altLang="cs-CZ" sz="2100" b="1" dirty="0">
                <a:latin typeface="Calibri" panose="020F0502020204030204" pitchFamily="34" charset="0"/>
              </a:rPr>
              <a:t>suitable journal </a:t>
            </a:r>
            <a:r>
              <a:rPr lang="en-US" altLang="cs-CZ" sz="2100" dirty="0">
                <a:latin typeface="Calibri" panose="020F0502020204030204" pitchFamily="34" charset="0"/>
              </a:rPr>
              <a:t>- overall scope and impact factor			   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- editorial board composition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619250" y="3716338"/>
            <a:ext cx="70564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assess the scope (length) of the work proposed for the </a:t>
            </a:r>
            <a:br>
              <a:rPr lang="en-US" altLang="cs-CZ" sz="2100" b="1">
                <a:latin typeface="Calibri" panose="020F0502020204030204" pitchFamily="34" charset="0"/>
              </a:rPr>
            </a:br>
            <a:r>
              <a:rPr lang="en-US" altLang="cs-CZ" sz="2100" b="1">
                <a:latin typeface="Calibri" panose="020F0502020204030204" pitchFamily="34" charset="0"/>
              </a:rPr>
              <a:t>  submission to the journal</a:t>
            </a:r>
            <a:r>
              <a:rPr lang="en-US" altLang="cs-CZ" sz="2100">
                <a:latin typeface="Calibri" panose="020F0502020204030204" pitchFamily="34" charset="0"/>
              </a:rPr>
              <a:t> - is it going to be competitive?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581150" y="4383088"/>
            <a:ext cx="7383463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publication expenses</a:t>
            </a:r>
            <a:r>
              <a:rPr lang="en-US" altLang="cs-CZ" sz="2100" dirty="0">
                <a:latin typeface="Calibri" panose="020F0502020204030204" pitchFamily="34" charset="0"/>
              </a:rPr>
              <a:t> - page charges, mainly because of color 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        images, but also when publishing in the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        purely online „access free“ journals</a:t>
            </a:r>
          </a:p>
        </p:txBody>
      </p:sp>
      <p:grpSp>
        <p:nvGrpSpPr>
          <p:cNvPr id="3081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3087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617663" y="5300663"/>
            <a:ext cx="752633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compare results with „minimal requirements“ </a:t>
            </a:r>
            <a:r>
              <a:rPr lang="en-US" altLang="cs-CZ" sz="2100" dirty="0">
                <a:latin typeface="Calibri" panose="020F0502020204030204" pitchFamily="34" charset="0"/>
              </a:rPr>
              <a:t> - minimal requirements are defined </a:t>
            </a:r>
            <a:r>
              <a:rPr lang="cs-CZ" altLang="cs-CZ" sz="2100" dirty="0" err="1">
                <a:latin typeface="Calibri" panose="020F0502020204030204" pitchFamily="34" charset="0"/>
              </a:rPr>
              <a:t>some</a:t>
            </a:r>
            <a:r>
              <a:rPr lang="en-US" altLang="cs-CZ" sz="2100" dirty="0">
                <a:latin typeface="Calibri" panose="020F0502020204030204" pitchFamily="34" charset="0"/>
              </a:rPr>
              <a:t> discipline</a:t>
            </a:r>
            <a:r>
              <a:rPr lang="cs-CZ" altLang="cs-CZ" sz="2100" dirty="0">
                <a:latin typeface="Calibri" panose="020F0502020204030204" pitchFamily="34" charset="0"/>
              </a:rPr>
              <a:t>s </a:t>
            </a:r>
            <a:r>
              <a:rPr lang="en-US" altLang="cs-CZ" sz="2100" dirty="0">
                <a:latin typeface="Calibri" panose="020F0502020204030204" pitchFamily="34" charset="0"/>
              </a:rPr>
              <a:t>of experiment</a:t>
            </a:r>
            <a:r>
              <a:rPr lang="cs-CZ" altLang="cs-CZ" sz="2100" dirty="0">
                <a:latin typeface="Calibri" panose="020F0502020204030204" pitchFamily="34" charset="0"/>
              </a:rPr>
              <a:t>al</a:t>
            </a:r>
            <a:r>
              <a:rPr lang="en-US" altLang="cs-CZ" sz="2100" dirty="0">
                <a:latin typeface="Calibri" panose="020F0502020204030204" pitchFamily="34" charset="0"/>
              </a:rPr>
              <a:t> biology in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the form </a:t>
            </a:r>
            <a:r>
              <a:rPr lang="en-US" altLang="cs-CZ" sz="2100" dirty="0" smtClean="0">
                <a:latin typeface="Calibri" panose="020F0502020204030204" pitchFamily="34" charset="0"/>
              </a:rPr>
              <a:t>of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b="1" dirty="0" smtClean="0">
                <a:latin typeface="Calibri" panose="020F0502020204030204" pitchFamily="34" charset="0"/>
                <a:hlinkClick r:id="rId6"/>
              </a:rPr>
              <a:t>MIBBI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US" altLang="cs-CZ" sz="2100" b="1" dirty="0">
                <a:latin typeface="Calibri" panose="020F0502020204030204" pitchFamily="34" charset="0"/>
              </a:rPr>
              <a:t>i.e. </a:t>
            </a:r>
            <a:r>
              <a:rPr lang="en-US" altLang="cs-CZ" sz="2100" b="1" dirty="0">
                <a:latin typeface="Calibri" panose="020F0502020204030204" pitchFamily="34" charset="0"/>
                <a:hlinkClick r:id="rId7" action="ppaction://hlinkfile"/>
              </a:rPr>
              <a:t>Minimum Information for Biological and Biomedical Investigations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086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  <p:bldP spid="2065" grpId="0"/>
      <p:bldP spid="2066" grpId="0"/>
      <p:bldP spid="2067" grpId="0"/>
      <p:bldP spid="2068" grpId="0"/>
      <p:bldP spid="2069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23280" y="1931483"/>
            <a:ext cx="842486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 err="1" smtClean="0">
                <a:latin typeface="Calibri" panose="020F0502020204030204" pitchFamily="34" charset="0"/>
              </a:rPr>
              <a:t>Required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 smtClean="0">
                <a:latin typeface="Calibri" panose="020F0502020204030204" pitchFamily="34" charset="0"/>
              </a:rPr>
              <a:t>format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and </a:t>
            </a:r>
            <a:r>
              <a:rPr lang="cs-CZ" altLang="cs-CZ" sz="2100" b="1" dirty="0" err="1" smtClean="0">
                <a:latin typeface="Calibri" panose="020F0502020204030204" pitchFamily="34" charset="0"/>
              </a:rPr>
              <a:t>appearance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specific for the journal, </a:t>
            </a:r>
            <a:r>
              <a:rPr lang="cs-CZ" altLang="cs-CZ" sz="2100" dirty="0" err="1" smtClean="0">
                <a:latin typeface="Calibri" panose="020F0502020204030204" pitchFamily="34" charset="0"/>
                <a:hlinkClick r:id="rId3"/>
              </a:rPr>
              <a:t>instruction</a:t>
            </a:r>
            <a:r>
              <a:rPr lang="cs-CZ" altLang="cs-CZ" sz="2100" dirty="0" smtClean="0">
                <a:latin typeface="Calibri" panose="020F0502020204030204" pitchFamily="34" charset="0"/>
                <a:hlinkClick r:id="rId3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  <a:hlinkClick r:id="rId3"/>
              </a:rPr>
              <a:t>for</a:t>
            </a:r>
            <a:r>
              <a:rPr lang="cs-CZ" altLang="cs-CZ" sz="2100" dirty="0" smtClean="0">
                <a:latin typeface="Calibri" panose="020F0502020204030204" pitchFamily="34" charset="0"/>
                <a:hlinkClick r:id="rId3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  <a:hlinkClick r:id="rId3"/>
              </a:rPr>
              <a:t>authors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should </a:t>
            </a:r>
            <a:r>
              <a:rPr lang="en-US" altLang="cs-CZ" sz="2100" dirty="0">
                <a:latin typeface="Calibri" panose="020F0502020204030204" pitchFamily="34" charset="0"/>
              </a:rPr>
              <a:t>be </a:t>
            </a:r>
            <a:r>
              <a:rPr lang="en-US" altLang="cs-CZ" sz="2100" dirty="0" smtClean="0">
                <a:latin typeface="Calibri" panose="020F0502020204030204" pitchFamily="34" charset="0"/>
              </a:rPr>
              <a:t>studied </a:t>
            </a:r>
            <a:r>
              <a:rPr lang="en-US" altLang="cs-CZ" sz="2100" dirty="0">
                <a:latin typeface="Calibri" panose="020F0502020204030204" pitchFamily="34" charset="0"/>
              </a:rPr>
              <a:t>carefully as well as recent articles from the journal</a:t>
            </a:r>
          </a:p>
        </p:txBody>
      </p:sp>
      <p:grpSp>
        <p:nvGrpSpPr>
          <p:cNvPr id="512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5132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3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5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6766" y="2991452"/>
            <a:ext cx="84248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altLang="cs-CZ" sz="2100" b="1" dirty="0" smtClean="0">
                <a:latin typeface="Calibri" panose="020F0502020204030204" pitchFamily="34" charset="0"/>
              </a:rPr>
              <a:t>- </a:t>
            </a:r>
            <a:r>
              <a:rPr lang="en-GB" altLang="cs-CZ" sz="2100" b="1" dirty="0" smtClean="0">
                <a:latin typeface="Calibri" panose="020F0502020204030204" pitchFamily="34" charset="0"/>
              </a:rPr>
              <a:t>Practical </a:t>
            </a:r>
            <a:r>
              <a:rPr lang="en-GB" altLang="cs-CZ" sz="2100" b="1" dirty="0">
                <a:latin typeface="Calibri" panose="020F0502020204030204" pitchFamily="34" charset="0"/>
              </a:rPr>
              <a:t>assessment, Research and Evaluation </a:t>
            </a:r>
            <a:r>
              <a:rPr lang="en-GB" altLang="cs-CZ" sz="2100" b="1" dirty="0" smtClean="0">
                <a:latin typeface="Calibri" panose="020F0502020204030204" pitchFamily="34" charset="0"/>
              </a:rPr>
              <a:t>online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(PARE)</a:t>
            </a:r>
            <a:r>
              <a:rPr lang="en-GB" altLang="cs-CZ" sz="2100" b="1" dirty="0" smtClean="0">
                <a:latin typeface="Calibri" panose="020F0502020204030204" pitchFamily="34" charset="0"/>
              </a:rPr>
              <a:t> – </a:t>
            </a:r>
            <a:r>
              <a:rPr lang="cs-CZ" altLang="cs-CZ" sz="2100" dirty="0" smtClean="0">
                <a:latin typeface="Calibri" panose="020F0502020204030204" pitchFamily="34" charset="0"/>
                <a:hlinkClick r:id="rId7"/>
              </a:rPr>
              <a:t>PARE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86766" y="4073830"/>
            <a:ext cx="84248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100" b="1" dirty="0">
                <a:latin typeface="Calibri" panose="020F0502020204030204" pitchFamily="34" charset="0"/>
              </a:rPr>
              <a:t>- very good tutorial on scientific writing and publishing of original articles - </a:t>
            </a:r>
            <a:r>
              <a:rPr lang="en-GB" altLang="cs-CZ" sz="2100" dirty="0">
                <a:latin typeface="Calibri" panose="020F0502020204030204" pitchFamily="34" charset="0"/>
              </a:rPr>
              <a:t>  </a:t>
            </a:r>
            <a:r>
              <a:rPr lang="en-GB" altLang="cs-CZ" sz="2100" dirty="0">
                <a:latin typeface="Calibri" panose="020F0502020204030204" pitchFamily="34" charset="0"/>
                <a:hlinkClick r:id="rId8"/>
              </a:rPr>
              <a:t>San Francisco Edit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3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0328" y="1185645"/>
            <a:ext cx="582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5.5. Original contribution (</a:t>
            </a:r>
            <a:r>
              <a:rPr lang="cs-CZ" altLang="cs-CZ" sz="2400" b="1">
                <a:latin typeface="Calibri" panose="020F0502020204030204" pitchFamily="34" charset="0"/>
              </a:rPr>
              <a:t>„</a:t>
            </a:r>
            <a:r>
              <a:rPr lang="en-US" altLang="cs-CZ" sz="2400" b="1">
                <a:latin typeface="Calibri" panose="020F0502020204030204" pitchFamily="34" charset="0"/>
              </a:rPr>
              <a:t>paper</a:t>
            </a:r>
            <a:r>
              <a:rPr lang="cs-CZ" altLang="cs-CZ" sz="2400" b="1">
                <a:latin typeface="Calibri" panose="020F0502020204030204" pitchFamily="34" charset="0"/>
              </a:rPr>
              <a:t>“</a:t>
            </a:r>
            <a:r>
              <a:rPr lang="en-US" altLang="cs-CZ" sz="2400" b="1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280" y="3414505"/>
            <a:ext cx="8209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en-GB" altLang="cs-CZ" sz="2100" b="1" dirty="0">
                <a:latin typeface="Calibri" panose="020F0502020204030204" pitchFamily="34" charset="0"/>
              </a:rPr>
              <a:t>EASE </a:t>
            </a:r>
            <a:r>
              <a:rPr lang="cs-CZ" altLang="cs-CZ" sz="2100" b="1" dirty="0">
                <a:latin typeface="Calibri" panose="020F0502020204030204" pitchFamily="34" charset="0"/>
              </a:rPr>
              <a:t>-</a:t>
            </a:r>
            <a:r>
              <a:rPr lang="en-GB" altLang="cs-CZ" sz="2100" b="1" dirty="0">
                <a:latin typeface="Calibri" panose="020F0502020204030204" pitchFamily="34" charset="0"/>
              </a:rPr>
              <a:t> European Association of Science Editors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GB" altLang="cs-CZ" sz="2100" dirty="0">
                <a:latin typeface="Calibri" panose="020F0502020204030204" pitchFamily="34" charset="0"/>
              </a:rPr>
              <a:t> very good „universal“ guidelines for </a:t>
            </a:r>
            <a:r>
              <a:rPr lang="en-GB" altLang="cs-CZ" sz="2100" dirty="0">
                <a:latin typeface="Calibri" panose="020F0502020204030204" pitchFamily="34" charset="0"/>
                <a:hlinkClick r:id="rId9"/>
              </a:rPr>
              <a:t>scientific writing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/>
      <p:bldP spid="14" grpId="0"/>
      <p:bldP spid="1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23850" y="1412875"/>
            <a:ext cx="84248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  <a:hlinkClick r:id="rId3" action="ppaction://hlinkfile"/>
              </a:rPr>
              <a:t>The structure of  standard manuscript of the original contribution: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331913" y="1773238"/>
            <a:ext cx="76327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Title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always </a:t>
            </a:r>
            <a:r>
              <a:rPr lang="en-US" altLang="cs-CZ" sz="2100">
                <a:latin typeface="Calibri" panose="020F0502020204030204" pitchFamily="34" charset="0"/>
              </a:rPr>
              <a:t>attract attention by original and informative titles, title page contains names and addresses of all </a:t>
            </a:r>
            <a:r>
              <a:rPr lang="en-US" altLang="cs-CZ" sz="2100">
                <a:latin typeface="Calibri" panose="020F0502020204030204" pitchFamily="34" charset="0"/>
                <a:hlinkClick r:id="rId4" action="ppaction://hlinkfile"/>
              </a:rPr>
              <a:t>authors</a:t>
            </a:r>
            <a:r>
              <a:rPr lang="en-US" altLang="cs-CZ" sz="2100">
                <a:latin typeface="Calibri" panose="020F0502020204030204" pitchFamily="34" charset="0"/>
              </a:rPr>
              <a:t>, key words, 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running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title</a:t>
            </a:r>
            <a:r>
              <a:rPr lang="cs-CZ" altLang="cs-CZ" sz="2100">
                <a:latin typeface="Calibri" panose="020F0502020204030204" pitchFamily="34" charset="0"/>
              </a:rPr>
              <a:t>, etc.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1331913" y="2708275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Abstract (summary)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condensed form of the whole article 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331913" y="3068638"/>
            <a:ext cx="74882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Introduction</a:t>
            </a:r>
            <a:r>
              <a:rPr lang="en-US" altLang="cs-CZ" sz="2100">
                <a:latin typeface="Calibri" panose="020F0502020204030204" pitchFamily="34" charset="0"/>
              </a:rPr>
              <a:t> - summarization of recent knowledge in the filed, only relevant information should be here, always ends with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the paragraph highlighting our results and conclusions 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331913" y="4021138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Results</a:t>
            </a:r>
            <a:r>
              <a:rPr lang="en-US" altLang="cs-CZ" sz="2100">
                <a:latin typeface="Calibri" panose="020F0502020204030204" pitchFamily="34" charset="0"/>
              </a:rPr>
              <a:t> -  arranged in the blocks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331913" y="4364038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Discussion</a:t>
            </a:r>
            <a:r>
              <a:rPr lang="en-US" altLang="cs-CZ" sz="2100" dirty="0">
                <a:latin typeface="Calibri" panose="020F0502020204030204" pitchFamily="34" charset="0"/>
              </a:rPr>
              <a:t> -  it could form one coherent part with results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331913" y="4724400"/>
            <a:ext cx="78120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Material and Methods</a:t>
            </a:r>
            <a:r>
              <a:rPr lang="en-US" altLang="cs-CZ" sz="2100">
                <a:latin typeface="Calibri" panose="020F0502020204030204" pitchFamily="34" charset="0"/>
              </a:rPr>
              <a:t> -  one should be able to repeat all experiments based on the information provided here  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331913" y="5367338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References</a:t>
            </a:r>
            <a:r>
              <a:rPr lang="en-US" altLang="cs-CZ" sz="2100">
                <a:latin typeface="Calibri" panose="020F0502020204030204" pitchFamily="34" charset="0"/>
              </a:rPr>
              <a:t> -  in the specific style of he journal 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331913" y="5726113"/>
            <a:ext cx="75612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Figures</a:t>
            </a:r>
            <a:r>
              <a:rPr lang="en-US" altLang="cs-CZ" sz="2100">
                <a:latin typeface="Calibri" panose="020F0502020204030204" pitchFamily="34" charset="0"/>
              </a:rPr>
              <a:t>,</a:t>
            </a:r>
            <a:r>
              <a:rPr lang="en-US" altLang="cs-CZ" sz="2100" b="1">
                <a:latin typeface="Calibri" panose="020F0502020204030204" pitchFamily="34" charset="0"/>
              </a:rPr>
              <a:t> Tables </a:t>
            </a:r>
            <a:r>
              <a:rPr lang="en-US" altLang="cs-CZ" sz="2100">
                <a:latin typeface="Calibri" panose="020F0502020204030204" pitchFamily="34" charset="0"/>
              </a:rPr>
              <a:t>- separate numbering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333500" y="6157913"/>
            <a:ext cx="67675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Captions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figure legends, should be self-explanatory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grpSp>
        <p:nvGrpSpPr>
          <p:cNvPr id="718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7186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7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8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9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Zaoblený obdélník 20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7185" name="Text Box 7"/>
          <p:cNvSpPr txBox="1">
            <a:spLocks noChangeArrowheads="1"/>
          </p:cNvSpPr>
          <p:nvPr/>
        </p:nvSpPr>
        <p:spPr bwMode="auto">
          <a:xfrm>
            <a:off x="250825" y="981075"/>
            <a:ext cx="461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5.5. Original contribution (paper)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/>
      <p:bldP spid="34833" grpId="0"/>
      <p:bldP spid="34834" grpId="0"/>
      <p:bldP spid="34835" grpId="0"/>
      <p:bldP spid="34836" grpId="0"/>
      <p:bldP spid="34837" grpId="0"/>
      <p:bldP spid="34838" grpId="0"/>
      <p:bldP spid="34839" grpId="0"/>
      <p:bldP spid="34840" grpId="0"/>
      <p:bldP spid="348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323850" y="1125538"/>
            <a:ext cx="54721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Manuscript submission procedure: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39750" y="1438383"/>
            <a:ext cx="831532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revision of language </a:t>
            </a:r>
            <a:r>
              <a:rPr lang="en-US" altLang="cs-CZ" sz="2100" dirty="0">
                <a:latin typeface="Calibri" panose="020F0502020204030204" pitchFamily="34" charset="0"/>
              </a:rPr>
              <a:t>- it should be done by native speaker, which is 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      familiar with the particular scientific field, there are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      even professionals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468313" y="2420938"/>
            <a:ext cx="80629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electronic submission</a:t>
            </a:r>
            <a:r>
              <a:rPr lang="en-US" altLang="cs-CZ" sz="2100" dirty="0">
                <a:latin typeface="Calibri" panose="020F0502020204030204" pitchFamily="34" charset="0"/>
              </a:rPr>
              <a:t> - uploading of individual files to the server of the 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	journal, preferred way of submission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68313" y="3068638"/>
            <a:ext cx="83169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  <a:hlinkClick r:id="rId3" action="ppaction://hlinkfile"/>
              </a:rPr>
              <a:t>cover letter</a:t>
            </a:r>
            <a:r>
              <a:rPr lang="en-US" altLang="cs-CZ" sz="2100" dirty="0">
                <a:latin typeface="Calibri" panose="020F0502020204030204" pitchFamily="34" charset="0"/>
              </a:rPr>
              <a:t> - the letter to the editor-in-chief or associate editors, where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   the reasoning why this particular paper should be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published 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          is clearly stated  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68313" y="4005263"/>
            <a:ext cx="831691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review process</a:t>
            </a:r>
            <a:r>
              <a:rPr lang="en-US" altLang="cs-CZ" sz="2100" dirty="0">
                <a:latin typeface="Calibri" panose="020F0502020204030204" pitchFamily="34" charset="0"/>
              </a:rPr>
              <a:t> - it is the editor’s decision to send the manuscript to 1-3 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experts in the field to make reviews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- the principle of solidarity, authors may suggest </a:t>
            </a:r>
            <a:r>
              <a:rPr lang="cs-CZ" altLang="cs-CZ" sz="2100" dirty="0">
                <a:latin typeface="Calibri" panose="020F0502020204030204" pitchFamily="34" charset="0"/>
              </a:rPr>
              <a:t>			     </a:t>
            </a:r>
            <a:r>
              <a:rPr lang="en-US" altLang="cs-CZ" sz="2100" dirty="0">
                <a:latin typeface="Calibri" panose="020F0502020204030204" pitchFamily="34" charset="0"/>
              </a:rPr>
              <a:t>potential reviewers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- reviewers are anonymous, their comments should be 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satisfied fully by authors</a:t>
            </a:r>
            <a:r>
              <a:rPr lang="cs-CZ" altLang="cs-CZ" sz="2100" dirty="0">
                <a:latin typeface="Calibri" panose="020F0502020204030204" pitchFamily="34" charset="0"/>
              </a:rPr>
              <a:t/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</a:t>
            </a:r>
            <a:r>
              <a:rPr lang="en-US" altLang="cs-CZ" sz="2100" dirty="0">
                <a:latin typeface="Calibri" panose="020F0502020204030204" pitchFamily="34" charset="0"/>
              </a:rPr>
              <a:t> - manuscript is accepted in case of general consensus 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39750" y="6237288"/>
            <a:ext cx="7848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  <a:hlinkClick r:id="rId4" action="ppaction://hlinkfile"/>
              </a:rPr>
              <a:t>proofreading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the article should conform all standards of the journal</a:t>
            </a:r>
          </a:p>
        </p:txBody>
      </p:sp>
      <p:grpSp>
        <p:nvGrpSpPr>
          <p:cNvPr id="922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923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2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Zaoblený obdélník 16"/>
          <p:cNvSpPr/>
          <p:nvPr/>
        </p:nvSpPr>
        <p:spPr>
          <a:xfrm>
            <a:off x="611560" y="620688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9228" name="Rectangle 18"/>
          <p:cNvSpPr>
            <a:spLocks noChangeArrowheads="1"/>
          </p:cNvSpPr>
          <p:nvPr/>
        </p:nvSpPr>
        <p:spPr bwMode="auto">
          <a:xfrm>
            <a:off x="2051050" y="44450"/>
            <a:ext cx="51022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250825" y="765175"/>
            <a:ext cx="461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5.5. Original contribution (paper)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utoUpdateAnimBg="0"/>
      <p:bldP spid="38923" grpId="0" autoUpdateAnimBg="0"/>
      <p:bldP spid="38924" grpId="0" autoUpdateAnimBg="0"/>
      <p:bldP spid="38925" grpId="0" autoUpdateAnimBg="0"/>
      <p:bldP spid="38926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8263</TotalTime>
  <Words>692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Výchozí návrh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272</cp:revision>
  <dcterms:created xsi:type="dcterms:W3CDTF">2006-10-17T20:07:31Z</dcterms:created>
  <dcterms:modified xsi:type="dcterms:W3CDTF">2021-01-07T17:03:34Z</dcterms:modified>
</cp:coreProperties>
</file>