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7" r:id="rId2"/>
    <p:sldId id="329" r:id="rId3"/>
    <p:sldId id="321" r:id="rId4"/>
    <p:sldId id="347" r:id="rId5"/>
    <p:sldId id="334" r:id="rId6"/>
    <p:sldId id="335" r:id="rId7"/>
    <p:sldId id="320" r:id="rId8"/>
    <p:sldId id="339" r:id="rId9"/>
    <p:sldId id="336" r:id="rId10"/>
    <p:sldId id="340" r:id="rId11"/>
    <p:sldId id="341" r:id="rId12"/>
    <p:sldId id="342" r:id="rId13"/>
    <p:sldId id="343" r:id="rId14"/>
    <p:sldId id="344" r:id="rId15"/>
    <p:sldId id="345" r:id="rId16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5183" autoAdjust="0"/>
  </p:normalViewPr>
  <p:slideViewPr>
    <p:cSldViewPr>
      <p:cViewPr varScale="1">
        <p:scale>
          <a:sx n="83" d="100"/>
          <a:sy n="83" d="100"/>
        </p:scale>
        <p:origin x="140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DA2698-5AAC-479E-AAC3-24BC032A86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A88C0D9-F6C1-4BCF-84EA-FD0B07269F0E}" type="slidenum">
              <a:rPr lang="cs-CZ" altLang="cs-CZ" smtClean="0"/>
              <a:pPr/>
              <a:t>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9E6DDE2-7BA4-4411-A5AC-34829C85735D}" type="slidenum">
              <a:rPr lang="cs-CZ" altLang="cs-CZ" smtClean="0"/>
              <a:pPr/>
              <a:t>12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AA34A82-1B1F-47C9-8C4A-F9557E31F1A8}" type="slidenum">
              <a:rPr lang="cs-CZ" altLang="cs-CZ" smtClean="0"/>
              <a:pPr/>
              <a:t>13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5A22DDE-7052-4BE2-8D0A-F5249EDAECB6}" type="slidenum">
              <a:rPr lang="cs-CZ" altLang="cs-CZ" sz="1200"/>
              <a:pPr algn="r" eaLnBrk="1" hangingPunct="1"/>
              <a:t>14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5EBDF60-C76D-4503-AB13-C8C0B6330C1D}" type="slidenum">
              <a:rPr lang="cs-CZ" altLang="cs-CZ" sz="1200"/>
              <a:pPr algn="r" eaLnBrk="1" hangingPunct="1"/>
              <a:t>15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Biologická sekce PřFUK má pro všechny bakalářské studenty odborné i učitelské biologie oborů Biologie, Ekologická a evoluční biologie, Molekulární biologie a biochemie organismů, Biologie se zaměřením na vzdělávání dvouoborová i jednooborová zavedena víceméně závazná </a:t>
            </a:r>
            <a:r>
              <a:rPr lang="cs-CZ" altLang="cs-CZ" b="1" smtClean="0">
                <a:latin typeface="Arial" panose="020B0604020202020204" pitchFamily="34" charset="0"/>
              </a:rPr>
              <a:t>pravidla státní bakalářské zkoušky a též pokyny pro vypracování bakalářské práce</a:t>
            </a:r>
            <a:r>
              <a:rPr lang="cs-CZ" altLang="cs-CZ" smtClean="0">
                <a:latin typeface="Arial" panose="020B0604020202020204" pitchFamily="34" charset="0"/>
              </a:rPr>
              <a:t>. Následuje výňatek z textu věnovaný rozsahu bakalářské práce a její obhajobě: </a:t>
            </a:r>
          </a:p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3855D5C-A1C6-46C1-9F42-D677CC15F7BE}" type="slidenum">
              <a:rPr lang="cs-CZ" altLang="cs-CZ" smtClean="0"/>
              <a:pPr/>
              <a:t>10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253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0400ED8-6653-4763-AC31-A82A019DCC93}" type="slidenum">
              <a:rPr lang="cs-CZ" altLang="cs-CZ" sz="1200"/>
              <a:pPr algn="r" eaLnBrk="1" hangingPunct="1"/>
              <a:t>11</a:t>
            </a:fld>
            <a:endParaRPr lang="cs-CZ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61A21-73F5-4806-8FFD-D238A5783F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459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CF471-45E4-4F2A-8A8A-2236B723A5B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593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A0386-B387-45A1-B347-FA21AA5D39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740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14E76-B627-46C7-91C8-974689E31B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289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C78B2-C1EE-4B96-BCA2-4A9497F50F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395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44DB5-6146-41A5-9B30-841A40A504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213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D0658-BA82-4EB7-955C-62971CF955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121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C14A3-8BE8-49E8-8076-AAFC98BAF2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471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7158D-1671-4837-8CAF-C169414549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44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4F5C5-D3B5-4232-99EE-05E65B8C2F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311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BF25-E621-462A-ABF2-4DA5A378CF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372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17BC492-356F-4B42-84B3-188C85E05A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kfrserver.natur.cuni.cz/studium/diplom-pozadavky.html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prfdec.natur.cuni.cz/molbio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natur.cuni.cz/biologie/studium/doktorske-studium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ethesis.helsinki.fi/en/" TargetMode="External"/><Relationship Id="rId4" Type="http://schemas.openxmlformats.org/officeDocument/2006/relationships/hyperlink" Target="http://thesis.library.caltech.edu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cpd.cas.cz/wp-content/uploads/2018/05/ACPD2014_ABA42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poster_postup.pdf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poster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Yokohama2004/petrasekeng.pp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.cuni.cz/biologie-en?set_language=en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natur.cuni.cz/biologie/studium/bakalarske-obhajob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he%20elements%20of%20style.pdf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books.google.cz/books?id=Hd5o74IehyoC&amp;printsec=frontcover&amp;dq=The+Elements+of+Styl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en.wikipedia.org/wiki/Scientific_writ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ncbi.nlm.nih.gov/pubmed/18786733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.com/index.ph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.cuni.cz/biologie/studium/bakalarske-obhajob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"/>
          <p:cNvSpPr txBox="1">
            <a:spLocks noChangeArrowheads="1"/>
          </p:cNvSpPr>
          <p:nvPr/>
        </p:nvSpPr>
        <p:spPr bwMode="auto">
          <a:xfrm>
            <a:off x="539750" y="1015581"/>
            <a:ext cx="748908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>
                <a:latin typeface="Calibri" panose="020F0502020204030204" pitchFamily="34" charset="0"/>
              </a:rPr>
              <a:t>Types of scientific </a:t>
            </a:r>
            <a:r>
              <a:rPr lang="en-US" altLang="cs-CZ" sz="2400" b="1" dirty="0" smtClean="0">
                <a:latin typeface="Calibri" panose="020F0502020204030204" pitchFamily="34" charset="0"/>
              </a:rPr>
              <a:t>contributions</a:t>
            </a:r>
            <a:endParaRPr lang="en-US" altLang="cs-CZ" sz="2400" b="1" dirty="0">
              <a:latin typeface="Calibri" panose="020F0502020204030204" pitchFamily="34" charset="0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39750" y="1504950"/>
            <a:ext cx="81724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o</a:t>
            </a:r>
            <a:r>
              <a:rPr lang="en-US" altLang="cs-CZ" sz="2100" b="1">
                <a:latin typeface="Calibri" panose="020F0502020204030204" pitchFamily="34" charset="0"/>
              </a:rPr>
              <a:t>riginal contribution (the article)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universal communication tool, it exists in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several forms, the style of writing should be standardized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39750" y="2427288"/>
            <a:ext cx="80295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r</a:t>
            </a:r>
            <a:r>
              <a:rPr lang="en-US" altLang="cs-CZ" sz="2100" b="1">
                <a:latin typeface="Calibri" panose="020F0502020204030204" pitchFamily="34" charset="0"/>
              </a:rPr>
              <a:t>eview </a:t>
            </a:r>
            <a:r>
              <a:rPr lang="en-US" altLang="cs-CZ" sz="2100">
                <a:latin typeface="Calibri" panose="020F0502020204030204" pitchFamily="34" charset="0"/>
              </a:rPr>
              <a:t>- summary of already published results with new interpretations, 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critical approach is highly needed</a:t>
            </a:r>
            <a:r>
              <a:rPr lang="cs-CZ" altLang="cs-CZ" sz="2100">
                <a:latin typeface="Calibri" panose="020F0502020204030204" pitchFamily="34" charset="0"/>
              </a:rPr>
              <a:t> here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39750" y="3284538"/>
            <a:ext cx="84597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monographs, books</a:t>
            </a:r>
            <a:r>
              <a:rPr lang="en-US" altLang="cs-CZ" sz="2100" dirty="0">
                <a:latin typeface="Calibri" panose="020F0502020204030204" pitchFamily="34" charset="0"/>
              </a:rPr>
              <a:t> - collections of already published, discussed results in a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way that resulting book will have long-term validity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539750" y="4221163"/>
            <a:ext cx="8423275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popularization article or a book</a:t>
            </a:r>
            <a:r>
              <a:rPr lang="en-US" altLang="cs-CZ" sz="2100" dirty="0">
                <a:latin typeface="Calibri" panose="020F0502020204030204" pitchFamily="34" charset="0"/>
              </a:rPr>
              <a:t> -  must be accessible to broad reader’s</a:t>
            </a:r>
            <a:br>
              <a:rPr lang="en-US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			  community (public), it is not a </a:t>
            </a:r>
            <a:r>
              <a:rPr lang="cs-CZ" altLang="cs-CZ" sz="2100" dirty="0" err="1">
                <a:latin typeface="Calibri" panose="020F0502020204030204" pitchFamily="34" charset="0"/>
              </a:rPr>
              <a:t>true</a:t>
            </a:r>
            <a:r>
              <a:rPr lang="cs-CZ" altLang="cs-CZ" sz="2100" dirty="0">
                <a:latin typeface="Calibri" panose="020F0502020204030204" pitchFamily="34" charset="0"/>
              </a:rPr>
              <a:t> 					</a:t>
            </a:r>
            <a:r>
              <a:rPr lang="en-US" altLang="cs-CZ" sz="2100" dirty="0">
                <a:latin typeface="Calibri" panose="020F0502020204030204" pitchFamily="34" charset="0"/>
              </a:rPr>
              <a:t>scientific report	</a:t>
            </a:r>
            <a:endParaRPr lang="en-US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539750" y="5191125"/>
            <a:ext cx="817245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2100" b="1" dirty="0" smtClean="0">
                <a:latin typeface="Calibri" panose="020F0502020204030204" pitchFamily="34" charset="0"/>
              </a:rPr>
              <a:t>- bachelor, diploma, dissertation and </a:t>
            </a:r>
            <a:r>
              <a:rPr lang="en-GB" altLang="cs-CZ" sz="2100" b="1" dirty="0" err="1" smtClean="0">
                <a:latin typeface="Calibri" panose="020F0502020204030204" pitchFamily="34" charset="0"/>
              </a:rPr>
              <a:t>habilitation</a:t>
            </a:r>
            <a:r>
              <a:rPr lang="en-GB" altLang="cs-CZ" sz="2100" b="1" dirty="0" smtClean="0">
                <a:latin typeface="Calibri" panose="020F0502020204030204" pitchFamily="34" charset="0"/>
              </a:rPr>
              <a:t> theses</a:t>
            </a:r>
            <a:r>
              <a:rPr lang="en-GB" altLang="cs-CZ" sz="2100" dirty="0" smtClean="0">
                <a:latin typeface="Calibri" panose="020F0502020204030204" pitchFamily="34" charset="0"/>
              </a:rPr>
              <a:t> - their purpose</a:t>
            </a:r>
            <a:br>
              <a:rPr lang="en-GB" altLang="cs-CZ" sz="2100" dirty="0" smtClean="0">
                <a:latin typeface="Calibri" panose="020F0502020204030204" pitchFamily="34" charset="0"/>
              </a:rPr>
            </a:br>
            <a:r>
              <a:rPr lang="en-GB" altLang="cs-CZ" sz="2100" dirty="0" smtClean="0">
                <a:latin typeface="Calibri" panose="020F0502020204030204" pitchFamily="34" charset="0"/>
              </a:rPr>
              <a:t>  is to get the an academic or scientific degree, they could be presented as “stand alone” or just as the collection of already published papers</a:t>
            </a:r>
            <a:endParaRPr lang="en-GB" altLang="cs-CZ" sz="2100" b="1" dirty="0">
              <a:latin typeface="Calibri" panose="020F0502020204030204" pitchFamily="34" charset="0"/>
            </a:endParaRPr>
          </a:p>
        </p:txBody>
      </p:sp>
      <p:grpSp>
        <p:nvGrpSpPr>
          <p:cNvPr id="3080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3085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3086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7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8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Zaoblený obdélník 16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3084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/>
      <p:bldP spid="2066" grpId="0"/>
      <p:bldP spid="2070" grpId="0"/>
      <p:bldP spid="2071" grpId="0"/>
      <p:bldP spid="207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7"/>
          <p:cNvSpPr txBox="1">
            <a:spLocks noChangeArrowheads="1"/>
          </p:cNvSpPr>
          <p:nvPr/>
        </p:nvSpPr>
        <p:spPr bwMode="auto">
          <a:xfrm>
            <a:off x="395288" y="1022350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5.2. Diploma thesis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23850" y="1773238"/>
            <a:ext cx="84248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to integrate experimental results with the actual knowledge in the field </a:t>
            </a:r>
            <a:r>
              <a:rPr lang="en-US" altLang="cs-CZ" sz="2100">
                <a:latin typeface="Calibri" panose="020F0502020204030204" pitchFamily="34" charset="0"/>
              </a:rPr>
              <a:t>- 			diploma thesis is not only bibliographic search, correct </a:t>
            </a:r>
            <a:r>
              <a:rPr lang="cs-CZ" altLang="cs-CZ" sz="2100">
                <a:latin typeface="Calibri" panose="020F0502020204030204" pitchFamily="34" charset="0"/>
              </a:rPr>
              <a:t>			</a:t>
            </a:r>
            <a:r>
              <a:rPr lang="en-US" altLang="cs-CZ" sz="2100">
                <a:latin typeface="Calibri" panose="020F0502020204030204" pitchFamily="34" charset="0"/>
              </a:rPr>
              <a:t>discussion with student’s experimental results is crucial, </a:t>
            </a:r>
            <a:r>
              <a:rPr lang="cs-CZ" altLang="cs-CZ" sz="2100">
                <a:latin typeface="Calibri" panose="020F0502020204030204" pitchFamily="34" charset="0"/>
              </a:rPr>
              <a:t>			</a:t>
            </a:r>
            <a:r>
              <a:rPr lang="en-US" altLang="cs-CZ" sz="2100">
                <a:latin typeface="Calibri" panose="020F0502020204030204" pitchFamily="34" charset="0"/>
              </a:rPr>
              <a:t>not</a:t>
            </a:r>
            <a:r>
              <a:rPr lang="cs-CZ" altLang="cs-CZ" sz="2100">
                <a:latin typeface="Calibri" panose="020F0502020204030204" pitchFamily="34" charset="0"/>
              </a:rPr>
              <a:t> p</a:t>
            </a:r>
            <a:r>
              <a:rPr lang="en-US" altLang="cs-CZ" sz="2100">
                <a:latin typeface="Calibri" panose="020F0502020204030204" pitchFamily="34" charset="0"/>
              </a:rPr>
              <a:t>roperly</a:t>
            </a:r>
            <a:r>
              <a:rPr lang="cs-CZ" altLang="cs-CZ" sz="2100">
                <a:latin typeface="Calibri" panose="020F0502020204030204" pitchFamily="34" charset="0"/>
              </a:rPr>
              <a:t> f</a:t>
            </a:r>
            <a:r>
              <a:rPr lang="en-US" altLang="cs-CZ" sz="2100">
                <a:latin typeface="Calibri" panose="020F0502020204030204" pitchFamily="34" charset="0"/>
              </a:rPr>
              <a:t>unctioning experiments are not so big </a:t>
            </a:r>
            <a:r>
              <a:rPr lang="cs-CZ" altLang="cs-CZ" sz="2100">
                <a:latin typeface="Calibri" panose="020F0502020204030204" pitchFamily="34" charset="0"/>
              </a:rPr>
              <a:t>			</a:t>
            </a:r>
            <a:r>
              <a:rPr lang="en-US" altLang="cs-CZ" sz="2100">
                <a:latin typeface="Calibri" panose="020F0502020204030204" pitchFamily="34" charset="0"/>
              </a:rPr>
              <a:t>obstacle in case of their correct discussion i.e. why it did </a:t>
            </a:r>
            <a:r>
              <a:rPr lang="cs-CZ" altLang="cs-CZ" sz="2100">
                <a:latin typeface="Calibri" panose="020F0502020204030204" pitchFamily="34" charset="0"/>
              </a:rPr>
              <a:t>			</a:t>
            </a:r>
            <a:r>
              <a:rPr lang="en-US" altLang="cs-CZ" sz="2100">
                <a:latin typeface="Calibri" panose="020F0502020204030204" pitchFamily="34" charset="0"/>
              </a:rPr>
              <a:t>not work, etc. 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395288" y="1412875"/>
            <a:ext cx="30241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The main objective: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95288" y="3697288"/>
            <a:ext cx="84248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writing rules</a:t>
            </a:r>
            <a:r>
              <a:rPr lang="en-US" altLang="cs-CZ" sz="2100">
                <a:latin typeface="Calibri" panose="020F0502020204030204" pitchFamily="34" charset="0"/>
              </a:rPr>
              <a:t> - similar for all departments of experimental biology, but there are  not common obligatory rules (as it is for bachelor thesis)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395288" y="4311650"/>
            <a:ext cx="8424862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	           - instructions for the department of plant </a:t>
            </a:r>
            <a:r>
              <a:rPr lang="cs-CZ" altLang="cs-CZ" sz="2100">
                <a:latin typeface="Calibri" panose="020F0502020204030204" pitchFamily="34" charset="0"/>
              </a:rPr>
              <a:t>experimental 		             biology</a:t>
            </a:r>
            <a:r>
              <a:rPr lang="en-US" altLang="cs-CZ" sz="2100">
                <a:latin typeface="Calibri" panose="020F0502020204030204" pitchFamily="34" charset="0"/>
              </a:rPr>
              <a:t> are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  <a:hlinkClick r:id="rId3"/>
              </a:rPr>
              <a:t>here</a:t>
            </a:r>
            <a:r>
              <a:rPr lang="en-US" altLang="cs-CZ" sz="2100">
                <a:latin typeface="Calibri" panose="020F0502020204030204" pitchFamily="34" charset="0"/>
              </a:rPr>
              <a:t>, for  department of microbiology and </a:t>
            </a:r>
            <a:r>
              <a:rPr lang="cs-CZ" altLang="cs-CZ" sz="2100">
                <a:latin typeface="Calibri" panose="020F0502020204030204" pitchFamily="34" charset="0"/>
              </a:rPr>
              <a:t>	   	             </a:t>
            </a:r>
            <a:r>
              <a:rPr lang="en-US" altLang="cs-CZ" sz="2100">
                <a:latin typeface="Calibri" panose="020F0502020204030204" pitchFamily="34" charset="0"/>
              </a:rPr>
              <a:t>genetics </a:t>
            </a:r>
            <a:r>
              <a:rPr lang="en-US" altLang="cs-CZ" sz="2100">
                <a:latin typeface="Calibri" panose="020F0502020204030204" pitchFamily="34" charset="0"/>
                <a:hlinkClick r:id="rId4"/>
              </a:rPr>
              <a:t>here</a:t>
            </a:r>
            <a:r>
              <a:rPr lang="en-US" altLang="cs-CZ" sz="210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357188" y="5224463"/>
            <a:ext cx="84248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	           - the most important is to keep uniform style of writing and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             organization of the text, main text blocks are abstract, 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             introduction, bibliographic search, materi</a:t>
            </a:r>
            <a:r>
              <a:rPr lang="cs-CZ" altLang="cs-CZ" sz="2100">
                <a:latin typeface="Calibri" panose="020F0502020204030204" pitchFamily="34" charset="0"/>
              </a:rPr>
              <a:t>a</a:t>
            </a:r>
            <a:r>
              <a:rPr lang="en-US" altLang="cs-CZ" sz="2100">
                <a:latin typeface="Calibri" panose="020F0502020204030204" pitchFamily="34" charset="0"/>
              </a:rPr>
              <a:t>l</a:t>
            </a:r>
            <a:r>
              <a:rPr lang="cs-CZ" altLang="cs-CZ" sz="2100">
                <a:latin typeface="Calibri" panose="020F0502020204030204" pitchFamily="34" charset="0"/>
              </a:rPr>
              <a:t> a</a:t>
            </a:r>
            <a:r>
              <a:rPr lang="en-US" altLang="cs-CZ" sz="2100">
                <a:latin typeface="Calibri" panose="020F0502020204030204" pitchFamily="34" charset="0"/>
              </a:rPr>
              <a:t>nd methods,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             results, discussion, summary and references </a:t>
            </a:r>
          </a:p>
        </p:txBody>
      </p:sp>
      <p:grpSp>
        <p:nvGrpSpPr>
          <p:cNvPr id="19464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19469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9470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1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2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65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7"/>
          <p:cNvSpPr txBox="1">
            <a:spLocks noChangeArrowheads="1"/>
          </p:cNvSpPr>
          <p:nvPr/>
        </p:nvSpPr>
        <p:spPr bwMode="auto">
          <a:xfrm>
            <a:off x="395288" y="908050"/>
            <a:ext cx="4608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alibri" panose="020F0502020204030204" pitchFamily="34" charset="0"/>
              </a:rPr>
              <a:t>5.2. Diploma thesis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468313" y="1557338"/>
            <a:ext cx="867568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requirement for the successful termination of MSc</a:t>
            </a:r>
            <a:r>
              <a:rPr lang="cs-CZ" altLang="cs-CZ" sz="2100" b="1">
                <a:latin typeface="Calibri" panose="020F0502020204030204" pitchFamily="34" charset="0"/>
              </a:rPr>
              <a:t>.</a:t>
            </a:r>
            <a:r>
              <a:rPr lang="en-US" altLang="cs-CZ" sz="2100" b="1">
                <a:latin typeface="Calibri" panose="020F0502020204030204" pitchFamily="34" charset="0"/>
              </a:rPr>
              <a:t> studies</a:t>
            </a:r>
            <a:r>
              <a:rPr lang="en-US" altLang="cs-CZ" sz="2100">
                <a:latin typeface="Calibri" panose="020F0502020204030204" pitchFamily="34" charset="0"/>
              </a:rPr>
              <a:t> - „Mgr title“</a:t>
            </a: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395288" y="1268413"/>
            <a:ext cx="38893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Defense procedure: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68313" y="1908175"/>
            <a:ext cx="86756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parts of the defense </a:t>
            </a:r>
            <a:r>
              <a:rPr lang="en-US" altLang="cs-CZ" sz="2100">
                <a:latin typeface="Calibri" panose="020F0502020204030204" pitchFamily="34" charset="0"/>
              </a:rPr>
              <a:t>- introduction of students by the </a:t>
            </a:r>
            <a:r>
              <a:rPr lang="cs-CZ" altLang="cs-CZ" sz="2100">
                <a:latin typeface="Calibri" panose="020F0502020204030204" pitchFamily="34" charset="0"/>
              </a:rPr>
              <a:t>chair</a:t>
            </a:r>
            <a:r>
              <a:rPr lang="en-US" altLang="cs-CZ" sz="2100">
                <a:latin typeface="Calibri" panose="020F0502020204030204" pitchFamily="34" charset="0"/>
              </a:rPr>
              <a:t> of the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d</a:t>
            </a:r>
            <a:r>
              <a:rPr lang="cs-CZ" altLang="cs-CZ" sz="2100">
                <a:latin typeface="Calibri" panose="020F0502020204030204" pitchFamily="34" charset="0"/>
              </a:rPr>
              <a:t>efence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       </a:t>
            </a:r>
            <a:r>
              <a:rPr lang="en-US" altLang="cs-CZ" sz="2100" b="1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- student’s oral presentation, max. 20 min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0" y="5300663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- reading of opponent’s reviews - opponent should be from other </a:t>
            </a:r>
            <a:r>
              <a:rPr lang="cs-CZ" altLang="cs-CZ" sz="2100">
                <a:latin typeface="Calibri" panose="020F0502020204030204" pitchFamily="34" charset="0"/>
              </a:rPr>
              <a:t>i</a:t>
            </a:r>
            <a:r>
              <a:rPr lang="en-US" altLang="cs-CZ" sz="2100">
                <a:latin typeface="Calibri" panose="020F0502020204030204" pitchFamily="34" charset="0"/>
              </a:rPr>
              <a:t>nstitution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- answering the questions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- general discussion </a:t>
            </a:r>
            <a:r>
              <a:rPr lang="cs-CZ" altLang="cs-CZ" sz="2100">
                <a:latin typeface="Calibri" panose="020F0502020204030204" pitchFamily="34" charset="0"/>
              </a:rPr>
              <a:t>–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try to </a:t>
            </a:r>
            <a:r>
              <a:rPr lang="en-US" altLang="cs-CZ" sz="2100">
                <a:latin typeface="Calibri" panose="020F0502020204030204" pitchFamily="34" charset="0"/>
              </a:rPr>
              <a:t>avoid </a:t>
            </a:r>
            <a:r>
              <a:rPr lang="cs-CZ" altLang="cs-CZ" sz="2100">
                <a:latin typeface="Calibri" panose="020F0502020204030204" pitchFamily="34" charset="0"/>
              </a:rPr>
              <a:t>too extensive argumentation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- committee decision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684213" y="2708275"/>
            <a:ext cx="83518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  </a:t>
            </a:r>
            <a:r>
              <a:rPr lang="en-US" altLang="cs-CZ" sz="2100">
                <a:latin typeface="Calibri" panose="020F0502020204030204" pitchFamily="34" charset="0"/>
              </a:rPr>
              <a:t>- the most important is to introduce the main objectives of the work, why there was necessary to perform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particular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experiments.  </a:t>
            </a:r>
            <a:r>
              <a:rPr lang="cs-CZ" altLang="cs-CZ" sz="2100">
                <a:latin typeface="Calibri" panose="020F0502020204030204" pitchFamily="34" charset="0"/>
              </a:rPr>
              <a:t>One should choose</a:t>
            </a:r>
            <a:r>
              <a:rPr lang="en-US" altLang="cs-CZ" sz="2100">
                <a:latin typeface="Calibri" panose="020F0502020204030204" pitchFamily="34" charset="0"/>
              </a:rPr>
              <a:t> only the mo</a:t>
            </a:r>
            <a:r>
              <a:rPr lang="cs-CZ" altLang="cs-CZ" sz="2100">
                <a:latin typeface="Calibri" panose="020F0502020204030204" pitchFamily="34" charset="0"/>
              </a:rPr>
              <a:t>s</a:t>
            </a:r>
            <a:r>
              <a:rPr lang="en-US" altLang="cs-CZ" sz="2100">
                <a:latin typeface="Calibri" panose="020F0502020204030204" pitchFamily="34" charset="0"/>
              </a:rPr>
              <a:t>t important results for t</a:t>
            </a:r>
            <a:r>
              <a:rPr lang="cs-CZ" altLang="cs-CZ" sz="2100">
                <a:latin typeface="Calibri" panose="020F0502020204030204" pitchFamily="34" charset="0"/>
              </a:rPr>
              <a:t>he </a:t>
            </a:r>
            <a:r>
              <a:rPr lang="en-US" altLang="cs-CZ" sz="2100">
                <a:latin typeface="Calibri" panose="020F0502020204030204" pitchFamily="34" charset="0"/>
              </a:rPr>
              <a:t>pr</a:t>
            </a:r>
            <a:r>
              <a:rPr lang="cs-CZ" altLang="cs-CZ" sz="2100">
                <a:latin typeface="Calibri" panose="020F0502020204030204" pitchFamily="34" charset="0"/>
              </a:rPr>
              <a:t>e</a:t>
            </a:r>
            <a:r>
              <a:rPr lang="en-US" altLang="cs-CZ" sz="2100">
                <a:latin typeface="Calibri" panose="020F0502020204030204" pitchFamily="34" charset="0"/>
              </a:rPr>
              <a:t>sentation,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optimal presentation should be in a form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of exciting story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with exciting conclusions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755650" y="4238625"/>
            <a:ext cx="8351838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>
                <a:latin typeface="Calibri" panose="020F0502020204030204" pitchFamily="34" charset="0"/>
              </a:rPr>
              <a:t>Co</a:t>
            </a:r>
            <a:r>
              <a:rPr lang="en-US" altLang="cs-CZ" sz="2100">
                <a:latin typeface="Calibri" panose="020F0502020204030204" pitchFamily="34" charset="0"/>
              </a:rPr>
              <a:t>nclusions </a:t>
            </a:r>
            <a:r>
              <a:rPr lang="cs-CZ" altLang="cs-CZ" sz="2100">
                <a:latin typeface="Calibri" panose="020F0502020204030204" pitchFamily="34" charset="0"/>
              </a:rPr>
              <a:t>should </a:t>
            </a:r>
            <a:r>
              <a:rPr lang="en-US" altLang="cs-CZ" sz="2100">
                <a:latin typeface="Calibri" panose="020F0502020204030204" pitchFamily="34" charset="0"/>
              </a:rPr>
              <a:t>put</a:t>
            </a:r>
            <a:r>
              <a:rPr lang="cs-CZ" altLang="cs-CZ" sz="2100">
                <a:latin typeface="Calibri" panose="020F0502020204030204" pitchFamily="34" charset="0"/>
              </a:rPr>
              <a:t> results </a:t>
            </a:r>
            <a:r>
              <a:rPr lang="en-US" altLang="cs-CZ" sz="2100">
                <a:latin typeface="Calibri" panose="020F0502020204030204" pitchFamily="34" charset="0"/>
              </a:rPr>
              <a:t>into the context of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general knowledge</a:t>
            </a:r>
            <a:r>
              <a:rPr lang="cs-CZ" altLang="cs-CZ" sz="2100">
                <a:latin typeface="Calibri" panose="020F0502020204030204" pitchFamily="34" charset="0"/>
              </a:rPr>
              <a:t> ,do not forget to </a:t>
            </a:r>
            <a:r>
              <a:rPr lang="en-US" altLang="cs-CZ" sz="2100">
                <a:latin typeface="Calibri" panose="020F0502020204030204" pitchFamily="34" charset="0"/>
              </a:rPr>
              <a:t>acknowledge colleagues</a:t>
            </a:r>
            <a:r>
              <a:rPr lang="cs-CZ" altLang="cs-CZ" sz="2100">
                <a:latin typeface="Calibri" panose="020F0502020204030204" pitchFamily="34" charset="0"/>
              </a:rPr>
              <a:t>, </a:t>
            </a:r>
            <a:r>
              <a:rPr lang="en-US" altLang="cs-CZ" sz="2100">
                <a:latin typeface="Calibri" panose="020F0502020204030204" pitchFamily="34" charset="0"/>
              </a:rPr>
              <a:t>publication strategy may be mentioned as well</a:t>
            </a:r>
          </a:p>
        </p:txBody>
      </p:sp>
      <p:grpSp>
        <p:nvGrpSpPr>
          <p:cNvPr id="21513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21518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21519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20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21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14" name="Rectangle 18"/>
          <p:cNvSpPr>
            <a:spLocks noChangeArrowheads="1"/>
          </p:cNvSpPr>
          <p:nvPr/>
        </p:nvSpPr>
        <p:spPr bwMode="auto">
          <a:xfrm>
            <a:off x="2051050" y="115888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611560" y="76470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7" grpId="0"/>
      <p:bldP spid="45070" grpId="0"/>
      <p:bldP spid="45071" grpId="0"/>
      <p:bldP spid="45072" grpId="0"/>
      <p:bldP spid="450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7"/>
          <p:cNvSpPr txBox="1">
            <a:spLocks noChangeArrowheads="1"/>
          </p:cNvSpPr>
          <p:nvPr/>
        </p:nvSpPr>
        <p:spPr bwMode="auto">
          <a:xfrm>
            <a:off x="650875" y="1133475"/>
            <a:ext cx="4784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5.3. Dissertation thesis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25449" y="2041525"/>
            <a:ext cx="8353425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cs-CZ" sz="2100" b="1" dirty="0" smtClean="0">
                <a:latin typeface="Calibri" panose="020F0502020204030204" pitchFamily="34" charset="0"/>
              </a:rPr>
              <a:t> it is required for the successful finish 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of </a:t>
            </a:r>
            <a:r>
              <a:rPr lang="cs-CZ" altLang="cs-CZ" sz="2100" b="1" dirty="0">
                <a:latin typeface="Calibri" panose="020F0502020204030204" pitchFamily="34" charset="0"/>
              </a:rPr>
              <a:t>Ph.D. </a:t>
            </a:r>
            <a:r>
              <a:rPr lang="cs-CZ" altLang="cs-CZ" sz="2100" b="1" dirty="0" err="1">
                <a:latin typeface="Calibri" panose="020F0502020204030204" pitchFamily="34" charset="0"/>
              </a:rPr>
              <a:t>studies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cs-CZ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title</a:t>
            </a:r>
            <a:r>
              <a:rPr lang="cs-CZ" altLang="cs-CZ" sz="2100" dirty="0">
                <a:latin typeface="Calibri" panose="020F0502020204030204" pitchFamily="34" charset="0"/>
              </a:rPr>
              <a:t> Ph.D.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				(</a:t>
            </a:r>
            <a:r>
              <a:rPr lang="cs-CZ" altLang="cs-CZ" sz="2100" dirty="0">
                <a:latin typeface="Calibri" panose="020F0502020204030204" pitchFamily="34" charset="0"/>
                <a:hlinkClick r:id="rId3"/>
              </a:rPr>
              <a:t>http://www.natur.cuni.cz/biologie/studium/</a:t>
            </a:r>
            <a:r>
              <a:rPr lang="cs-CZ" altLang="cs-CZ" sz="2100" dirty="0" err="1">
                <a:latin typeface="Calibri" panose="020F0502020204030204" pitchFamily="34" charset="0"/>
                <a:hlinkClick r:id="rId3"/>
              </a:rPr>
              <a:t>doktorske</a:t>
            </a:r>
            <a:r>
              <a:rPr lang="cs-CZ" altLang="cs-CZ" sz="2100" dirty="0">
                <a:latin typeface="Calibri" panose="020F0502020204030204" pitchFamily="34" charset="0"/>
                <a:hlinkClick r:id="rId3"/>
              </a:rPr>
              <a:t>-studium</a:t>
            </a:r>
            <a:r>
              <a:rPr lang="cs-CZ" altLang="cs-CZ" sz="2100" dirty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68313" y="3213100"/>
            <a:ext cx="8353425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„</a:t>
            </a:r>
            <a:r>
              <a:rPr lang="cs-CZ" altLang="cs-CZ" sz="2100" b="1" dirty="0">
                <a:latin typeface="Calibri" panose="020F0502020204030204" pitchFamily="34" charset="0"/>
              </a:rPr>
              <a:t>PhD study </a:t>
            </a:r>
            <a:r>
              <a:rPr lang="cs-CZ" altLang="cs-CZ" sz="2100" b="1" dirty="0" err="1">
                <a:latin typeface="Calibri" panose="020F0502020204030204" pitchFamily="34" charset="0"/>
              </a:rPr>
              <a:t>board</a:t>
            </a:r>
            <a:r>
              <a:rPr lang="en-US" altLang="cs-CZ" sz="2100" b="1" dirty="0">
                <a:latin typeface="Calibri" panose="020F0502020204030204" pitchFamily="34" charset="0"/>
              </a:rPr>
              <a:t>“</a:t>
            </a:r>
            <a:r>
              <a:rPr lang="en-US" altLang="cs-CZ" sz="2100" dirty="0">
                <a:latin typeface="Calibri" panose="020F0502020204030204" pitchFamily="34" charset="0"/>
              </a:rPr>
              <a:t> - guarantees the existence of certain specialization at the faculty, continuously evaluates the work of</a:t>
            </a:r>
            <a:r>
              <a:rPr lang="cs-CZ" altLang="cs-CZ" sz="2100" dirty="0">
                <a:latin typeface="Calibri" panose="020F0502020204030204" pitchFamily="34" charset="0"/>
              </a:rPr>
              <a:t>  </a:t>
            </a:r>
            <a:r>
              <a:rPr lang="en-US" altLang="cs-CZ" sz="2100" dirty="0">
                <a:latin typeface="Calibri" panose="020F0502020204030204" pitchFamily="34" charset="0"/>
              </a:rPr>
              <a:t>Ph.D. students including defense procedure</a:t>
            </a:r>
            <a:endParaRPr lang="en-US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8313" y="4624388"/>
            <a:ext cx="83534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Form</a:t>
            </a:r>
            <a:r>
              <a:rPr lang="cs-CZ" altLang="cs-CZ" sz="2100" b="1">
                <a:latin typeface="Calibri" panose="020F0502020204030204" pitchFamily="34" charset="0"/>
              </a:rPr>
              <a:t>s of PhD work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separate </a:t>
            </a:r>
            <a:r>
              <a:rPr lang="cs-CZ" altLang="cs-CZ" sz="2100">
                <a:latin typeface="Calibri" panose="020F0502020204030204" pitchFamily="34" charset="0"/>
              </a:rPr>
              <a:t>thesis</a:t>
            </a:r>
            <a:r>
              <a:rPr lang="en-US" altLang="cs-CZ" sz="2100">
                <a:latin typeface="Calibri" panose="020F0502020204030204" pitchFamily="34" charset="0"/>
              </a:rPr>
              <a:t> or collection of published papers with the introduction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68313" y="5605463"/>
            <a:ext cx="83534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electronic theses</a:t>
            </a:r>
            <a:r>
              <a:rPr lang="en-US" altLang="cs-CZ" sz="2100">
                <a:latin typeface="Calibri" panose="020F0502020204030204" pitchFamily="34" charset="0"/>
              </a:rPr>
              <a:t> - available at the web,  </a:t>
            </a:r>
            <a:r>
              <a:rPr lang="en-US" altLang="cs-CZ" sz="2100" b="1">
                <a:latin typeface="Calibri" panose="020F0502020204030204" pitchFamily="34" charset="0"/>
                <a:hlinkClick r:id="rId4"/>
              </a:rPr>
              <a:t>here</a:t>
            </a:r>
            <a:r>
              <a:rPr lang="en-US" altLang="cs-CZ" sz="2100">
                <a:latin typeface="Calibri" panose="020F0502020204030204" pitchFamily="34" charset="0"/>
              </a:rPr>
              <a:t> or</a:t>
            </a:r>
            <a:r>
              <a:rPr lang="en-US" altLang="cs-CZ" sz="2100" b="1">
                <a:latin typeface="Calibri" panose="020F0502020204030204" pitchFamily="34" charset="0"/>
              </a:rPr>
              <a:t> </a:t>
            </a:r>
            <a:r>
              <a:rPr lang="en-US" altLang="cs-CZ" sz="2100" b="1">
                <a:latin typeface="Calibri" panose="020F0502020204030204" pitchFamily="34" charset="0"/>
                <a:hlinkClick r:id="rId5"/>
              </a:rPr>
              <a:t>here</a:t>
            </a:r>
            <a:r>
              <a:rPr lang="en-US" altLang="cs-CZ" sz="2100" b="1">
                <a:latin typeface="Calibri" panose="020F0502020204030204" pitchFamily="34" charset="0"/>
              </a:rPr>
              <a:t>.</a:t>
            </a:r>
            <a:endParaRPr lang="en-US" altLang="cs-CZ" sz="2100">
              <a:latin typeface="Calibri" panose="020F0502020204030204" pitchFamily="34" charset="0"/>
            </a:endParaRPr>
          </a:p>
        </p:txBody>
      </p:sp>
      <p:grpSp>
        <p:nvGrpSpPr>
          <p:cNvPr id="23559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23564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23565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2" descr="pecetUK"/>
            <p:cNvPicPr>
              <a:picLocks noChangeAspect="1" noChangeArrowheads="1"/>
            </p:cNvPicPr>
            <p:nvPr/>
          </p:nvPicPr>
          <p:blipFill>
            <a:blip r:embed="rId7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7" name="Picture 15" descr="logo-male UEB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0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9228" grpId="0"/>
      <p:bldP spid="9229" grpId="0"/>
      <p:bldP spid="92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7"/>
          <p:cNvSpPr txBox="1">
            <a:spLocks noChangeArrowheads="1"/>
          </p:cNvSpPr>
          <p:nvPr/>
        </p:nvSpPr>
        <p:spPr bwMode="auto">
          <a:xfrm>
            <a:off x="650875" y="1133475"/>
            <a:ext cx="849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5.4. Scientific </a:t>
            </a:r>
            <a:r>
              <a:rPr lang="en-US" altLang="cs-CZ" sz="2400" b="1">
                <a:latin typeface="Calibri" panose="020F0502020204030204" pitchFamily="34" charset="0"/>
              </a:rPr>
              <a:t>contributions at the conferences and seminars </a:t>
            </a:r>
            <a:endParaRPr lang="cs-CZ" altLang="cs-CZ" sz="2400" b="1">
              <a:latin typeface="Calibri" panose="020F0502020204030204" pitchFamily="34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4925" y="1628775"/>
            <a:ext cx="943292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GB" altLang="cs-CZ" sz="2100" b="1" dirty="0" smtClean="0">
                <a:latin typeface="Calibri" panose="020F0502020204030204" pitchFamily="34" charset="0"/>
              </a:rPr>
              <a:t>Abstract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GB" altLang="cs-CZ" sz="2100" dirty="0" smtClean="0">
                <a:latin typeface="Calibri" panose="020F0502020204030204" pitchFamily="34" charset="0"/>
              </a:rPr>
              <a:t>very condensed form of scientific paper containing:</a:t>
            </a:r>
            <a:endParaRPr lang="cs-CZ" altLang="cs-CZ" sz="21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GB" altLang="cs-CZ" sz="2100" dirty="0" smtClean="0">
                <a:latin typeface="Calibri" panose="020F0502020204030204" pitchFamily="34" charset="0"/>
              </a:rPr>
              <a:t>Introduction and Rationale</a:t>
            </a:r>
            <a:r>
              <a:rPr lang="cs-CZ" altLang="cs-CZ" sz="2100" dirty="0" smtClean="0">
                <a:latin typeface="Calibri" panose="020F0502020204030204" pitchFamily="34" charset="0"/>
              </a:rPr>
              <a:t> -</a:t>
            </a:r>
            <a:r>
              <a:rPr lang="en-GB" altLang="cs-CZ" sz="2100" dirty="0" smtClean="0">
                <a:latin typeface="Calibri" panose="020F0502020204030204" pitchFamily="34" charset="0"/>
              </a:rPr>
              <a:t> why it has been necessary to make an experiment</a:t>
            </a:r>
            <a:br>
              <a:rPr lang="en-GB" altLang="cs-CZ" sz="2100" dirty="0" smtClean="0">
                <a:latin typeface="Calibri" panose="020F0502020204030204" pitchFamily="34" charset="0"/>
              </a:rPr>
            </a:br>
            <a:r>
              <a:rPr lang="en-GB" altLang="cs-CZ" sz="2100" dirty="0" smtClean="0">
                <a:latin typeface="Calibri" panose="020F0502020204030204" pitchFamily="34" charset="0"/>
              </a:rPr>
              <a:t>Results and methods</a:t>
            </a:r>
            <a:br>
              <a:rPr lang="en-GB" altLang="cs-CZ" sz="2100" dirty="0" smtClean="0">
                <a:latin typeface="Calibri" panose="020F0502020204030204" pitchFamily="34" charset="0"/>
              </a:rPr>
            </a:br>
            <a:r>
              <a:rPr lang="en-GB" altLang="cs-CZ" sz="2100" dirty="0" smtClean="0">
                <a:latin typeface="Calibri" panose="020F0502020204030204" pitchFamily="34" charset="0"/>
              </a:rPr>
              <a:t>Discussion</a:t>
            </a:r>
            <a:br>
              <a:rPr lang="en-GB" altLang="cs-CZ" sz="2100" dirty="0" smtClean="0">
                <a:latin typeface="Calibri" panose="020F0502020204030204" pitchFamily="34" charset="0"/>
              </a:rPr>
            </a:br>
            <a:r>
              <a:rPr lang="en-GB" altLang="cs-CZ" sz="2100" dirty="0" smtClean="0">
                <a:latin typeface="Calibri" panose="020F0502020204030204" pitchFamily="34" charset="0"/>
              </a:rPr>
              <a:t>Conclusion</a:t>
            </a:r>
            <a:br>
              <a:rPr lang="en-GB" altLang="cs-CZ" sz="2100" dirty="0" smtClean="0">
                <a:latin typeface="Calibri" panose="020F0502020204030204" pitchFamily="34" charset="0"/>
              </a:rPr>
            </a:br>
            <a:endParaRPr lang="cs-CZ" altLang="cs-CZ" sz="2100" dirty="0" smtClean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cs-CZ" sz="2100" dirty="0" smtClean="0">
                <a:latin typeface="Calibri" panose="020F0502020204030204" pitchFamily="34" charset="0"/>
              </a:rPr>
              <a:t>- all together not more than 200-300 words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95288" y="5175250"/>
            <a:ext cx="730726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2100" dirty="0">
                <a:latin typeface="Calibri" panose="020F0502020204030204" pitchFamily="34" charset="0"/>
              </a:rPr>
              <a:t> - the example of </a:t>
            </a:r>
            <a:r>
              <a:rPr lang="en-GB" altLang="cs-CZ" sz="2100" dirty="0">
                <a:latin typeface="Calibri" panose="020F0502020204030204" pitchFamily="34" charset="0"/>
                <a:hlinkClick r:id="rId3"/>
              </a:rPr>
              <a:t>poster abstract</a:t>
            </a:r>
            <a:r>
              <a:rPr lang="en-GB" altLang="cs-CZ" sz="2100" dirty="0">
                <a:latin typeface="Calibri" panose="020F0502020204030204" pitchFamily="34" charset="0"/>
              </a:rPr>
              <a:t> </a:t>
            </a:r>
          </a:p>
        </p:txBody>
      </p:sp>
      <p:grpSp>
        <p:nvGrpSpPr>
          <p:cNvPr id="25605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25610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25611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2" name="Picture 12" descr="pecetUK"/>
            <p:cNvPicPr>
              <a:picLocks noChangeAspect="1" noChangeArrowheads="1"/>
            </p:cNvPicPr>
            <p:nvPr/>
          </p:nvPicPr>
          <p:blipFill>
            <a:blip r:embed="rId5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3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06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2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7"/>
          <p:cNvSpPr txBox="1">
            <a:spLocks noChangeArrowheads="1"/>
          </p:cNvSpPr>
          <p:nvPr/>
        </p:nvSpPr>
        <p:spPr bwMode="auto">
          <a:xfrm>
            <a:off x="650875" y="1133475"/>
            <a:ext cx="849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5.4. Scientific </a:t>
            </a:r>
            <a:r>
              <a:rPr lang="en-US" altLang="cs-CZ" sz="2400" b="1">
                <a:latin typeface="Calibri" panose="020F0502020204030204" pitchFamily="34" charset="0"/>
              </a:rPr>
              <a:t>contributions at the conferences and seminars </a:t>
            </a:r>
            <a:endParaRPr lang="cs-CZ" altLang="cs-CZ" sz="2400" b="1">
              <a:latin typeface="Calibri" panose="020F0502020204030204" pitchFamily="34" charset="0"/>
            </a:endParaRP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468313" y="2076450"/>
            <a:ext cx="79914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efficient way of making your results publicly </a:t>
            </a:r>
            <a:r>
              <a:rPr lang="cs-CZ" altLang="cs-CZ" sz="2100" b="1">
                <a:latin typeface="Calibri" panose="020F0502020204030204" pitchFamily="34" charset="0"/>
              </a:rPr>
              <a:t>known</a:t>
            </a:r>
            <a:endParaRPr lang="en-US" altLang="cs-CZ" sz="2100">
              <a:latin typeface="Calibri" panose="020F0502020204030204" pitchFamily="34" charset="0"/>
            </a:endParaRPr>
          </a:p>
        </p:txBody>
      </p:sp>
      <p:sp>
        <p:nvSpPr>
          <p:cNvPr id="27652" name="Text Box 7"/>
          <p:cNvSpPr txBox="1">
            <a:spLocks noChangeArrowheads="1"/>
          </p:cNvSpPr>
          <p:nvPr/>
        </p:nvSpPr>
        <p:spPr bwMode="auto">
          <a:xfrm>
            <a:off x="395288" y="1644650"/>
            <a:ext cx="38893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Poster: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468313" y="2652713"/>
            <a:ext cx="79914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it could have long-lasting validity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hanging at the corridor’s wall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468313" y="3151188"/>
            <a:ext cx="79914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there are no obligatory rules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you should attract attention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433388" y="3573463"/>
            <a:ext cx="8675687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 - presentation at the conference </a:t>
            </a:r>
            <a:r>
              <a:rPr lang="en-US" altLang="cs-CZ" sz="2100">
                <a:latin typeface="Calibri" panose="020F0502020204030204" pitchFamily="34" charset="0"/>
              </a:rPr>
              <a:t>- poster sessions, the author should be 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		 present at specified time, </a:t>
            </a:r>
            <a:r>
              <a:rPr lang="cs-CZ" altLang="cs-CZ" sz="2100">
                <a:latin typeface="Calibri" panose="020F0502020204030204" pitchFamily="34" charset="0"/>
              </a:rPr>
              <a:t>						m</a:t>
            </a:r>
            <a:r>
              <a:rPr lang="en-US" altLang="cs-CZ" sz="2100">
                <a:latin typeface="Calibri" panose="020F0502020204030204" pitchFamily="34" charset="0"/>
              </a:rPr>
              <a:t>inipresentation“  could be organized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433388" y="4797425"/>
            <a:ext cx="86756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 - conclusions are the most important</a:t>
            </a:r>
            <a:r>
              <a:rPr lang="en-US" altLang="cs-CZ" sz="2100">
                <a:latin typeface="Calibri" panose="020F0502020204030204" pitchFamily="34" charset="0"/>
              </a:rPr>
              <a:t> - in a form „take home message“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468313" y="5229225"/>
            <a:ext cx="86756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printed miniature of the poster</a:t>
            </a:r>
            <a:r>
              <a:rPr lang="en-US" altLang="cs-CZ" sz="2100">
                <a:latin typeface="Calibri" panose="020F0502020204030204" pitchFamily="34" charset="0"/>
              </a:rPr>
              <a:t> – very useful of the propagation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468313" y="5786438"/>
            <a:ext cx="86756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preparation using </a:t>
            </a:r>
            <a:r>
              <a:rPr lang="en-US" altLang="cs-CZ" sz="2100" b="1">
                <a:latin typeface="Calibri" panose="020F0502020204030204" pitchFamily="34" charset="0"/>
                <a:hlinkClick r:id="rId3" action="ppaction://hlinkfile"/>
              </a:rPr>
              <a:t>software</a:t>
            </a:r>
            <a:r>
              <a:rPr lang="en-US" altLang="cs-CZ" sz="2100">
                <a:latin typeface="Calibri" panose="020F0502020204030204" pitchFamily="34" charset="0"/>
                <a:hlinkClick r:id="rId3" action="ppaction://hlinkfile"/>
              </a:rPr>
              <a:t> -</a:t>
            </a:r>
            <a:r>
              <a:rPr lang="en-US" altLang="cs-CZ" sz="2100">
                <a:latin typeface="Calibri" panose="020F0502020204030204" pitchFamily="34" charset="0"/>
              </a:rPr>
              <a:t> Corel Draw, Adobe Illustrator or Power Point,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	         make </a:t>
            </a:r>
            <a:r>
              <a:rPr lang="en-US" altLang="cs-CZ" sz="2100">
                <a:latin typeface="Calibri" panose="020F0502020204030204" pitchFamily="34" charset="0"/>
                <a:hlinkClick r:id="rId4" action="ppaction://hlinkfile"/>
              </a:rPr>
              <a:t>pdf</a:t>
            </a:r>
            <a:r>
              <a:rPr lang="en-US" altLang="cs-CZ" sz="2100">
                <a:latin typeface="Calibri" panose="020F0502020204030204" pitchFamily="34" charset="0"/>
              </a:rPr>
              <a:t> or eps for printing</a:t>
            </a:r>
          </a:p>
        </p:txBody>
      </p:sp>
      <p:grpSp>
        <p:nvGrpSpPr>
          <p:cNvPr id="27659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27664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27665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6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7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60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5" grpId="0"/>
      <p:bldP spid="47117" grpId="0"/>
      <p:bldP spid="47118" grpId="0"/>
      <p:bldP spid="47119" grpId="0"/>
      <p:bldP spid="47120" grpId="0"/>
      <p:bldP spid="47121" grpId="0"/>
      <p:bldP spid="471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7"/>
          <p:cNvSpPr txBox="1">
            <a:spLocks noChangeArrowheads="1"/>
          </p:cNvSpPr>
          <p:nvPr/>
        </p:nvSpPr>
        <p:spPr bwMode="auto">
          <a:xfrm>
            <a:off x="433388" y="1038225"/>
            <a:ext cx="8242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5.4. Scientific </a:t>
            </a:r>
            <a:r>
              <a:rPr lang="en-US" altLang="cs-CZ" sz="2400" b="1">
                <a:latin typeface="Calibri" panose="020F0502020204030204" pitchFamily="34" charset="0"/>
              </a:rPr>
              <a:t>contributions at the conferences and seminars </a:t>
            </a:r>
            <a:endParaRPr lang="cs-CZ" altLang="cs-CZ" sz="2400" b="1">
              <a:latin typeface="Calibri" panose="020F0502020204030204" pitchFamily="34" charset="0"/>
            </a:endParaRP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468313" y="1916113"/>
            <a:ext cx="79914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purpose of the contribution</a:t>
            </a:r>
            <a:r>
              <a:rPr lang="en-US" altLang="cs-CZ" sz="2100">
                <a:latin typeface="Calibri" panose="020F0502020204030204" pitchFamily="34" charset="0"/>
              </a:rPr>
              <a:t> - presenting author usually speaks </a:t>
            </a:r>
            <a:r>
              <a:rPr lang="cs-CZ" altLang="cs-CZ" sz="2100">
                <a:latin typeface="Calibri" panose="020F0502020204030204" pitchFamily="34" charset="0"/>
              </a:rPr>
              <a:t>also </a:t>
            </a:r>
            <a:r>
              <a:rPr lang="en-US" altLang="cs-CZ" sz="2100">
                <a:latin typeface="Calibri" panose="020F0502020204030204" pitchFamily="34" charset="0"/>
              </a:rPr>
              <a:t>about  the work of other colleagues from the team</a:t>
            </a:r>
          </a:p>
        </p:txBody>
      </p:sp>
      <p:sp>
        <p:nvSpPr>
          <p:cNvPr id="29700" name="Text Box 7"/>
          <p:cNvSpPr txBox="1">
            <a:spLocks noChangeArrowheads="1"/>
          </p:cNvSpPr>
          <p:nvPr/>
        </p:nvSpPr>
        <p:spPr bwMode="auto">
          <a:xfrm>
            <a:off x="395288" y="1484313"/>
            <a:ext cx="5113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alibri" panose="020F0502020204030204" pitchFamily="34" charset="0"/>
              </a:rPr>
              <a:t>Oral contributions at the conference: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684213" y="2584450"/>
            <a:ext cx="7991475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			    - the main purpose is to convince others </a:t>
            </a:r>
            <a:r>
              <a:rPr lang="cs-CZ" altLang="cs-CZ" sz="2100">
                <a:latin typeface="Calibri" panose="020F0502020204030204" pitchFamily="34" charset="0"/>
              </a:rPr>
              <a:t>			     </a:t>
            </a:r>
            <a:r>
              <a:rPr lang="en-US" altLang="cs-CZ" sz="2100">
                <a:latin typeface="Calibri" panose="020F0502020204030204" pitchFamily="34" charset="0"/>
              </a:rPr>
              <a:t>that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presented results are important and </a:t>
            </a:r>
            <a:r>
              <a:rPr lang="cs-CZ" altLang="cs-CZ" sz="2100">
                <a:latin typeface="Calibri" panose="020F0502020204030204" pitchFamily="34" charset="0"/>
              </a:rPr>
              <a:t>			     </a:t>
            </a:r>
            <a:r>
              <a:rPr lang="en-US" altLang="cs-CZ" sz="2100">
                <a:latin typeface="Calibri" panose="020F0502020204030204" pitchFamily="34" charset="0"/>
              </a:rPr>
              <a:t>that the  group of authors is reliable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684213" y="3625850"/>
            <a:ext cx="79914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			    - always include the reference to published 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	      papers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468313" y="4205288"/>
            <a:ext cx="867568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common mistakes</a:t>
            </a:r>
            <a:r>
              <a:rPr lang="en-US" altLang="cs-CZ" sz="2100">
                <a:latin typeface="Calibri" panose="020F0502020204030204" pitchFamily="34" charset="0"/>
              </a:rPr>
              <a:t> - not balanced proportion of results and general </a:t>
            </a:r>
            <a:r>
              <a:rPr lang="cs-CZ" altLang="cs-CZ" sz="2100">
                <a:latin typeface="Calibri" panose="020F0502020204030204" pitchFamily="34" charset="0"/>
              </a:rPr>
              <a:t>			         </a:t>
            </a:r>
            <a:r>
              <a:rPr lang="en-US" altLang="cs-CZ" sz="2100">
                <a:latin typeface="Calibri" panose="020F0502020204030204" pitchFamily="34" charset="0"/>
              </a:rPr>
              <a:t>introduction 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         	      - exceeding time limit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      - monotonous presentation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                     - low self-criticism or too high criticism to other results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         	      - problems in graphic</a:t>
            </a:r>
            <a:r>
              <a:rPr lang="cs-CZ" altLang="cs-CZ" sz="2100">
                <a:latin typeface="Calibri" panose="020F0502020204030204" pitchFamily="34" charset="0"/>
              </a:rPr>
              <a:t>s</a:t>
            </a:r>
            <a:r>
              <a:rPr lang="en-US" altLang="cs-CZ" sz="2100">
                <a:latin typeface="Calibri" panose="020F0502020204030204" pitchFamily="34" charset="0"/>
              </a:rPr>
              <a:t>  (</a:t>
            </a:r>
            <a:r>
              <a:rPr lang="cs-CZ" altLang="cs-CZ" sz="2100">
                <a:latin typeface="Calibri" panose="020F0502020204030204" pitchFamily="34" charset="0"/>
              </a:rPr>
              <a:t>black on white is stil the best</a:t>
            </a:r>
            <a:r>
              <a:rPr lang="en-US" altLang="cs-CZ" sz="2100">
                <a:latin typeface="Calibri" panose="020F0502020204030204" pitchFamily="34" charset="0"/>
              </a:rPr>
              <a:t>!)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541338" y="6181725"/>
            <a:ext cx="69103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  <a:hlinkClick r:id="rId3" action="ppaction://hlinkpres?slideindex=1&amp;slidetitle="/>
              </a:rPr>
              <a:t>example</a:t>
            </a:r>
            <a:r>
              <a:rPr lang="en-US" altLang="cs-CZ" sz="2100" b="1">
                <a:latin typeface="Calibri" panose="020F0502020204030204" pitchFamily="34" charset="0"/>
              </a:rPr>
              <a:t> </a:t>
            </a:r>
            <a:r>
              <a:rPr lang="cs-CZ" altLang="cs-CZ" sz="2100" b="1">
                <a:latin typeface="Calibri" panose="020F0502020204030204" pitchFamily="34" charset="0"/>
              </a:rPr>
              <a:t>of the oral contribution at the conference</a:t>
            </a:r>
            <a:endParaRPr lang="en-US" altLang="cs-CZ" sz="2100">
              <a:latin typeface="Calibri" panose="020F0502020204030204" pitchFamily="34" charset="0"/>
            </a:endParaRPr>
          </a:p>
        </p:txBody>
      </p:sp>
      <p:sp>
        <p:nvSpPr>
          <p:cNvPr id="29705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grpSp>
        <p:nvGrpSpPr>
          <p:cNvPr id="29709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29710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29711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12" name="Picture 12" descr="pecetUK"/>
            <p:cNvPicPr>
              <a:picLocks noChangeAspect="1" noChangeArrowheads="1"/>
            </p:cNvPicPr>
            <p:nvPr/>
          </p:nvPicPr>
          <p:blipFill>
            <a:blip r:embed="rId5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13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3" grpId="0"/>
      <p:bldP spid="49165" grpId="0"/>
      <p:bldP spid="49166" grpId="0"/>
      <p:bldP spid="49167" grpId="0"/>
      <p:bldP spid="491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31800" y="1708150"/>
            <a:ext cx="87122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b</a:t>
            </a:r>
            <a:r>
              <a:rPr lang="en-US" altLang="cs-CZ" sz="2100" b="1">
                <a:latin typeface="Calibri" panose="020F0502020204030204" pitchFamily="34" charset="0"/>
              </a:rPr>
              <a:t>ibliographic sea</a:t>
            </a:r>
            <a:r>
              <a:rPr lang="cs-CZ" altLang="cs-CZ" sz="2100" b="1">
                <a:latin typeface="Calibri" panose="020F0502020204030204" pitchFamily="34" charset="0"/>
              </a:rPr>
              <a:t>r</a:t>
            </a:r>
            <a:r>
              <a:rPr lang="en-US" altLang="cs-CZ" sz="2100" b="1">
                <a:latin typeface="Calibri" panose="020F0502020204030204" pitchFamily="34" charset="0"/>
              </a:rPr>
              <a:t>ch</a:t>
            </a:r>
            <a:r>
              <a:rPr lang="en-US" altLang="cs-CZ" sz="2100">
                <a:latin typeface="Calibri" panose="020F0502020204030204" pitchFamily="34" charset="0"/>
              </a:rPr>
              <a:t> - thesis itself may contain experimental results, but 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          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 bibliographic part is the most rated part of the work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28625" y="2492375"/>
            <a:ext cx="8535988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100" b="1">
                <a:latin typeface="Calibri" panose="020F0502020204030204" pitchFamily="34" charset="0"/>
              </a:rPr>
              <a:t> </a:t>
            </a:r>
            <a:r>
              <a:rPr lang="en-US" altLang="cs-CZ" sz="2100" b="1">
                <a:latin typeface="Calibri" panose="020F0502020204030204" pitchFamily="34" charset="0"/>
              </a:rPr>
              <a:t>instructions for </a:t>
            </a:r>
            <a:r>
              <a:rPr lang="cs-CZ" altLang="cs-CZ" sz="2100" b="1">
                <a:latin typeface="Calibri" panose="020F0502020204030204" pitchFamily="34" charset="0"/>
              </a:rPr>
              <a:t>writing</a:t>
            </a:r>
            <a:r>
              <a:rPr lang="en-US" altLang="cs-CZ" sz="2100" b="1">
                <a:latin typeface="Calibri" panose="020F0502020204030204" pitchFamily="34" charset="0"/>
              </a:rPr>
              <a:t> bachelor thesis</a:t>
            </a:r>
            <a:r>
              <a:rPr lang="en-US" altLang="cs-CZ" sz="2100">
                <a:latin typeface="Calibri" panose="020F0502020204030204" pitchFamily="34" charset="0"/>
              </a:rPr>
              <a:t> - they are unified for whole section of</a:t>
            </a:r>
            <a:r>
              <a:rPr lang="cs-CZ" altLang="cs-CZ" sz="2100">
                <a:latin typeface="Calibri" panose="020F0502020204030204" pitchFamily="34" charset="0"/>
              </a:rPr>
              <a:t> b</a:t>
            </a:r>
            <a:r>
              <a:rPr lang="en-US" altLang="cs-CZ" sz="2100">
                <a:latin typeface="Calibri" panose="020F0502020204030204" pitchFamily="34" charset="0"/>
              </a:rPr>
              <a:t>iology (</a:t>
            </a:r>
            <a:r>
              <a:rPr lang="en-US" altLang="cs-CZ" sz="2100">
                <a:latin typeface="Calibri" panose="020F0502020204030204" pitchFamily="34" charset="0"/>
                <a:hlinkClick r:id="rId3"/>
              </a:rPr>
              <a:t>http://www.natur.cuni.cz/biologie-en?set_language=en</a:t>
            </a:r>
            <a:r>
              <a:rPr lang="en-US" altLang="cs-CZ" sz="2100">
                <a:latin typeface="Calibri" panose="020F0502020204030204" pitchFamily="34" charset="0"/>
              </a:rPr>
              <a:t>), 	</a:t>
            </a:r>
            <a:r>
              <a:rPr lang="cs-CZ" altLang="cs-CZ" sz="2100">
                <a:latin typeface="Calibri" panose="020F0502020204030204" pitchFamily="34" charset="0"/>
              </a:rPr>
              <a:t>             </a:t>
            </a:r>
            <a:r>
              <a:rPr lang="en-US" altLang="cs-CZ" sz="2100">
                <a:latin typeface="Calibri" panose="020F0502020204030204" pitchFamily="34" charset="0"/>
              </a:rPr>
              <a:t> detailed instructions (in </a:t>
            </a:r>
            <a:r>
              <a:rPr lang="cs-CZ" altLang="cs-CZ" sz="2100">
                <a:latin typeface="Calibri" panose="020F0502020204030204" pitchFamily="34" charset="0"/>
              </a:rPr>
              <a:t>C</a:t>
            </a:r>
            <a:r>
              <a:rPr lang="en-US" altLang="cs-CZ" sz="2100">
                <a:latin typeface="Calibri" panose="020F0502020204030204" pitchFamily="34" charset="0"/>
              </a:rPr>
              <a:t>zech) could be found at the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web of biological section (</a:t>
            </a:r>
            <a:r>
              <a:rPr lang="en-US" altLang="cs-CZ" sz="2100">
                <a:latin typeface="Calibri" panose="020F0502020204030204" pitchFamily="34" charset="0"/>
                <a:hlinkClick r:id="rId4"/>
              </a:rPr>
              <a:t>biologická sekce</a:t>
            </a:r>
            <a:r>
              <a:rPr lang="en-US" altLang="cs-CZ" sz="2100">
                <a:latin typeface="Calibri" panose="020F0502020204030204" pitchFamily="34" charset="0"/>
              </a:rPr>
              <a:t>).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498475" y="1117600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Bachelor thesis</a:t>
            </a:r>
          </a:p>
        </p:txBody>
      </p:sp>
      <p:grpSp>
        <p:nvGrpSpPr>
          <p:cNvPr id="5125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5130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5131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2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3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6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sz="210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50825" y="1928813"/>
            <a:ext cx="8893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>
                <a:latin typeface="Calibri" panose="020F0502020204030204" pitchFamily="34" charset="0"/>
              </a:rPr>
              <a:t>- </a:t>
            </a:r>
            <a:r>
              <a:rPr lang="en-US" altLang="cs-CZ" sz="2000" b="1">
                <a:latin typeface="Calibri" panose="020F0502020204030204" pitchFamily="34" charset="0"/>
              </a:rPr>
              <a:t>the responsibility is up to the student</a:t>
            </a:r>
            <a:r>
              <a:rPr lang="en-US" altLang="cs-CZ" sz="2000">
                <a:latin typeface="Calibri" panose="020F0502020204030204" pitchFamily="34" charset="0"/>
              </a:rPr>
              <a:t> - the supervisor helps by useful advices</a:t>
            </a:r>
            <a:br>
              <a:rPr lang="en-US" altLang="cs-CZ" sz="2000">
                <a:latin typeface="Calibri" panose="020F0502020204030204" pitchFamily="34" charset="0"/>
              </a:rPr>
            </a:br>
            <a:r>
              <a:rPr lang="en-US" altLang="cs-CZ" sz="2000">
                <a:latin typeface="Calibri" panose="020F0502020204030204" pitchFamily="34" charset="0"/>
              </a:rPr>
              <a:t>				           and may help with some interpretations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50825" y="2576513"/>
            <a:ext cx="88931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>
                <a:latin typeface="Calibri" panose="020F0502020204030204" pitchFamily="34" charset="0"/>
              </a:rPr>
              <a:t>- </a:t>
            </a:r>
            <a:r>
              <a:rPr lang="cs-CZ" altLang="cs-CZ" sz="2000">
                <a:latin typeface="Calibri" panose="020F0502020204030204" pitchFamily="34" charset="0"/>
              </a:rPr>
              <a:t>i</a:t>
            </a:r>
            <a:r>
              <a:rPr lang="cs-CZ" altLang="cs-CZ" sz="2000" b="1">
                <a:latin typeface="Calibri" panose="020F0502020204030204" pitchFamily="34" charset="0"/>
              </a:rPr>
              <a:t>t is a</a:t>
            </a:r>
            <a:r>
              <a:rPr lang="en-US" altLang="cs-CZ" sz="2000" b="1">
                <a:latin typeface="Calibri" panose="020F0502020204030204" pitchFamily="34" charset="0"/>
              </a:rPr>
              <a:t> bibliographic search </a:t>
            </a:r>
            <a:r>
              <a:rPr lang="en-US" altLang="cs-CZ" sz="2000">
                <a:latin typeface="Calibri" panose="020F0502020204030204" pitchFamily="34" charset="0"/>
              </a:rPr>
              <a:t> - this is the most evaluated part of the work, </a:t>
            </a:r>
            <a:r>
              <a:rPr lang="cs-CZ" altLang="cs-CZ" sz="2000">
                <a:latin typeface="Calibri" panose="020F0502020204030204" pitchFamily="34" charset="0"/>
              </a:rPr>
              <a:t>	          			    </a:t>
            </a:r>
            <a:r>
              <a:rPr lang="en-US" altLang="cs-CZ" sz="2000">
                <a:latin typeface="Calibri" panose="020F0502020204030204" pitchFamily="34" charset="0"/>
              </a:rPr>
              <a:t>experimental results might be included, but they are </a:t>
            </a:r>
            <a:r>
              <a:rPr lang="cs-CZ" altLang="cs-CZ" sz="2000">
                <a:latin typeface="Calibri" panose="020F0502020204030204" pitchFamily="34" charset="0"/>
              </a:rPr>
              <a:t>			    </a:t>
            </a:r>
            <a:r>
              <a:rPr lang="en-US" altLang="cs-CZ" sz="2000">
                <a:latin typeface="Calibri" panose="020F0502020204030204" pitchFamily="34" charset="0"/>
              </a:rPr>
              <a:t>not</a:t>
            </a:r>
            <a:r>
              <a:rPr lang="cs-CZ" altLang="cs-CZ" sz="2000">
                <a:latin typeface="Calibri" panose="020F0502020204030204" pitchFamily="34" charset="0"/>
              </a:rPr>
              <a:t> </a:t>
            </a:r>
            <a:r>
              <a:rPr lang="en-US" altLang="cs-CZ" sz="2000">
                <a:latin typeface="Calibri" panose="020F0502020204030204" pitchFamily="34" charset="0"/>
              </a:rPr>
              <a:t>so important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395288" y="1484313"/>
            <a:ext cx="684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b="1">
                <a:latin typeface="Calibri" panose="020F0502020204030204" pitchFamily="34" charset="0"/>
              </a:rPr>
              <a:t>Basic conception and overall extent of the work: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79388" y="3638550"/>
            <a:ext cx="8893175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>
                <a:latin typeface="Calibri" panose="020F0502020204030204" pitchFamily="34" charset="0"/>
              </a:rPr>
              <a:t>-  </a:t>
            </a:r>
            <a:r>
              <a:rPr lang="en-US" altLang="cs-CZ" sz="2000" b="1">
                <a:latin typeface="Calibri" panose="020F0502020204030204" pitchFamily="34" charset="0"/>
              </a:rPr>
              <a:t>the work should demonstrate the ability of student to compile relevant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b="1">
                <a:latin typeface="Calibri" panose="020F0502020204030204" pitchFamily="34" charset="0"/>
              </a:rPr>
              <a:t>   scientific literature</a:t>
            </a:r>
            <a:r>
              <a:rPr lang="en-US" altLang="cs-CZ" sz="2000">
                <a:latin typeface="Calibri" panose="020F0502020204030204" pitchFamily="34" charset="0"/>
              </a:rPr>
              <a:t> - the most important is the complexity of the view, the ability </a:t>
            </a:r>
            <a:r>
              <a:rPr lang="cs-CZ" altLang="cs-CZ" sz="2000">
                <a:latin typeface="Calibri" panose="020F0502020204030204" pitchFamily="34" charset="0"/>
              </a:rPr>
              <a:t>		      </a:t>
            </a:r>
            <a:r>
              <a:rPr lang="en-US" altLang="cs-CZ" sz="2000">
                <a:latin typeface="Calibri" panose="020F0502020204030204" pitchFamily="34" charset="0"/>
              </a:rPr>
              <a:t>of </a:t>
            </a:r>
            <a:r>
              <a:rPr lang="cs-CZ" altLang="cs-CZ" sz="2000">
                <a:latin typeface="Calibri" panose="020F0502020204030204" pitchFamily="34" charset="0"/>
              </a:rPr>
              <a:t> </a:t>
            </a:r>
            <a:r>
              <a:rPr lang="en-US" altLang="cs-CZ" sz="2000">
                <a:latin typeface="Calibri" panose="020F0502020204030204" pitchFamily="34" charset="0"/>
              </a:rPr>
              <a:t>making conclusions, strong statements and generalizations.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395288" y="879475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alibri" panose="020F0502020204030204" pitchFamily="34" charset="0"/>
              </a:rPr>
              <a:t>5.1. Bachelor thesis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50825" y="4749800"/>
            <a:ext cx="90360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000" b="1">
                <a:latin typeface="Calibri" panose="020F0502020204030204" pitchFamily="34" charset="0"/>
              </a:rPr>
              <a:t> scientific style of writing</a:t>
            </a:r>
            <a:r>
              <a:rPr lang="en-US" altLang="cs-CZ" sz="2000">
                <a:latin typeface="Calibri" panose="020F0502020204030204" pitchFamily="34" charset="0"/>
              </a:rPr>
              <a:t> </a:t>
            </a:r>
            <a:r>
              <a:rPr lang="cs-CZ" altLang="cs-CZ" sz="2000">
                <a:latin typeface="Calibri" panose="020F0502020204030204" pitchFamily="34" charset="0"/>
              </a:rPr>
              <a:t>-</a:t>
            </a:r>
            <a:r>
              <a:rPr lang="en-US" altLang="cs-CZ" sz="2000">
                <a:latin typeface="Calibri" panose="020F0502020204030204" pitchFamily="34" charset="0"/>
              </a:rPr>
              <a:t> </a:t>
            </a:r>
            <a:r>
              <a:rPr lang="cs-CZ" altLang="cs-CZ" sz="2000">
                <a:latin typeface="Calibri" panose="020F0502020204030204" pitchFamily="34" charset="0"/>
              </a:rPr>
              <a:t>in Czech, Slovak and English. </a:t>
            </a:r>
            <a:r>
              <a:rPr lang="en-US" altLang="cs-CZ" sz="2000">
                <a:latin typeface="Calibri" panose="020F0502020204030204" pitchFamily="34" charset="0"/>
              </a:rPr>
              <a:t>The best and</a:t>
            </a:r>
            <a:r>
              <a:rPr lang="cs-CZ" altLang="cs-CZ" sz="2000">
                <a:latin typeface="Calibri" panose="020F0502020204030204" pitchFamily="34" charset="0"/>
              </a:rPr>
              <a:t> </a:t>
            </a:r>
            <a:r>
              <a:rPr lang="en-US" altLang="cs-CZ" sz="2000">
                <a:latin typeface="Calibri" panose="020F0502020204030204" pitchFamily="34" charset="0"/>
              </a:rPr>
              <a:t>very</a:t>
            </a:r>
            <a:r>
              <a:rPr lang="cs-CZ" altLang="cs-CZ" sz="2000">
                <a:latin typeface="Calibri" panose="020F0502020204030204" pitchFamily="34" charset="0"/>
              </a:rPr>
              <a:t> </a:t>
            </a:r>
            <a:r>
              <a:rPr lang="en-US" altLang="cs-CZ" sz="2000">
                <a:latin typeface="Calibri" panose="020F0502020204030204" pitchFamily="34" charset="0"/>
              </a:rPr>
              <a:t>concise </a:t>
            </a:r>
            <a:r>
              <a:rPr lang="cs-CZ" altLang="cs-CZ" sz="2000">
                <a:latin typeface="Calibri" panose="020F0502020204030204" pitchFamily="34" charset="0"/>
              </a:rPr>
              <a:t>	                                  </a:t>
            </a:r>
            <a:r>
              <a:rPr lang="en-US" altLang="cs-CZ" sz="2000">
                <a:latin typeface="Calibri" panose="020F0502020204030204" pitchFamily="34" charset="0"/>
              </a:rPr>
              <a:t>introduction to scientific writing is from William</a:t>
            </a:r>
            <a:r>
              <a:rPr lang="cs-CZ" altLang="cs-CZ" sz="2000">
                <a:latin typeface="Calibri" panose="020F0502020204030204" pitchFamily="34" charset="0"/>
              </a:rPr>
              <a:t> </a:t>
            </a:r>
            <a:r>
              <a:rPr lang="en-US" altLang="cs-CZ" sz="2000">
                <a:latin typeface="Calibri" panose="020F0502020204030204" pitchFamily="34" charset="0"/>
              </a:rPr>
              <a:t>Strunk Jr.</a:t>
            </a:r>
            <a:r>
              <a:rPr lang="cs-CZ" altLang="cs-CZ" sz="2000">
                <a:latin typeface="Calibri" panose="020F0502020204030204" pitchFamily="34" charset="0"/>
              </a:rPr>
              <a:t/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		 </a:t>
            </a:r>
            <a:r>
              <a:rPr lang="en-US" altLang="cs-CZ" sz="2000">
                <a:latin typeface="Calibri" panose="020F0502020204030204" pitchFamily="34" charset="0"/>
              </a:rPr>
              <a:t> - </a:t>
            </a:r>
            <a:r>
              <a:rPr lang="en-US" altLang="cs-CZ" sz="2000" b="1">
                <a:latin typeface="Calibri" panose="020F0502020204030204" pitchFamily="34" charset="0"/>
              </a:rPr>
              <a:t>The Elements of Style,</a:t>
            </a:r>
            <a:r>
              <a:rPr lang="en-US" altLang="cs-CZ" sz="2000">
                <a:latin typeface="Calibri" panose="020F0502020204030204" pitchFamily="34" charset="0"/>
              </a:rPr>
              <a:t> it is freely available at </a:t>
            </a:r>
            <a:r>
              <a:rPr lang="cs-CZ" altLang="cs-CZ" sz="2000">
                <a:latin typeface="Calibri" panose="020F0502020204030204" pitchFamily="34" charset="0"/>
              </a:rPr>
              <a:t> </a:t>
            </a:r>
            <a:r>
              <a:rPr lang="en-US" altLang="cs-CZ" sz="2000">
                <a:latin typeface="Calibri" panose="020F0502020204030204" pitchFamily="34" charset="0"/>
                <a:hlinkClick r:id="rId2"/>
              </a:rPr>
              <a:t>Google books</a:t>
            </a:r>
            <a:r>
              <a:rPr lang="en-US" altLang="cs-CZ" sz="2000">
                <a:latin typeface="Calibri" panose="020F0502020204030204" pitchFamily="34" charset="0"/>
              </a:rPr>
              <a:t> or</a:t>
            </a:r>
            <a:r>
              <a:rPr lang="cs-CZ" altLang="cs-CZ" sz="2000">
                <a:latin typeface="Calibri" panose="020F0502020204030204" pitchFamily="34" charset="0"/>
              </a:rPr>
              <a:t> </a:t>
            </a:r>
            <a:r>
              <a:rPr lang="en-US" altLang="cs-CZ" sz="2000">
                <a:latin typeface="Calibri" panose="020F0502020204030204" pitchFamily="34" charset="0"/>
              </a:rPr>
              <a:t>here in </a:t>
            </a:r>
            <a:r>
              <a:rPr lang="en-US" altLang="cs-CZ" sz="2000">
                <a:latin typeface="Calibri" panose="020F0502020204030204" pitchFamily="34" charset="0"/>
                <a:hlinkClick r:id="rId3" action="ppaction://hlinkfile"/>
              </a:rPr>
              <a:t>pdf</a:t>
            </a:r>
            <a:r>
              <a:rPr lang="en-US" altLang="cs-CZ" sz="2000">
                <a:latin typeface="Calibri" panose="020F0502020204030204" pitchFamily="34" charset="0"/>
              </a:rPr>
              <a:t>.</a:t>
            </a:r>
            <a:r>
              <a:rPr lang="cs-CZ" altLang="cs-CZ" sz="2000">
                <a:latin typeface="Calibri" panose="020F0502020204030204" pitchFamily="34" charset="0"/>
              </a:rPr>
              <a:t> </a:t>
            </a:r>
            <a:r>
              <a:rPr lang="en-US" altLang="cs-CZ" sz="2000">
                <a:latin typeface="Calibri" panose="020F0502020204030204" pitchFamily="34" charset="0"/>
              </a:rPr>
              <a:t>Wikipedia also gives great introduction </a:t>
            </a:r>
            <a:r>
              <a:rPr lang="cs-CZ" altLang="cs-CZ" sz="2000">
                <a:latin typeface="Calibri" panose="020F0502020204030204" pitchFamily="34" charset="0"/>
              </a:rPr>
              <a:t>to </a:t>
            </a:r>
            <a:r>
              <a:rPr lang="en-US" altLang="cs-CZ" sz="2000">
                <a:latin typeface="Calibri" panose="020F0502020204030204" pitchFamily="34" charset="0"/>
              </a:rPr>
              <a:t>the correct scientific writing at </a:t>
            </a:r>
            <a:r>
              <a:rPr lang="cs-CZ" altLang="cs-CZ" sz="2000">
                <a:latin typeface="Calibri" panose="020F0502020204030204" pitchFamily="34" charset="0"/>
                <a:hlinkClick r:id="rId4"/>
              </a:rPr>
              <a:t>http://en.wikipedia.org/wiki/Scientific_writing</a:t>
            </a:r>
            <a:endParaRPr lang="en-US" altLang="cs-CZ" sz="2000">
              <a:latin typeface="Calibri" panose="020F0502020204030204" pitchFamily="34" charset="0"/>
            </a:endParaRPr>
          </a:p>
        </p:txBody>
      </p:sp>
      <p:grpSp>
        <p:nvGrpSpPr>
          <p:cNvPr id="7176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7181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7182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3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4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Zaoblený obdélník 19"/>
          <p:cNvSpPr/>
          <p:nvPr/>
        </p:nvSpPr>
        <p:spPr>
          <a:xfrm>
            <a:off x="611560" y="76470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180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395288" y="1444625"/>
            <a:ext cx="684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b="1">
                <a:latin typeface="Calibri" panose="020F0502020204030204" pitchFamily="34" charset="0"/>
              </a:rPr>
              <a:t>Basic conception and overall extent of the work:</a:t>
            </a: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395288" y="879475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alibri" panose="020F0502020204030204" pitchFamily="34" charset="0"/>
              </a:rPr>
              <a:t>5.1. Bachelor thesis</a:t>
            </a:r>
          </a:p>
        </p:txBody>
      </p:sp>
      <p:grpSp>
        <p:nvGrpSpPr>
          <p:cNvPr id="8196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8204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8205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6" name="Picture 12" descr="pecetUK"/>
            <p:cNvPicPr>
              <a:picLocks noChangeAspect="1" noChangeArrowheads="1"/>
            </p:cNvPicPr>
            <p:nvPr/>
          </p:nvPicPr>
          <p:blipFill>
            <a:blip r:embed="rId3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7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Zaoblený obdélník 19"/>
          <p:cNvSpPr/>
          <p:nvPr/>
        </p:nvSpPr>
        <p:spPr>
          <a:xfrm>
            <a:off x="611560" y="76470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8200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50825" y="2420938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>
                <a:latin typeface="Calibri" panose="020F0502020204030204" pitchFamily="34" charset="0"/>
              </a:rPr>
              <a:t>- </a:t>
            </a:r>
            <a:r>
              <a:rPr lang="en-US" altLang="cs-CZ" sz="2000" b="1">
                <a:latin typeface="Calibri" panose="020F0502020204030204" pitchFamily="34" charset="0"/>
              </a:rPr>
              <a:t>information from text books are not enough</a:t>
            </a:r>
            <a:endParaRPr lang="en-US" altLang="cs-CZ" sz="2000">
              <a:latin typeface="Calibri" panose="020F0502020204030204" pitchFamily="34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250825" y="3081338"/>
            <a:ext cx="88201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>
                <a:latin typeface="Calibri" panose="020F0502020204030204" pitchFamily="34" charset="0"/>
              </a:rPr>
              <a:t>- </a:t>
            </a:r>
            <a:r>
              <a:rPr lang="en-US" altLang="cs-CZ" sz="2000" b="1">
                <a:latin typeface="Calibri" panose="020F0502020204030204" pitchFamily="34" charset="0"/>
              </a:rPr>
              <a:t>secondary references should be minimized -</a:t>
            </a:r>
            <a:r>
              <a:rPr lang="en-US" altLang="cs-CZ" sz="2000">
                <a:latin typeface="Calibri" panose="020F0502020204030204" pitchFamily="34" charset="0"/>
              </a:rPr>
              <a:t> there are even papers describing the </a:t>
            </a:r>
            <a:r>
              <a:rPr lang="cs-CZ" altLang="cs-CZ" sz="2000">
                <a:latin typeface="Calibri" panose="020F0502020204030204" pitchFamily="34" charset="0"/>
              </a:rPr>
              <a:t>					    </a:t>
            </a:r>
            <a:r>
              <a:rPr lang="en-US" altLang="cs-CZ" sz="2000">
                <a:latin typeface="Calibri" panose="020F0502020204030204" pitchFamily="34" charset="0"/>
                <a:hlinkClick r:id="rId5"/>
              </a:rPr>
              <a:t>potential risk</a:t>
            </a:r>
            <a:r>
              <a:rPr lang="en-US" altLang="cs-CZ" sz="2000">
                <a:latin typeface="Calibri" panose="020F0502020204030204" pitchFamily="34" charset="0"/>
              </a:rPr>
              <a:t> of trusting secondary </a:t>
            </a:r>
            <a:r>
              <a:rPr lang="cs-CZ" altLang="cs-CZ" sz="2000">
                <a:latin typeface="Calibri" panose="020F0502020204030204" pitchFamily="34" charset="0"/>
              </a:rPr>
              <a:t>					    </a:t>
            </a:r>
            <a:r>
              <a:rPr lang="en-US" altLang="cs-CZ" sz="2000">
                <a:latin typeface="Calibri" panose="020F0502020204030204" pitchFamily="34" charset="0"/>
              </a:rPr>
              <a:t>references 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250825" y="4160838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>
                <a:latin typeface="Calibri" panose="020F0502020204030204" pitchFamily="34" charset="0"/>
              </a:rPr>
              <a:t>- </a:t>
            </a:r>
            <a:r>
              <a:rPr lang="en-US" altLang="cs-CZ" sz="2000" b="1">
                <a:latin typeface="Calibri" panose="020F0502020204030204" pitchFamily="34" charset="0"/>
              </a:rPr>
              <a:t>more focused topic is better than general</a:t>
            </a:r>
            <a:r>
              <a:rPr lang="en-US" altLang="cs-CZ" sz="2000">
                <a:latin typeface="Calibri" panose="020F0502020204030204" pitchFamily="34" charset="0"/>
              </a:rPr>
              <a:t> - it gives student the chance to </a:t>
            </a:r>
            <a:r>
              <a:rPr lang="cs-CZ" altLang="cs-CZ" sz="2000">
                <a:latin typeface="Calibri" panose="020F0502020204030204" pitchFamily="34" charset="0"/>
              </a:rPr>
              <a:t>						 </a:t>
            </a:r>
            <a:r>
              <a:rPr lang="en-US" altLang="cs-CZ" sz="2000">
                <a:latin typeface="Calibri" panose="020F0502020204030204" pitchFamily="34" charset="0"/>
              </a:rPr>
              <a:t>deeply understand certain topic </a:t>
            </a:r>
            <a:r>
              <a:rPr lang="cs-CZ" altLang="cs-CZ" sz="2000">
                <a:latin typeface="Calibri" panose="020F0502020204030204" pitchFamily="34" charset="0"/>
              </a:rPr>
              <a:t>						 </a:t>
            </a:r>
            <a:r>
              <a:rPr lang="en-US" altLang="cs-CZ" sz="2000">
                <a:latin typeface="Calibri" panose="020F0502020204030204" pitchFamily="34" charset="0"/>
              </a:rPr>
              <a:t>and discuss it in detail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50825" y="1844675"/>
            <a:ext cx="88931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- </a:t>
            </a:r>
            <a:r>
              <a:rPr lang="en-US" altLang="cs-CZ" sz="2100" b="1">
                <a:latin typeface="Calibri" panose="020F0502020204030204" pitchFamily="34" charset="0"/>
              </a:rPr>
              <a:t>Optimal length 15-20 pages</a:t>
            </a:r>
            <a:r>
              <a:rPr lang="en-US" altLang="cs-CZ" sz="2100">
                <a:latin typeface="Calibri" panose="020F0502020204030204" pitchFamily="34" charset="0"/>
              </a:rPr>
              <a:t> - should not be longer than 40 pages, spacing 1.5, </a:t>
            </a:r>
            <a:r>
              <a:rPr lang="cs-CZ" altLang="cs-CZ" sz="2100">
                <a:latin typeface="Calibri" panose="020F0502020204030204" pitchFamily="34" charset="0"/>
              </a:rPr>
              <a:t/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          </a:t>
            </a:r>
            <a:r>
              <a:rPr lang="en-US" altLang="cs-CZ" sz="2100">
                <a:latin typeface="Calibri" panose="020F0502020204030204" pitchFamily="34" charset="0"/>
              </a:rPr>
              <a:t>page borders around 2.5 cm, 70 </a:t>
            </a:r>
            <a:r>
              <a:rPr lang="cs-CZ" altLang="cs-CZ" sz="2100">
                <a:latin typeface="Calibri" panose="020F0502020204030204" pitchFamily="34" charset="0"/>
              </a:rPr>
              <a:t>characters</a:t>
            </a:r>
            <a:r>
              <a:rPr lang="en-US" altLang="cs-CZ" sz="2100">
                <a:latin typeface="Calibri" panose="020F0502020204030204" pitchFamily="34" charset="0"/>
              </a:rPr>
              <a:t>/line 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50825" y="2511425"/>
            <a:ext cx="88931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- </a:t>
            </a:r>
            <a:r>
              <a:rPr lang="en-US" altLang="cs-CZ" sz="2100" b="1">
                <a:latin typeface="Calibri" panose="020F0502020204030204" pitchFamily="34" charset="0"/>
              </a:rPr>
              <a:t>abstract</a:t>
            </a:r>
            <a:r>
              <a:rPr lang="en-US" altLang="cs-CZ" sz="2100">
                <a:latin typeface="Calibri" panose="020F0502020204030204" pitchFamily="34" charset="0"/>
              </a:rPr>
              <a:t> - both in Czech and English, maximum 2000 characters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	   - it should unequivocally define the aim of this bibliographic search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252413" y="1484313"/>
            <a:ext cx="48244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Structure of bachelor thesis: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250825" y="3194050"/>
            <a:ext cx="871378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- </a:t>
            </a:r>
            <a:r>
              <a:rPr lang="en-US" altLang="cs-CZ" sz="2100" b="1">
                <a:latin typeface="Calibri" panose="020F0502020204030204" pitchFamily="34" charset="0"/>
              </a:rPr>
              <a:t>key words</a:t>
            </a:r>
            <a:r>
              <a:rPr lang="en-US" altLang="cs-CZ" sz="2100">
                <a:latin typeface="Calibri" panose="020F0502020204030204" pitchFamily="34" charset="0"/>
              </a:rPr>
              <a:t> - 5-10 words, they should be both in Czech and English, they </a:t>
            </a:r>
            <a:r>
              <a:rPr lang="cs-CZ" altLang="cs-CZ" sz="2100">
                <a:latin typeface="Calibri" panose="020F0502020204030204" pitchFamily="34" charset="0"/>
              </a:rPr>
              <a:t>		       </a:t>
            </a:r>
            <a:r>
              <a:rPr lang="en-US" altLang="cs-CZ" sz="2100">
                <a:latin typeface="Calibri" panose="020F0502020204030204" pitchFamily="34" charset="0"/>
              </a:rPr>
              <a:t>should reflect the topic clearly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250825" y="3860800"/>
            <a:ext cx="88931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- </a:t>
            </a:r>
            <a:r>
              <a:rPr lang="en-US" altLang="cs-CZ" sz="2100" b="1">
                <a:latin typeface="Calibri" panose="020F0502020204030204" pitchFamily="34" charset="0"/>
              </a:rPr>
              <a:t>introduction</a:t>
            </a:r>
            <a:r>
              <a:rPr lang="en-US" altLang="cs-CZ" sz="2100">
                <a:latin typeface="Calibri" panose="020F0502020204030204" pitchFamily="34" charset="0"/>
              </a:rPr>
              <a:t> - setting out the rationale for the thesis as a whole including </a:t>
            </a:r>
            <a:r>
              <a:rPr lang="cs-CZ" altLang="cs-CZ" sz="2100">
                <a:latin typeface="Calibri" panose="020F0502020204030204" pitchFamily="34" charset="0"/>
              </a:rPr>
              <a:t>		           </a:t>
            </a:r>
            <a:r>
              <a:rPr lang="en-US" altLang="cs-CZ" sz="2100">
                <a:latin typeface="Calibri" panose="020F0502020204030204" pitchFamily="34" charset="0"/>
              </a:rPr>
              <a:t>short overview on the historical context of the research in the </a:t>
            </a:r>
            <a:r>
              <a:rPr lang="cs-CZ" altLang="cs-CZ" sz="2100">
                <a:latin typeface="Calibri" panose="020F0502020204030204" pitchFamily="34" charset="0"/>
              </a:rPr>
              <a:t>	           </a:t>
            </a:r>
            <a:r>
              <a:rPr lang="en-US" altLang="cs-CZ" sz="2100">
                <a:latin typeface="Calibri" panose="020F0502020204030204" pitchFamily="34" charset="0"/>
              </a:rPr>
              <a:t>field of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selected topic. It is worth to state why would one want </a:t>
            </a:r>
            <a:r>
              <a:rPr lang="cs-CZ" altLang="cs-CZ" sz="2100">
                <a:latin typeface="Calibri" panose="020F0502020204030204" pitchFamily="34" charset="0"/>
              </a:rPr>
              <a:t>	           </a:t>
            </a:r>
            <a:r>
              <a:rPr lang="en-US" altLang="cs-CZ" sz="2100">
                <a:latin typeface="Calibri" panose="020F0502020204030204" pitchFamily="34" charset="0"/>
              </a:rPr>
              <a:t>to read it now, rather than at any other time. </a:t>
            </a:r>
            <a:r>
              <a:rPr lang="cs-CZ" altLang="cs-CZ" sz="2100">
                <a:latin typeface="Calibri" panose="020F0502020204030204" pitchFamily="34" charset="0"/>
              </a:rPr>
              <a:t>It should </a:t>
            </a:r>
            <a:r>
              <a:rPr lang="en-US" altLang="cs-CZ" sz="2100">
                <a:latin typeface="Calibri" panose="020F0502020204030204" pitchFamily="34" charset="0"/>
              </a:rPr>
              <a:t>mention </a:t>
            </a:r>
            <a:r>
              <a:rPr lang="cs-CZ" altLang="cs-CZ" sz="2100">
                <a:latin typeface="Calibri" panose="020F0502020204030204" pitchFamily="34" charset="0"/>
              </a:rPr>
              <a:t>	           </a:t>
            </a:r>
            <a:r>
              <a:rPr lang="en-US" altLang="cs-CZ" sz="2100">
                <a:latin typeface="Calibri" panose="020F0502020204030204" pitchFamily="34" charset="0"/>
              </a:rPr>
              <a:t>how </a:t>
            </a:r>
            <a:r>
              <a:rPr lang="cs-CZ" altLang="cs-CZ" sz="2100">
                <a:latin typeface="Calibri" panose="020F0502020204030204" pitchFamily="34" charset="0"/>
              </a:rPr>
              <a:t>individual </a:t>
            </a:r>
            <a:r>
              <a:rPr lang="en-US" altLang="cs-CZ" sz="2100">
                <a:latin typeface="Calibri" panose="020F0502020204030204" pitchFamily="34" charset="0"/>
              </a:rPr>
              <a:t>topics </a:t>
            </a:r>
            <a:r>
              <a:rPr lang="cs-CZ" altLang="cs-CZ" sz="2100">
                <a:latin typeface="Calibri" panose="020F0502020204030204" pitchFamily="34" charset="0"/>
              </a:rPr>
              <a:t>are going to be organized </a:t>
            </a:r>
            <a:r>
              <a:rPr lang="en-US" altLang="cs-CZ" sz="2100">
                <a:latin typeface="Calibri" panose="020F0502020204030204" pitchFamily="34" charset="0"/>
              </a:rPr>
              <a:t>into a clearly </a:t>
            </a:r>
            <a:r>
              <a:rPr lang="cs-CZ" altLang="cs-CZ" sz="2100">
                <a:latin typeface="Calibri" panose="020F0502020204030204" pitchFamily="34" charset="0"/>
              </a:rPr>
              <a:t>		           </a:t>
            </a:r>
            <a:r>
              <a:rPr lang="en-US" altLang="cs-CZ" sz="2100">
                <a:latin typeface="Calibri" panose="020F0502020204030204" pitchFamily="34" charset="0"/>
              </a:rPr>
              <a:t>structured article.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50825" y="5965825"/>
            <a:ext cx="87137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- </a:t>
            </a:r>
            <a:r>
              <a:rPr lang="en-US" altLang="cs-CZ" sz="2100" b="1">
                <a:latin typeface="Calibri" panose="020F0502020204030204" pitchFamily="34" charset="0"/>
              </a:rPr>
              <a:t>main text</a:t>
            </a:r>
            <a:r>
              <a:rPr lang="en-US" altLang="cs-CZ" sz="2100">
                <a:latin typeface="Calibri" panose="020F0502020204030204" pitchFamily="34" charset="0"/>
              </a:rPr>
              <a:t> - it could be divided with subheadings reflecting individual topics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395288" y="981075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alibri" panose="020F0502020204030204" pitchFamily="34" charset="0"/>
              </a:rPr>
              <a:t>5.1. Bachelor thesis</a:t>
            </a:r>
          </a:p>
        </p:txBody>
      </p:sp>
      <p:grpSp>
        <p:nvGrpSpPr>
          <p:cNvPr id="9225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9230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9231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2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3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Zaoblený obdélník 17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9229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50825" y="1701800"/>
            <a:ext cx="8713788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- </a:t>
            </a:r>
            <a:r>
              <a:rPr lang="en-US" altLang="cs-CZ" sz="2100" b="1">
                <a:latin typeface="Calibri" panose="020F0502020204030204" pitchFamily="34" charset="0"/>
              </a:rPr>
              <a:t>results of experiments</a:t>
            </a:r>
            <a:r>
              <a:rPr lang="en-US" altLang="cs-CZ" sz="2100">
                <a:latin typeface="Calibri" panose="020F0502020204030204" pitchFamily="34" charset="0"/>
              </a:rPr>
              <a:t> - they could be implemented, but only as the </a:t>
            </a:r>
            <a:r>
              <a:rPr lang="cs-CZ" altLang="cs-CZ" sz="2100">
                <a:latin typeface="Calibri" panose="020F0502020204030204" pitchFamily="34" charset="0"/>
              </a:rPr>
              <a:t>				</a:t>
            </a:r>
            <a:r>
              <a:rPr lang="en-US" altLang="cs-CZ" sz="2100">
                <a:latin typeface="Calibri" panose="020F0502020204030204" pitchFamily="34" charset="0"/>
              </a:rPr>
              <a:t>complement to the main bibliographic search. The </a:t>
            </a:r>
            <a:r>
              <a:rPr lang="cs-CZ" altLang="cs-CZ" sz="2100">
                <a:latin typeface="Calibri" panose="020F0502020204030204" pitchFamily="34" charset="0"/>
              </a:rPr>
              <a:t>			</a:t>
            </a:r>
            <a:r>
              <a:rPr lang="en-US" altLang="cs-CZ" sz="2100">
                <a:latin typeface="Calibri" panose="020F0502020204030204" pitchFamily="34" charset="0"/>
              </a:rPr>
              <a:t>best is to include	 the paragraph describing how the </a:t>
            </a:r>
            <a:r>
              <a:rPr lang="cs-CZ" altLang="cs-CZ" sz="2100">
                <a:latin typeface="Calibri" panose="020F0502020204030204" pitchFamily="34" charset="0"/>
              </a:rPr>
              <a:t>			</a:t>
            </a:r>
            <a:r>
              <a:rPr lang="en-US" altLang="cs-CZ" sz="2100">
                <a:latin typeface="Calibri" panose="020F0502020204030204" pitchFamily="34" charset="0"/>
              </a:rPr>
              <a:t>selected topic will be experimentally approached </a:t>
            </a:r>
            <a:r>
              <a:rPr lang="cs-CZ" altLang="cs-CZ" sz="2100">
                <a:latin typeface="Calibri" panose="020F0502020204030204" pitchFamily="34" charset="0"/>
              </a:rPr>
              <a:t>				</a:t>
            </a:r>
            <a:r>
              <a:rPr lang="en-US" altLang="cs-CZ" sz="2100">
                <a:latin typeface="Calibri" panose="020F0502020204030204" pitchFamily="34" charset="0"/>
              </a:rPr>
              <a:t>during diploma studies.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50825" y="3357563"/>
            <a:ext cx="8893175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- </a:t>
            </a:r>
            <a:r>
              <a:rPr lang="en-US" altLang="cs-CZ" sz="2100" b="1">
                <a:latin typeface="Calibri" panose="020F0502020204030204" pitchFamily="34" charset="0"/>
              </a:rPr>
              <a:t>references</a:t>
            </a:r>
            <a:r>
              <a:rPr lang="en-US" altLang="cs-CZ" sz="2100">
                <a:latin typeface="Calibri" panose="020F0502020204030204" pitchFamily="34" charset="0"/>
              </a:rPr>
              <a:t> - the style is not </a:t>
            </a:r>
            <a:r>
              <a:rPr lang="cs-CZ" altLang="cs-CZ" sz="2100">
                <a:latin typeface="Calibri" panose="020F0502020204030204" pitchFamily="34" charset="0"/>
              </a:rPr>
              <a:t>pre-</a:t>
            </a:r>
            <a:r>
              <a:rPr lang="en-US" altLang="cs-CZ" sz="2100">
                <a:latin typeface="Calibri" panose="020F0502020204030204" pitchFamily="34" charset="0"/>
              </a:rPr>
              <a:t>defined. It could be selected form certain </a:t>
            </a:r>
            <a:r>
              <a:rPr lang="cs-CZ" altLang="cs-CZ" sz="2100">
                <a:latin typeface="Calibri" panose="020F0502020204030204" pitchFamily="34" charset="0"/>
              </a:rPr>
              <a:t>		          </a:t>
            </a:r>
            <a:r>
              <a:rPr lang="en-US" altLang="cs-CZ" sz="2100">
                <a:latin typeface="Calibri" panose="020F0502020204030204" pitchFamily="34" charset="0"/>
              </a:rPr>
              <a:t>scientific journal, or as suggested by official standards (could be </a:t>
            </a:r>
            <a:r>
              <a:rPr lang="cs-CZ" altLang="cs-CZ" sz="2100">
                <a:latin typeface="Calibri" panose="020F0502020204030204" pitchFamily="34" charset="0"/>
              </a:rPr>
              <a:t>	        </a:t>
            </a:r>
            <a:r>
              <a:rPr lang="en-US" altLang="cs-CZ" sz="2100">
                <a:latin typeface="Calibri" panose="020F0502020204030204" pitchFamily="34" charset="0"/>
              </a:rPr>
              <a:t>found in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Czech at </a:t>
            </a:r>
            <a:r>
              <a:rPr lang="cs-CZ" altLang="cs-CZ" sz="2100">
                <a:latin typeface="Calibri" panose="020F0502020204030204" pitchFamily="34" charset="0"/>
              </a:rPr>
              <a:t>citace.com pages </a:t>
            </a:r>
            <a:r>
              <a:rPr lang="cs-CZ" altLang="cs-CZ" sz="1900">
                <a:latin typeface="Calibri" panose="020F0502020204030204" pitchFamily="34" charset="0"/>
                <a:hlinkClick r:id="rId3"/>
              </a:rPr>
              <a:t>ht</a:t>
            </a:r>
            <a:r>
              <a:rPr lang="en-US" altLang="cs-CZ" sz="1900">
                <a:latin typeface="Calibri" panose="020F0502020204030204" pitchFamily="34" charset="0"/>
                <a:hlinkClick r:id="rId3"/>
              </a:rPr>
              <a:t>tp://www.citace.com/index.php</a:t>
            </a:r>
            <a:r>
              <a:rPr lang="en-US" altLang="cs-CZ" sz="19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/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       - reference manager software </a:t>
            </a:r>
            <a:r>
              <a:rPr lang="cs-CZ" altLang="cs-CZ" sz="2100">
                <a:latin typeface="Calibri" panose="020F0502020204030204" pitchFamily="34" charset="0"/>
              </a:rPr>
              <a:t>fo</a:t>
            </a:r>
            <a:r>
              <a:rPr lang="en-US" altLang="cs-CZ" sz="2100">
                <a:latin typeface="Calibri" panose="020F0502020204030204" pitchFamily="34" charset="0"/>
              </a:rPr>
              <a:t>r collecting and  organizing </a:t>
            </a:r>
            <a:r>
              <a:rPr lang="cs-CZ" altLang="cs-CZ" sz="2100">
                <a:latin typeface="Calibri" panose="020F0502020204030204" pitchFamily="34" charset="0"/>
              </a:rPr>
              <a:t>		         </a:t>
            </a:r>
            <a:r>
              <a:rPr lang="en-US" altLang="cs-CZ" sz="2100">
                <a:latin typeface="Calibri" panose="020F0502020204030204" pitchFamily="34" charset="0"/>
              </a:rPr>
              <a:t>references is the best solution for formatting citations 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as well as </a:t>
            </a:r>
            <a:r>
              <a:rPr lang="cs-CZ" altLang="cs-CZ" sz="2100">
                <a:latin typeface="Calibri" panose="020F0502020204030204" pitchFamily="34" charset="0"/>
              </a:rPr>
              <a:t>	         </a:t>
            </a:r>
            <a:r>
              <a:rPr lang="en-US" altLang="cs-CZ" sz="2100">
                <a:latin typeface="Calibri" panose="020F0502020204030204" pitchFamily="34" charset="0"/>
              </a:rPr>
              <a:t>bibliography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358775" y="5300663"/>
            <a:ext cx="82454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supplements, images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it is always better to include them into the text, onl</a:t>
            </a:r>
            <a:r>
              <a:rPr lang="cs-CZ" altLang="cs-CZ" sz="2100">
                <a:latin typeface="Calibri" panose="020F0502020204030204" pitchFamily="34" charset="0"/>
              </a:rPr>
              <a:t>y</a:t>
            </a:r>
            <a:r>
              <a:rPr lang="en-US" altLang="cs-CZ" sz="2100">
                <a:latin typeface="Calibri" panose="020F0502020204030204" pitchFamily="34" charset="0"/>
              </a:rPr>
              <a:t> in case of larger amount of data they could be at the end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44463" y="6124575"/>
            <a:ext cx="9107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cs-CZ" sz="2000">
                <a:latin typeface="Calibri" panose="020F0502020204030204" pitchFamily="34" charset="0"/>
              </a:rPr>
              <a:t>Whole bachelor thesis is submitted both in printed (2 copies) and electronic pdf form.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95288" y="909638"/>
            <a:ext cx="2921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Bachelor thesis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52413" y="1341438"/>
            <a:ext cx="4824412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Structure of bachelor thesis:</a:t>
            </a:r>
          </a:p>
        </p:txBody>
      </p:sp>
      <p:grpSp>
        <p:nvGrpSpPr>
          <p:cNvPr id="11272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11277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1278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9" name="Picture 12" descr="pecetUK"/>
            <p:cNvPicPr>
              <a:picLocks noChangeAspect="1" noChangeArrowheads="1"/>
            </p:cNvPicPr>
            <p:nvPr/>
          </p:nvPicPr>
          <p:blipFill>
            <a:blip r:embed="rId5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0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Zaoblený obdélník 16"/>
          <p:cNvSpPr/>
          <p:nvPr/>
        </p:nvSpPr>
        <p:spPr>
          <a:xfrm>
            <a:off x="611560" y="76470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1276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252413" y="1484313"/>
            <a:ext cx="48244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Review procedure: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58775" y="1844675"/>
            <a:ext cx="8893175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reviews of opponent and supervisor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op</a:t>
            </a:r>
            <a:r>
              <a:rPr lang="cs-CZ" altLang="cs-CZ" sz="2100">
                <a:latin typeface="Calibri" panose="020F0502020204030204" pitchFamily="34" charset="0"/>
              </a:rPr>
              <a:t>p</a:t>
            </a:r>
            <a:r>
              <a:rPr lang="en-US" altLang="cs-CZ" sz="2100">
                <a:latin typeface="Calibri" panose="020F0502020204030204" pitchFamily="34" charset="0"/>
              </a:rPr>
              <a:t>onent is selected by respective</a:t>
            </a:r>
            <a:r>
              <a:rPr lang="cs-CZ" altLang="cs-CZ" sz="2100">
                <a:latin typeface="Calibri" panose="020F0502020204030204" pitchFamily="34" charset="0"/>
              </a:rPr>
              <a:t/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</a:t>
            </a:r>
            <a:r>
              <a:rPr lang="en-US" altLang="cs-CZ" sz="2100">
                <a:latin typeface="Calibri" panose="020F0502020204030204" pitchFamily="34" charset="0"/>
              </a:rPr>
              <a:t> department from experts in the field, PhD. students in the last year of their studies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might be opponents as well.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358775" y="2944813"/>
            <a:ext cx="92535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instructions for writing opponent</a:t>
            </a:r>
            <a:r>
              <a:rPr lang="en-US" altLang="cs-CZ" sz="2100" b="1">
                <a:latin typeface="Calibri" panose="020F0502020204030204" pitchFamily="34" charset="0"/>
              </a:rPr>
              <a:t>’s review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 the aim is to prevent the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heterogeneity in the evaluation of the work.</a:t>
            </a:r>
            <a:endParaRPr lang="en-US" altLang="cs-CZ" sz="2100">
              <a:latin typeface="Calibri" panose="020F0502020204030204" pitchFamily="34" charset="0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07950" y="3914775"/>
            <a:ext cx="92535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bachelor work</a:t>
            </a:r>
            <a:r>
              <a:rPr lang="en-US" altLang="cs-CZ" sz="2100" b="1">
                <a:latin typeface="Calibri" panose="020F0502020204030204" pitchFamily="34" charset="0"/>
              </a:rPr>
              <a:t> as well as </a:t>
            </a:r>
            <a:r>
              <a:rPr lang="cs-CZ" altLang="cs-CZ" sz="2100" b="1">
                <a:latin typeface="Calibri" panose="020F0502020204030204" pitchFamily="34" charset="0"/>
              </a:rPr>
              <a:t>opponent</a:t>
            </a:r>
            <a:r>
              <a:rPr lang="en-US" altLang="cs-CZ" sz="2100" b="1">
                <a:latin typeface="Calibri" panose="020F0502020204030204" pitchFamily="34" charset="0"/>
              </a:rPr>
              <a:t>’s and supervisors’s reviews are  </a:t>
            </a:r>
            <a:br>
              <a:rPr lang="en-US" altLang="cs-CZ" sz="2100" b="1">
                <a:latin typeface="Calibri" panose="020F0502020204030204" pitchFamily="34" charset="0"/>
              </a:rPr>
            </a:br>
            <a:r>
              <a:rPr lang="en-US" altLang="cs-CZ" sz="2100" b="1">
                <a:latin typeface="Calibri" panose="020F0502020204030204" pitchFamily="34" charset="0"/>
              </a:rPr>
              <a:t>  announced at the departmental web pages 2-3 days before defense procedure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395288" y="981075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Bachelor thesis</a:t>
            </a:r>
          </a:p>
        </p:txBody>
      </p:sp>
      <p:grpSp>
        <p:nvGrpSpPr>
          <p:cNvPr id="13319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13324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3325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6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7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20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252413" y="1484313"/>
            <a:ext cx="48244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Defense procedure: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58775" y="2333625"/>
            <a:ext cx="88931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parts of the defense procedure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student’s presentation</a:t>
            </a:r>
            <a:r>
              <a:rPr lang="cs-CZ" altLang="cs-CZ" sz="2100">
                <a:latin typeface="Calibri" panose="020F0502020204030204" pitchFamily="34" charset="0"/>
              </a:rPr>
              <a:t/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	</a:t>
            </a:r>
            <a:r>
              <a:rPr lang="en-US" altLang="cs-CZ" sz="2100">
                <a:latin typeface="Calibri" panose="020F0502020204030204" pitchFamily="34" charset="0"/>
              </a:rPr>
              <a:t> reading of opponent’s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reviews by the </a:t>
            </a:r>
            <a:r>
              <a:rPr lang="cs-CZ" altLang="cs-CZ" sz="2100">
                <a:latin typeface="Calibri" panose="020F0502020204030204" pitchFamily="34" charset="0"/>
              </a:rPr>
              <a:t>					</a:t>
            </a:r>
            <a:r>
              <a:rPr lang="en-US" altLang="cs-CZ" sz="2100">
                <a:latin typeface="Calibri" panose="020F0502020204030204" pitchFamily="34" charset="0"/>
              </a:rPr>
              <a:t>opponents</a:t>
            </a:r>
            <a:endParaRPr lang="cs-CZ" altLang="cs-CZ" sz="21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				</a:t>
            </a:r>
            <a:r>
              <a:rPr lang="en-US" altLang="cs-CZ" sz="2100">
                <a:latin typeface="Calibri" panose="020F0502020204030204" pitchFamily="34" charset="0"/>
              </a:rPr>
              <a:t>answers of</a:t>
            </a:r>
            <a:r>
              <a:rPr lang="cs-CZ" altLang="cs-CZ" sz="2100">
                <a:latin typeface="Calibri" panose="020F0502020204030204" pitchFamily="34" charset="0"/>
              </a:rPr>
              <a:t> o</a:t>
            </a:r>
            <a:r>
              <a:rPr lang="en-US" altLang="cs-CZ" sz="2100">
                <a:latin typeface="Calibri" panose="020F0502020204030204" pitchFamily="34" charset="0"/>
              </a:rPr>
              <a:t>pponent’s questions by student</a:t>
            </a:r>
            <a:r>
              <a:rPr lang="cs-CZ" altLang="cs-CZ" sz="2100">
                <a:latin typeface="Calibri" panose="020F0502020204030204" pitchFamily="34" charset="0"/>
              </a:rPr>
              <a:t/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	</a:t>
            </a:r>
            <a:r>
              <a:rPr lang="en-US" altLang="cs-CZ" sz="2100">
                <a:latin typeface="Calibri" panose="020F0502020204030204" pitchFamily="34" charset="0"/>
              </a:rPr>
              <a:t>general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discussion</a:t>
            </a:r>
            <a:r>
              <a:rPr lang="cs-CZ" altLang="cs-CZ" sz="2100">
                <a:latin typeface="Calibri" panose="020F0502020204030204" pitchFamily="34" charset="0"/>
              </a:rPr>
              <a:t/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	alltogether not more than 30 minutes</a:t>
            </a:r>
            <a:endParaRPr lang="en-US" altLang="cs-CZ" sz="2100">
              <a:latin typeface="Calibri" panose="020F0502020204030204" pitchFamily="34" charset="0"/>
            </a:endParaRP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395288" y="981075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Bachelor thesis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323850" y="4743450"/>
            <a:ext cx="88931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decision </a:t>
            </a:r>
            <a:r>
              <a:rPr lang="en-US" altLang="cs-CZ" sz="2100">
                <a:latin typeface="Calibri" panose="020F0502020204030204" pitchFamily="34" charset="0"/>
              </a:rPr>
              <a:t> - it is up to the committee that is composed f</a:t>
            </a:r>
            <a:r>
              <a:rPr lang="cs-CZ" altLang="cs-CZ" sz="2100">
                <a:latin typeface="Calibri" panose="020F0502020204030204" pitchFamily="34" charset="0"/>
              </a:rPr>
              <a:t>rom</a:t>
            </a:r>
            <a:r>
              <a:rPr lang="en-US" altLang="cs-CZ" sz="2100">
                <a:latin typeface="Calibri" panose="020F0502020204030204" pitchFamily="34" charset="0"/>
              </a:rPr>
              <a:t> at least 3 members </a:t>
            </a:r>
            <a:r>
              <a:rPr lang="cs-CZ" altLang="cs-CZ" sz="2100">
                <a:latin typeface="Calibri" panose="020F0502020204030204" pitchFamily="34" charset="0"/>
              </a:rPr>
              <a:t>	     </a:t>
            </a:r>
            <a:r>
              <a:rPr lang="en-US" altLang="cs-CZ" sz="2100">
                <a:latin typeface="Calibri" panose="020F0502020204030204" pitchFamily="34" charset="0"/>
              </a:rPr>
              <a:t>fr</a:t>
            </a:r>
            <a:r>
              <a:rPr lang="cs-CZ" altLang="cs-CZ" sz="2100">
                <a:latin typeface="Calibri" panose="020F0502020204030204" pitchFamily="34" charset="0"/>
              </a:rPr>
              <a:t>o</a:t>
            </a:r>
            <a:r>
              <a:rPr lang="en-US" altLang="cs-CZ" sz="2100">
                <a:latin typeface="Calibri" panose="020F0502020204030204" pitchFamily="34" charset="0"/>
              </a:rPr>
              <a:t>m 3 </a:t>
            </a:r>
            <a:r>
              <a:rPr lang="cs-CZ" altLang="cs-CZ" sz="2100">
                <a:latin typeface="Calibri" panose="020F0502020204030204" pitchFamily="34" charset="0"/>
              </a:rPr>
              <a:t>faculty </a:t>
            </a:r>
            <a:r>
              <a:rPr lang="en-US" altLang="cs-CZ" sz="2100">
                <a:latin typeface="Calibri" panose="020F0502020204030204" pitchFamily="34" charset="0"/>
              </a:rPr>
              <a:t>departments</a:t>
            </a:r>
          </a:p>
        </p:txBody>
      </p:sp>
      <p:grpSp>
        <p:nvGrpSpPr>
          <p:cNvPr id="15366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15371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5372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3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4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7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7"/>
          <p:cNvSpPr txBox="1">
            <a:spLocks noChangeArrowheads="1"/>
          </p:cNvSpPr>
          <p:nvPr/>
        </p:nvSpPr>
        <p:spPr bwMode="auto">
          <a:xfrm>
            <a:off x="395288" y="981075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Bachelor thesis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395288" y="2046288"/>
            <a:ext cx="89646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n</a:t>
            </a:r>
            <a:r>
              <a:rPr lang="en-US" altLang="cs-CZ" sz="2100" b="1">
                <a:latin typeface="Calibri" panose="020F0502020204030204" pitchFamily="34" charset="0"/>
              </a:rPr>
              <a:t>ot enough or too much of references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 b="1">
                <a:latin typeface="Calibri" panose="020F0502020204030204" pitchFamily="34" charset="0"/>
              </a:rPr>
              <a:t>used for assembling of the thesis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323850" y="1477963"/>
            <a:ext cx="4824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Some common mistakes: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395288" y="2557463"/>
            <a:ext cx="89646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language mistakes</a:t>
            </a:r>
            <a:r>
              <a:rPr lang="en-US" altLang="cs-CZ" sz="2100">
                <a:latin typeface="Calibri" panose="020F0502020204030204" pitchFamily="34" charset="0"/>
              </a:rPr>
              <a:t> - both in English and Czech, both in syntax and grammar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352425" y="3284538"/>
            <a:ext cx="84978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citation inaccuracy </a:t>
            </a:r>
            <a:r>
              <a:rPr lang="en-US" altLang="cs-CZ" sz="2100">
                <a:latin typeface="Calibri" panose="020F0502020204030204" pitchFamily="34" charset="0"/>
              </a:rPr>
              <a:t>- both ignorance and misunderstanding of the cited paper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might be a reason, the effort to understand the text is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crucial </a:t>
            </a:r>
            <a:r>
              <a:rPr lang="cs-CZ" altLang="cs-CZ" sz="2100">
                <a:latin typeface="Calibri" panose="020F0502020204030204" pitchFamily="34" charset="0"/>
              </a:rPr>
              <a:t>here.</a:t>
            </a:r>
            <a:endParaRPr lang="en-US" altLang="cs-CZ" sz="2100">
              <a:latin typeface="Calibri" panose="020F0502020204030204" pitchFamily="34" charset="0"/>
            </a:endParaRP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22263" y="4319588"/>
            <a:ext cx="8820150" cy="18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cs-CZ" sz="2100" b="1">
                <a:latin typeface="Calibri" panose="020F0502020204030204" pitchFamily="34" charset="0"/>
              </a:rPr>
              <a:t>individual departments have some modifications of the instructions</a:t>
            </a:r>
            <a:r>
              <a:rPr lang="en-US" altLang="cs-CZ" sz="2100">
                <a:latin typeface="Calibri" panose="020F0502020204030204" pitchFamily="34" charset="0"/>
              </a:rPr>
              <a:t> -  they could be found at </a:t>
            </a:r>
            <a:r>
              <a:rPr lang="en-US" altLang="cs-CZ" sz="2100">
                <a:latin typeface="Calibri" panose="020F0502020204030204" pitchFamily="34" charset="0"/>
                <a:hlinkClick r:id="rId3"/>
              </a:rPr>
              <a:t>http://www.natur.cuni.cz/biologie/studium/bakalarske-obhajoby</a:t>
            </a:r>
            <a:endParaRPr lang="cs-CZ" altLang="cs-CZ" sz="210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en-US" altLang="cs-CZ" sz="2100">
                <a:latin typeface="Calibri" panose="020F0502020204030204" pitchFamily="34" charset="0"/>
              </a:rPr>
              <a:t>Bachelor thesis as a bibliographic search might be in optimal situation used for diploma thesis theoretical introduction.</a:t>
            </a:r>
          </a:p>
        </p:txBody>
      </p:sp>
      <p:grpSp>
        <p:nvGrpSpPr>
          <p:cNvPr id="17416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17421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7422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3" name="Picture 12" descr="pecetUK"/>
            <p:cNvPicPr>
              <a:picLocks noChangeAspect="1" noChangeArrowheads="1"/>
            </p:cNvPicPr>
            <p:nvPr/>
          </p:nvPicPr>
          <p:blipFill>
            <a:blip r:embed="rId5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4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7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2" grpId="0"/>
      <p:bldP spid="36884" grpId="0"/>
      <p:bldP spid="36885" grpId="0"/>
      <p:bldP spid="36886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8888</TotalTime>
  <Words>2333</Words>
  <Application>Microsoft Office PowerPoint</Application>
  <PresentationFormat>On-screen Show (4:3)</PresentationFormat>
  <Paragraphs>131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Výchozí návrh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mbox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mbox</dc:creator>
  <cp:lastModifiedBy>Petrášek Jan UEB</cp:lastModifiedBy>
  <cp:revision>236</cp:revision>
  <dcterms:created xsi:type="dcterms:W3CDTF">2006-10-17T20:07:31Z</dcterms:created>
  <dcterms:modified xsi:type="dcterms:W3CDTF">2020-12-17T13:23:56Z</dcterms:modified>
</cp:coreProperties>
</file>