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8" r:id="rId2"/>
    <p:sldId id="329" r:id="rId3"/>
    <p:sldId id="330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26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>
      <p:cViewPr varScale="1">
        <p:scale>
          <a:sx n="83" d="100"/>
          <a:sy n="83" d="100"/>
        </p:scale>
        <p:origin x="9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C17AB6-D55F-4331-A1D1-AD4696DBC0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E7CBF-C888-4598-A7E3-DC154B8145B5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9A0FF-B529-498F-91F9-DB1425384E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656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F118-3D11-4EA2-A37D-123ACAB425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546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7BA5-B9A8-4DA8-97DA-98D3ABA13A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1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47A40-BE35-4980-ADE0-2E8B0DC99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74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2CEA-39BE-4165-8B59-06EAD435F7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7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18D7-EF1D-4E2A-BD90-D20AA5D363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58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CA7E-502A-4C61-BC93-46A515C023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99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DBFA0-536E-402F-A25E-B1174D1659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41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69195-FF7F-4B3F-990A-BC9B0A55E1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505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7774F-2D63-438F-AC3E-9C7D7F316A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678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42F9-5468-417C-A0BE-AC8C9BB719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D99452-06E2-4C71-9350-2F30AFD034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torify.com/rbastow/epso-fespb-plant-congres-201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rontiersin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vesmir.cz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scientificamerica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hyperlink" Target="http://etheses.nottingham.ac.uk/cgi/search/simpl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cholar.google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www.sciencedirect.com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z.cuni.cz/index.php?lang=en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s://www.natur.cuni.cz/eng/research-support-department/electronic-resources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pps.webofknowledge.com/WOS_GeneralSearch_input.do?product=WOS&amp;search_mode=GeneralSearch&amp;SID=W11@1N51dk5ALiBjAja&amp;preferencesSaved=&amp;highlighted_tab=WO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copus.com/home.ur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highwire.stanford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ature.com/nature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iencemag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pna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ell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iomedcentral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816350" y="1436688"/>
            <a:ext cx="550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very formal and it can not be used for the justification of scientific priority</a:t>
            </a:r>
          </a:p>
        </p:txBody>
      </p:sp>
      <p:grpSp>
        <p:nvGrpSpPr>
          <p:cNvPr id="2" name="Skupina 19"/>
          <p:cNvGrpSpPr>
            <a:grpSpLocks/>
          </p:cNvGrpSpPr>
          <p:nvPr/>
        </p:nvGrpSpPr>
        <p:grpSpPr bwMode="auto">
          <a:xfrm>
            <a:off x="71438" y="1419225"/>
            <a:ext cx="3779837" cy="461963"/>
            <a:chOff x="-108385" y="1620837"/>
            <a:chExt cx="3779771" cy="461367"/>
          </a:xfrm>
        </p:grpSpPr>
        <p:sp>
          <p:nvSpPr>
            <p:cNvPr id="3088" name="Text Box 7"/>
            <p:cNvSpPr txBox="1">
              <a:spLocks noChangeArrowheads="1"/>
            </p:cNvSpPr>
            <p:nvPr/>
          </p:nvSpPr>
          <p:spPr bwMode="auto">
            <a:xfrm>
              <a:off x="-108385" y="1620837"/>
              <a:ext cx="2555681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general forms</a:t>
              </a: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2518861" y="1902238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3419475" y="6237288"/>
            <a:ext cx="572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http://storify.com/rbastow/epso-fespb-plant-congres-2012</a:t>
            </a:r>
          </a:p>
        </p:txBody>
      </p:sp>
      <p:pic>
        <p:nvPicPr>
          <p:cNvPr id="34818" name="Picture 2" descr="http://pbs.twimg.com/media/AzCQj_mCIAAv1pJ.jpg:la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46085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8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08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8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6650" r="14069" b="5861"/>
          <a:stretch>
            <a:fillRect/>
          </a:stretch>
        </p:blipFill>
        <p:spPr bwMode="auto">
          <a:xfrm>
            <a:off x="1908175" y="1989138"/>
            <a:ext cx="70564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7"/>
          <p:cNvSpPr txBox="1">
            <a:spLocks noChangeArrowheads="1"/>
          </p:cNvSpPr>
          <p:nvPr/>
        </p:nvSpPr>
        <p:spPr bwMode="auto">
          <a:xfrm>
            <a:off x="395288" y="1989138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Frontiers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Electronical journal  - open access publishers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229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230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rd.springer.com/protocol/10.1007%2F978-1-61779-008-9_14/lookinside/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6215" b="5209"/>
          <a:stretch>
            <a:fillRect/>
          </a:stretch>
        </p:blipFill>
        <p:spPr bwMode="auto">
          <a:xfrm>
            <a:off x="4284663" y="2493963"/>
            <a:ext cx="302418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894" y="1392671"/>
            <a:ext cx="8459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Monographs, books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collections of already published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discussed in a way that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resulting book will have long-term validity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332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332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87600"/>
            <a:ext cx="266382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11188" y="1196975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opularization article or a book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 must be accessible to broad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reading community (public)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i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n the USA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Scientific American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in the C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zech Republic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Vesmír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6650" r="13480" b="10001"/>
          <a:stretch>
            <a:fillRect/>
          </a:stretch>
        </p:blipFill>
        <p:spPr bwMode="auto">
          <a:xfrm>
            <a:off x="684213" y="2349500"/>
            <a:ext cx="691197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6191" r="4547" b="7712"/>
          <a:stretch>
            <a:fillRect/>
          </a:stretch>
        </p:blipFill>
        <p:spPr bwMode="auto">
          <a:xfrm>
            <a:off x="550863" y="2334913"/>
            <a:ext cx="8149576" cy="420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434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434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434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2" descr="pecetUK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5" descr="logo-male UE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395288" y="1268413"/>
            <a:ext cx="8172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Bachelor, diploma, dissertation and habilitation thesis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they are subject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of rigorous review process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do not have to be necessarily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original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contributions, because findings can be published in a form of the scientific paper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ovéPole 12"/>
          <p:cNvSpPr txBox="1">
            <a:spLocks noChangeArrowheads="1"/>
          </p:cNvSpPr>
          <p:nvPr/>
        </p:nvSpPr>
        <p:spPr bwMode="auto">
          <a:xfrm>
            <a:off x="468313" y="2895600"/>
            <a:ext cx="7488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E-thesis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electronical form of Ph.D. theses</a:t>
            </a:r>
          </a:p>
        </p:txBody>
      </p:sp>
      <p:pic>
        <p:nvPicPr>
          <p:cNvPr id="15364" name="Picture 2" descr="http://www.protisk-hk.cz/data/Image/Diplomky/diplomky%20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38877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copygeneral.cz/sites/default/files/styles/img_300/public/di_0010_90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3887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537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537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pic>
        <p:nvPicPr>
          <p:cNvPr id="16387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t="40636" r="26772" b="29280"/>
          <a:stretch>
            <a:fillRect/>
          </a:stretch>
        </p:blipFill>
        <p:spPr bwMode="auto">
          <a:xfrm>
            <a:off x="473075" y="2133600"/>
            <a:ext cx="791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395288" y="1628775"/>
            <a:ext cx="817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Web browsers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639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639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639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395288" y="162877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Wikipedia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17595" r="27063" b="7751"/>
          <a:stretch>
            <a:fillRect/>
          </a:stretch>
        </p:blipFill>
        <p:spPr bwMode="auto">
          <a:xfrm>
            <a:off x="2843213" y="1700213"/>
            <a:ext cx="518477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7418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741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395288" y="1557338"/>
            <a:ext cx="8172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Specialized web browsers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rovides a search of scholarly literature across many disciplines and sources, including theses, books, abstracts and articles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5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31796" r="28043" b="37910"/>
          <a:stretch>
            <a:fillRect/>
          </a:stretch>
        </p:blipFill>
        <p:spPr bwMode="auto">
          <a:xfrm>
            <a:off x="704850" y="2854325"/>
            <a:ext cx="75390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844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844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395288" y="1598613"/>
            <a:ext cx="817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Specialized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browsers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publishers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669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3.2. Internet information resources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946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946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85" y="2112099"/>
            <a:ext cx="7720455" cy="444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8313" y="2205038"/>
            <a:ext cx="576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What types of databases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we have?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55650" y="2997200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bibliographic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there are only records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articles or books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55650" y="3565525"/>
            <a:ext cx="838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fulltext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contains full length articles in addition t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bibliographic record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55650" y="4398963"/>
            <a:ext cx="8388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- personal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created by user with the help of specialized software</a:t>
            </a:r>
          </a:p>
        </p:txBody>
      </p:sp>
      <p:grpSp>
        <p:nvGrpSpPr>
          <p:cNvPr id="2049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049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107950" y="1484313"/>
            <a:ext cx="734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Electronic Information Resources at Charles University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7" name="Picture 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15704" r="2847" b="6805"/>
          <a:stretch>
            <a:fillRect/>
          </a:stretch>
        </p:blipFill>
        <p:spPr bwMode="auto">
          <a:xfrm>
            <a:off x="179388" y="1989138"/>
            <a:ext cx="87757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2151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1515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08325"/>
            <a:ext cx="2843212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3419475" y="1412875"/>
            <a:ext cx="572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both very formal and informal, it can not be used for the justification of scientific priority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4033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written contributions: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95288" y="4441825"/>
            <a:ext cx="33131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abstract of oral or poster contribution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published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in the book of abstracts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they are not reviewed</a:t>
            </a:r>
          </a:p>
        </p:txBody>
      </p:sp>
      <p:grpSp>
        <p:nvGrpSpPr>
          <p:cNvPr id="4103" name="Skupina 19"/>
          <p:cNvGrpSpPr>
            <a:grpSpLocks/>
          </p:cNvGrpSpPr>
          <p:nvPr/>
        </p:nvGrpSpPr>
        <p:grpSpPr bwMode="auto">
          <a:xfrm>
            <a:off x="34925" y="1419225"/>
            <a:ext cx="3384550" cy="857250"/>
            <a:chOff x="179512" y="1620838"/>
            <a:chExt cx="3384374" cy="857647"/>
          </a:xfrm>
        </p:grpSpPr>
        <p:sp>
          <p:nvSpPr>
            <p:cNvPr id="4115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forms</a:t>
              </a:r>
            </a:p>
          </p:txBody>
        </p:sp>
        <p:sp>
          <p:nvSpPr>
            <p:cNvPr id="4116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215900" y="2516188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written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obligatory form of contribution, the scientific quality and relevancy of the article reflect both the quality of scientist and reviewer 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0" name="Picture 2" descr="http://imgv2-4.scribdassets.com/img/word_document/104320198/255x300/9e5da0a5f5/1346269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51919"/>
            <a:ext cx="2808312" cy="330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411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411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41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179388" y="1677988"/>
            <a:ext cx="2232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Scientific information department at our Faculty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2356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356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1" name="Picture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201" r="19682" b="7301"/>
          <a:stretch>
            <a:fillRect/>
          </a:stretch>
        </p:blipFill>
        <p:spPr bwMode="auto">
          <a:xfrm>
            <a:off x="2251075" y="1700213"/>
            <a:ext cx="6480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8146" r="49507" b="16650"/>
          <a:stretch>
            <a:fillRect/>
          </a:stretch>
        </p:blipFill>
        <p:spPr bwMode="auto">
          <a:xfrm>
            <a:off x="2484438" y="1989138"/>
            <a:ext cx="37544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2458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4587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 descr="pecetUK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5" descr="logo-male U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3"/>
          <p:cNvSpPr txBox="1">
            <a:spLocks noChangeArrowheads="1"/>
          </p:cNvSpPr>
          <p:nvPr/>
        </p:nvSpPr>
        <p:spPr bwMode="auto">
          <a:xfrm>
            <a:off x="395288" y="1887538"/>
            <a:ext cx="8497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ISI Web of Knowledge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commercial, 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itation and journal database. For academic users, requires authentication and login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3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6650" r="2257" b="4916"/>
          <a:stretch>
            <a:fillRect/>
          </a:stretch>
        </p:blipFill>
        <p:spPr bwMode="auto">
          <a:xfrm>
            <a:off x="827088" y="2687638"/>
            <a:ext cx="74898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395288" y="10525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11188" y="14843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61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561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56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"/>
          <p:cNvSpPr txBox="1">
            <a:spLocks noChangeArrowheads="1"/>
          </p:cNvSpPr>
          <p:nvPr/>
        </p:nvSpPr>
        <p:spPr bwMode="auto">
          <a:xfrm>
            <a:off x="250825" y="1743075"/>
            <a:ext cx="892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Scopus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commercial, l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arge abstract and citation database of research literature with links to full texts, requires authentication and login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same as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at Elsevier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(ScienceDirect)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7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5704" r="4620" b="20981"/>
          <a:stretch>
            <a:fillRect/>
          </a:stretch>
        </p:blipFill>
        <p:spPr bwMode="auto">
          <a:xfrm>
            <a:off x="323850" y="2924175"/>
            <a:ext cx="8488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95288" y="8366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11188" y="13414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63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663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663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323850" y="213360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NCBI Pubmed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 free access, good coverage, online early and pre-print articles could be found here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1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20430" r="5801" b="20981"/>
          <a:stretch>
            <a:fillRect/>
          </a:stretch>
        </p:blipFill>
        <p:spPr bwMode="auto">
          <a:xfrm>
            <a:off x="395288" y="3141663"/>
            <a:ext cx="842486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95288" y="950913"/>
            <a:ext cx="874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Bibliographic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65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765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766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468313" y="2133600"/>
            <a:ext cx="2519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Např. Blackwell, Elsevier, JSTOR, Kluwer, Springer, Wiley, atd..</a:t>
            </a:r>
          </a:p>
        </p:txBody>
      </p:sp>
      <p:graphicFrame>
        <p:nvGraphicFramePr>
          <p:cNvPr id="28675" name="Object 12"/>
          <p:cNvGraphicFramePr>
            <a:graphicFrameLocks noChangeAspect="1"/>
          </p:cNvGraphicFramePr>
          <p:nvPr/>
        </p:nvGraphicFramePr>
        <p:xfrm>
          <a:off x="3109913" y="2017713"/>
          <a:ext cx="4125912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Rastrový obrázek" r:id="rId3" imgW="4200000" imgH="4514286" progId="Paint.Picture">
                  <p:embed/>
                </p:oleObj>
              </mc:Choice>
              <mc:Fallback>
                <p:oleObj name="Rastrový obrázek" r:id="rId3" imgW="4200000" imgH="4514286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017713"/>
                        <a:ext cx="4125912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95288" y="908050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8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868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2" descr="pecetUK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5" descr="logo-male UEB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34925" y="2133600"/>
            <a:ext cx="2089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HighWire press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freely accessible database at Stanford Universit, the largest depository of full texts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699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16650" r="13480" b="13422"/>
          <a:stretch>
            <a:fillRect/>
          </a:stretch>
        </p:blipFill>
        <p:spPr bwMode="auto">
          <a:xfrm>
            <a:off x="1908175" y="2060575"/>
            <a:ext cx="72009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 How to search for bibliographic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records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articles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3.3.1.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Full text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databases accessible at our faculty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0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2970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23850" y="4365625"/>
            <a:ext cx="3095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original contribution (the article)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universal communication tool, it exists in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several forms, the style of writing should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e standardized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84538"/>
            <a:ext cx="25828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198813"/>
            <a:ext cx="2665412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635375" y="1341438"/>
            <a:ext cx="550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very formal and it can not be used for the justification of scientific priority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4033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written contributions:</a:t>
            </a:r>
          </a:p>
        </p:txBody>
      </p:sp>
      <p:grpSp>
        <p:nvGrpSpPr>
          <p:cNvPr id="5132" name="Skupina 19"/>
          <p:cNvGrpSpPr>
            <a:grpSpLocks/>
          </p:cNvGrpSpPr>
          <p:nvPr/>
        </p:nvGrpSpPr>
        <p:grpSpPr bwMode="auto">
          <a:xfrm>
            <a:off x="179388" y="1347788"/>
            <a:ext cx="3384550" cy="857250"/>
            <a:chOff x="179512" y="1620838"/>
            <a:chExt cx="3384374" cy="857647"/>
          </a:xfrm>
        </p:grpSpPr>
        <p:sp>
          <p:nvSpPr>
            <p:cNvPr id="5139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forms</a:t>
              </a:r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215900" y="2420938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written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obligatory form of contribution, the scientific quality and relevancy of the article reflect both the quality of scientist and reviewer </a:t>
            </a:r>
          </a:p>
        </p:txBody>
      </p:sp>
      <p:grpSp>
        <p:nvGrpSpPr>
          <p:cNvPr id="513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3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179388" y="4365625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summary of already published results with new interpretations,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ritical approach is highly needed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here</a:t>
            </a:r>
            <a:endParaRPr lang="en-US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635375" y="1341438"/>
            <a:ext cx="550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oral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it is not obligatory, could be very formal and it can not be used for the justification of scientific priority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250825" y="3644900"/>
            <a:ext cx="4033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written contributions:</a:t>
            </a:r>
          </a:p>
        </p:txBody>
      </p:sp>
      <p:grpSp>
        <p:nvGrpSpPr>
          <p:cNvPr id="6154" name="Skupina 19"/>
          <p:cNvGrpSpPr>
            <a:grpSpLocks/>
          </p:cNvGrpSpPr>
          <p:nvPr/>
        </p:nvGrpSpPr>
        <p:grpSpPr bwMode="auto">
          <a:xfrm>
            <a:off x="179388" y="1347788"/>
            <a:ext cx="3384550" cy="857250"/>
            <a:chOff x="179512" y="1620838"/>
            <a:chExt cx="3384374" cy="857647"/>
          </a:xfrm>
        </p:grpSpPr>
        <p:sp>
          <p:nvSpPr>
            <p:cNvPr id="6163" name="Text Box 7"/>
            <p:cNvSpPr txBox="1">
              <a:spLocks noChangeArrowheads="1"/>
            </p:cNvSpPr>
            <p:nvPr/>
          </p:nvSpPr>
          <p:spPr bwMode="auto">
            <a:xfrm>
              <a:off x="179512" y="1620838"/>
              <a:ext cx="2231901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 b="1">
                  <a:latin typeface="Calibri" panose="020F0502020204030204" pitchFamily="34" charset="0"/>
                </a:rPr>
                <a:t>Two forms</a:t>
              </a:r>
            </a:p>
          </p:txBody>
        </p:sp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>
              <a:off x="2411361" y="1902421"/>
              <a:ext cx="115252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Line 18"/>
            <p:cNvSpPr>
              <a:spLocks noChangeShapeType="1"/>
            </p:cNvSpPr>
            <p:nvPr/>
          </p:nvSpPr>
          <p:spPr bwMode="auto">
            <a:xfrm flipH="1">
              <a:off x="1750432" y="1902421"/>
              <a:ext cx="648049" cy="57606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215900" y="2420938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written form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obligatory form of contribution, the scientific quality and relevancy of the article reflect both the quality of scientist and reviewer </a:t>
            </a:r>
          </a:p>
        </p:txBody>
      </p:sp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27844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4688"/>
            <a:ext cx="26050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6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468313" y="1744663"/>
            <a:ext cx="122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</a:rPr>
              <a:t>Nature</a:t>
            </a:r>
            <a:endParaRPr lang="cs-CZ" altLang="cs-CZ" sz="2400">
              <a:latin typeface="Calibri" panose="020F0502020204030204" pitchFamily="34" charset="0"/>
            </a:endParaRPr>
          </a:p>
        </p:txBody>
      </p:sp>
      <p:pic>
        <p:nvPicPr>
          <p:cNvPr id="7171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15224" r="13480" b="7997"/>
          <a:stretch>
            <a:fillRect/>
          </a:stretch>
        </p:blipFill>
        <p:spPr bwMode="auto">
          <a:xfrm>
            <a:off x="2124075" y="1808163"/>
            <a:ext cx="5761038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68313" y="1341438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multidisciplinary scientific journals:</a:t>
            </a:r>
          </a:p>
        </p:txBody>
      </p:sp>
      <p:grpSp>
        <p:nvGrpSpPr>
          <p:cNvPr id="717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8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/>
          <p:cNvSpPr txBox="1">
            <a:spLocks noChangeArrowheads="1"/>
          </p:cNvSpPr>
          <p:nvPr/>
        </p:nvSpPr>
        <p:spPr bwMode="auto">
          <a:xfrm>
            <a:off x="250825" y="18446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pic>
        <p:nvPicPr>
          <p:cNvPr id="8195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16705" r="11261" b="7481"/>
          <a:stretch>
            <a:fillRect/>
          </a:stretch>
        </p:blipFill>
        <p:spPr bwMode="auto">
          <a:xfrm>
            <a:off x="1692275" y="1916113"/>
            <a:ext cx="72009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323850" y="134143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multidisciplinary scientific journals:</a:t>
            </a:r>
          </a:p>
        </p:txBody>
      </p:sp>
      <p:grpSp>
        <p:nvGrpSpPr>
          <p:cNvPr id="820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17595" r="21747" b="9641"/>
          <a:stretch>
            <a:fillRect/>
          </a:stretch>
        </p:blipFill>
        <p:spPr bwMode="auto">
          <a:xfrm>
            <a:off x="2771775" y="1878013"/>
            <a:ext cx="5761038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539750" y="2133600"/>
            <a:ext cx="20875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PNAS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 - Proceedings of the National Academy of Sciences of the United States of America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39750" y="134143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multidisciplinary scientific journals:</a:t>
            </a:r>
          </a:p>
        </p:txBody>
      </p:sp>
      <p:grpSp>
        <p:nvGrpSpPr>
          <p:cNvPr id="9226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7920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Main </a:t>
            </a:r>
            <a:r>
              <a:rPr lang="en-GB" altLang="cs-CZ" sz="2400">
                <a:latin typeface="Calibri" panose="020F0502020204030204" pitchFamily="34" charset="0"/>
              </a:rPr>
              <a:t>experimental </a:t>
            </a:r>
            <a:r>
              <a:rPr lang="cs-CZ" altLang="cs-CZ" sz="2400">
                <a:latin typeface="Calibri" panose="020F0502020204030204" pitchFamily="34" charset="0"/>
              </a:rPr>
              <a:t>biolog</a:t>
            </a:r>
            <a:r>
              <a:rPr lang="en-GB" altLang="cs-CZ" sz="2400">
                <a:latin typeface="Calibri" panose="020F0502020204030204" pitchFamily="34" charset="0"/>
              </a:rPr>
              <a:t>y </a:t>
            </a:r>
            <a:r>
              <a:rPr lang="cs-CZ" altLang="cs-CZ" sz="2400">
                <a:latin typeface="Calibri" panose="020F0502020204030204" pitchFamily="34" charset="0"/>
              </a:rPr>
              <a:t>journals</a:t>
            </a:r>
          </a:p>
        </p:txBody>
      </p:sp>
      <p:pic>
        <p:nvPicPr>
          <p:cNvPr id="10244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 r="3729" b="5861"/>
          <a:stretch>
            <a:fillRect/>
          </a:stretch>
        </p:blipFill>
        <p:spPr bwMode="auto">
          <a:xfrm>
            <a:off x="1331913" y="2133600"/>
            <a:ext cx="7596187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025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 txBox="1">
            <a:spLocks noChangeArrowheads="1"/>
          </p:cNvSpPr>
          <p:nvPr/>
        </p:nvSpPr>
        <p:spPr bwMode="auto">
          <a:xfrm>
            <a:off x="468313" y="1916113"/>
            <a:ext cx="1366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BioMed Central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Calibri" panose="020F0502020204030204" pitchFamily="34" charset="0"/>
              </a:rPr>
              <a:t>Electronical journal  - open access publishers</a:t>
            </a:r>
          </a:p>
        </p:txBody>
      </p:sp>
      <p:pic>
        <p:nvPicPr>
          <p:cNvPr id="11268" name="Picture 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16650" r="13480" b="6805"/>
          <a:stretch>
            <a:fillRect/>
          </a:stretch>
        </p:blipFill>
        <p:spPr bwMode="auto">
          <a:xfrm>
            <a:off x="1914525" y="1989138"/>
            <a:ext cx="70500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3.1.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Types of scientific reports and their purpose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1127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127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1501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Výchozí návrh</vt:lpstr>
      <vt:lpstr>Rastrový obrázek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192</cp:revision>
  <dcterms:created xsi:type="dcterms:W3CDTF">2006-10-17T20:07:31Z</dcterms:created>
  <dcterms:modified xsi:type="dcterms:W3CDTF">2020-11-05T17:26:08Z</dcterms:modified>
</cp:coreProperties>
</file>