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9" r:id="rId2"/>
    <p:sldId id="310" r:id="rId3"/>
    <p:sldId id="311" r:id="rId4"/>
    <p:sldId id="337" r:id="rId5"/>
    <p:sldId id="338" r:id="rId6"/>
    <p:sldId id="339" r:id="rId7"/>
    <p:sldId id="359" r:id="rId8"/>
    <p:sldId id="341" r:id="rId9"/>
    <p:sldId id="342" r:id="rId10"/>
    <p:sldId id="344" r:id="rId11"/>
    <p:sldId id="345" r:id="rId12"/>
    <p:sldId id="346" r:id="rId13"/>
    <p:sldId id="347" r:id="rId14"/>
    <p:sldId id="322" r:id="rId15"/>
    <p:sldId id="323" r:id="rId16"/>
    <p:sldId id="324" r:id="rId17"/>
    <p:sldId id="325" r:id="rId18"/>
    <p:sldId id="326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360" r:id="rId3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0" autoAdjust="0"/>
    <p:restoredTop sz="94660"/>
  </p:normalViewPr>
  <p:slideViewPr>
    <p:cSldViewPr>
      <p:cViewPr varScale="1">
        <p:scale>
          <a:sx n="83" d="100"/>
          <a:sy n="83" d="100"/>
        </p:scale>
        <p:origin x="134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93813F1-718A-4ED2-BD03-1EF237F30B9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en-GB" altLang="cs-CZ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fter treatments with cytoskeletal drugs both PIN1-GFP and AUX1-YFP endosomes rapidly decreased their dynamics. </a:t>
            </a:r>
            <a:endParaRPr lang="cs-CZ" altLang="cs-CZ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C4676BF-AB20-474F-A807-EAF8A7DBE20A}" type="slidenum">
              <a:rPr lang="cs-CZ" altLang="cs-CZ" smtClean="0"/>
              <a:pPr>
                <a:spcBef>
                  <a:spcPct val="0"/>
                </a:spcBef>
              </a:pPr>
              <a:t>22</a:t>
            </a:fld>
            <a:endParaRPr lang="cs-CZ" alt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A8B82-90EC-489B-B0CF-AF80C3735FA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3056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29D1E-753C-4234-B313-DD75834DA4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0573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66301-713F-4D14-B38C-A2D0A6206D1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3557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202F7-3AB3-4423-B7A0-3646D13285F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7473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0A001-9759-4852-A0FD-A7965734DD3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8441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8CD2D-C8C7-48A6-82A9-5AB6E08E453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3556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21DF8-F353-4DA5-8892-54011EAEDF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3354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44CE1-4352-4793-8278-EDA21D47B2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492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12618-77FA-4507-BC0B-534E09EB4DB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4156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E3692-0E62-4DE4-B349-0BB401A9DE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4269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E5A65-9D62-4196-9C1E-0A74CBF6BC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8776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21A3319-3EC7-431F-9E8A-19B9F7CD9D6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.png"/><Relationship Id="rId3" Type="http://schemas.openxmlformats.org/officeDocument/2006/relationships/hyperlink" Target="http://www.invitrogen.com/site/us/en/home/LINNEA-Online-Guides/LINNEA-Communities/Vector-NTI-Community/vector-nti-software.html" TargetMode="External"/><Relationship Id="rId7" Type="http://schemas.openxmlformats.org/officeDocument/2006/relationships/hyperlink" Target="http://www.geneious.com/assets/demonstrations/part1.html" TargetMode="External"/><Relationship Id="rId12" Type="http://schemas.openxmlformats.org/officeDocument/2006/relationships/image" Target="../media/image2.png"/><Relationship Id="rId2" Type="http://schemas.openxmlformats.org/officeDocument/2006/relationships/hyperlink" Target="http://www.lifetechnologies.com/cz/en/home/life-science/cloning/vector-nti-software/vector-nti-express-software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1.png"/><Relationship Id="rId5" Type="http://schemas.openxmlformats.org/officeDocument/2006/relationships/hyperlink" Target="http://www.natur.cuni.cz/biologie/servisni-laboratore/laborator-sekvenace-dna" TargetMode="External"/><Relationship Id="rId10" Type="http://schemas.openxmlformats.org/officeDocument/2006/relationships/image" Target="../media/image27.jpeg"/><Relationship Id="rId4" Type="http://schemas.openxmlformats.org/officeDocument/2006/relationships/image" Target="../media/image24.png"/><Relationship Id="rId9" Type="http://schemas.openxmlformats.org/officeDocument/2006/relationships/hyperlink" Target="http://www.geneious.com/web/geneious/geneious-pro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8.gif"/><Relationship Id="rId7" Type="http://schemas.openxmlformats.org/officeDocument/2006/relationships/image" Target="../media/image1.png"/><Relationship Id="rId2" Type="http://schemas.openxmlformats.org/officeDocument/2006/relationships/hyperlink" Target="http://rsb.info.nih.gov/ij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hyperlink" Target="http://fiji.sc/" TargetMode="Externa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hyperlink" Target="http://www.lim.cz/files/File/NIS-Elements/Docs/Prospekt_NIS-Elements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://www.nikoninstruments.com/en_CZ" TargetMode="External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2.emf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5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emf"/><Relationship Id="rId7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rfanview.com/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7.png"/><Relationship Id="rId7" Type="http://schemas.openxmlformats.org/officeDocument/2006/relationships/image" Target="../media/image2.png"/><Relationship Id="rId2" Type="http://schemas.openxmlformats.org/officeDocument/2006/relationships/hyperlink" Target="https://www.gimp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8.png"/><Relationship Id="rId4" Type="http://schemas.openxmlformats.org/officeDocument/2006/relationships/hyperlink" Target="https://inkscape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http://lhr.ueb.cas.cz/petrasek/MB130P16E_2019/report070420.pdf" TargetMode="External"/><Relationship Id="rId4" Type="http://schemas.openxmlformats.org/officeDocument/2006/relationships/hyperlink" Target="http://lhr.ueb.cas.cz/petrasek/MB130P16E_2019/070420.doc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hyperlink" Target="http://www.ghisler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atgraphics.com/" TargetMode="External"/><Relationship Id="rId13" Type="http://schemas.openxmlformats.org/officeDocument/2006/relationships/image" Target="../media/image2.png"/><Relationship Id="rId3" Type="http://schemas.openxmlformats.org/officeDocument/2006/relationships/hyperlink" Target="http://www.statlets.com/" TargetMode="External"/><Relationship Id="rId7" Type="http://schemas.openxmlformats.org/officeDocument/2006/relationships/image" Target="../media/image11.jpeg"/><Relationship Id="rId12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r-project.org/" TargetMode="External"/><Relationship Id="rId11" Type="http://schemas.openxmlformats.org/officeDocument/2006/relationships/image" Target="../media/image14.jpeg"/><Relationship Id="rId5" Type="http://schemas.openxmlformats.org/officeDocument/2006/relationships/hyperlink" Target="http://www.mathworks.com/products/matlab/" TargetMode="External"/><Relationship Id="rId10" Type="http://schemas.openxmlformats.org/officeDocument/2006/relationships/image" Target="../media/image13.png"/><Relationship Id="rId4" Type="http://schemas.openxmlformats.org/officeDocument/2006/relationships/hyperlink" Target="http://www.ncss.com/" TargetMode="External"/><Relationship Id="rId9" Type="http://schemas.openxmlformats.org/officeDocument/2006/relationships/image" Target="../media/image12.png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www.sigmaplot.com/products/sigmaplot/sigmaplot-details.php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aoblený obdélník 18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-36513" y="190500"/>
            <a:ext cx="9075738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95137" y="1377178"/>
            <a:ext cx="91424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Continu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al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processing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evaluation of experimental data is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needed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9" name="Text Box 11"/>
          <p:cNvSpPr txBox="1">
            <a:spLocks noChangeArrowheads="1"/>
          </p:cNvSpPr>
          <p:nvPr/>
        </p:nvSpPr>
        <p:spPr bwMode="auto">
          <a:xfrm>
            <a:off x="395288" y="908050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2.1. Organization of work, type o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935038" y="1916832"/>
            <a:ext cx="82089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Avoid </a:t>
            </a:r>
            <a:r>
              <a:rPr lang="en-GB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approach: „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 am experimenting this year and during the next one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 am going to evaluate what I got“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863600" y="2751014"/>
            <a:ext cx="7272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Miscellaneous software is in every day use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323850" y="3349625"/>
            <a:ext cx="2232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Types od data: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824582" y="3786252"/>
            <a:ext cx="828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Numerical data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raw data or data converted to the numerical form, may be obtained with simple tools (ruler etc.) or more complex instrumentation (spectrophotometer etc.)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824583" y="4961065"/>
            <a:ext cx="806789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Graphical data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very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frequent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type of data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their quantification is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extremely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824582" y="5770563"/>
            <a:ext cx="7883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Structural data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- analytical data, outcomes from sequencing machines,  etc.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86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3087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08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9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0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395288" y="95091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2.3. Processing of structural and sequence data</a:t>
            </a:r>
          </a:p>
        </p:txBody>
      </p:sp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468313" y="1628775"/>
            <a:ext cx="2808287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Notepad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 Avoid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 excessive formatting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Plenty of online and stand alone applications for the processing of sequences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39" b="34488"/>
          <a:stretch>
            <a:fillRect/>
          </a:stretch>
        </p:blipFill>
        <p:spPr bwMode="auto">
          <a:xfrm>
            <a:off x="3459163" y="1412875"/>
            <a:ext cx="3849687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12296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2298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229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7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9"/>
          <p:cNvSpPr txBox="1">
            <a:spLocks noChangeArrowheads="1"/>
          </p:cNvSpPr>
          <p:nvPr/>
        </p:nvSpPr>
        <p:spPr bwMode="auto">
          <a:xfrm>
            <a:off x="395288" y="1628775"/>
            <a:ext cx="33845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Vector NTI (Invitrogen)</a:t>
            </a:r>
            <a:endParaRPr lang="cs-CZ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5" name="Picture 1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1" t="16917" r="27551" b="6755"/>
          <a:stretch>
            <a:fillRect/>
          </a:stretch>
        </p:blipFill>
        <p:spPr bwMode="auto">
          <a:xfrm>
            <a:off x="3995738" y="1412875"/>
            <a:ext cx="4935537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3319" name="Picture 15" descr="logo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5013325"/>
            <a:ext cx="21590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ovéPole 12"/>
          <p:cNvSpPr txBox="1">
            <a:spLocks noChangeArrowheads="1"/>
          </p:cNvSpPr>
          <p:nvPr/>
        </p:nvSpPr>
        <p:spPr bwMode="auto">
          <a:xfrm>
            <a:off x="395288" y="3430588"/>
            <a:ext cx="20161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Geneious</a:t>
            </a:r>
            <a:endParaRPr lang="cs-CZ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21" name="Picture 17" descr="http://www.invitrogen.com/etc/medialib/images/Cloning/showcase.Par.39277.Image.0.0.1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205038"/>
            <a:ext cx="14414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9" descr="http://t2.gstatic.com/images?q=tbn:ANd9GcSqI9SSq7nGawBKhnbppbS07G75jAFcCKgJRv12HJnO4yJmyEZa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05263"/>
            <a:ext cx="19446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Text Box 8"/>
          <p:cNvSpPr txBox="1">
            <a:spLocks noChangeArrowheads="1"/>
          </p:cNvSpPr>
          <p:nvPr/>
        </p:nvSpPr>
        <p:spPr bwMode="auto">
          <a:xfrm>
            <a:off x="395288" y="95091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2.3. Processing of structural and sequence data</a:t>
            </a:r>
          </a:p>
        </p:txBody>
      </p:sp>
      <p:sp>
        <p:nvSpPr>
          <p:cNvPr id="13324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13325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3326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3327" name="Picture 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12" descr="pecetUK"/>
            <p:cNvPicPr>
              <a:picLocks noChangeAspect="1" noChangeArrowheads="1"/>
            </p:cNvPicPr>
            <p:nvPr/>
          </p:nvPicPr>
          <p:blipFill>
            <a:blip r:embed="rId12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9" name="Picture 15" descr="logo-male UEB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9"/>
          <p:cNvSpPr txBox="1">
            <a:spLocks noChangeArrowheads="1"/>
          </p:cNvSpPr>
          <p:nvPr/>
        </p:nvSpPr>
        <p:spPr bwMode="auto">
          <a:xfrm>
            <a:off x="468313" y="2205038"/>
            <a:ext cx="201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ImageJ (NIH)</a:t>
            </a: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4342" name="Picture 15" descr="[ImageJ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221932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ovéPole 14"/>
          <p:cNvSpPr txBox="1">
            <a:spLocks noChangeArrowheads="1"/>
          </p:cNvSpPr>
          <p:nvPr/>
        </p:nvSpPr>
        <p:spPr bwMode="auto">
          <a:xfrm>
            <a:off x="503238" y="2924175"/>
            <a:ext cx="539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Fiji</a:t>
            </a: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44" name="Picture 17" descr="[ImageJ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628775"/>
            <a:ext cx="55038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Obdélník 15"/>
          <p:cNvSpPr>
            <a:spLocks noChangeArrowheads="1"/>
          </p:cNvSpPr>
          <p:nvPr/>
        </p:nvSpPr>
        <p:spPr bwMode="auto">
          <a:xfrm>
            <a:off x="3495675" y="6227763"/>
            <a:ext cx="4532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http://rsb.info.nih.gov/ij/docs/concepts.html</a:t>
            </a:r>
          </a:p>
        </p:txBody>
      </p:sp>
      <p:pic>
        <p:nvPicPr>
          <p:cNvPr id="14346" name="Picture 19" descr="http://t2.gstatic.com/images?q=tbn:ANd9GcRwJWQP0dckYgDS-s3UlzcRToJuCpQlUSmz7nnQLRdDmhrhOwfr1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290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Box 16"/>
          <p:cNvSpPr txBox="1">
            <a:spLocks noChangeArrowheads="1"/>
          </p:cNvSpPr>
          <p:nvPr/>
        </p:nvSpPr>
        <p:spPr bwMode="auto">
          <a:xfrm>
            <a:off x="395288" y="1052513"/>
            <a:ext cx="8424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Image analysis, graphical software, presentation software</a:t>
            </a:r>
          </a:p>
        </p:txBody>
      </p:sp>
      <p:sp>
        <p:nvSpPr>
          <p:cNvPr id="14348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1434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4350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4351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2" name="Picture 12" descr="pecetUK"/>
            <p:cNvPicPr>
              <a:picLocks noChangeAspect="1" noChangeArrowheads="1"/>
            </p:cNvPicPr>
            <p:nvPr/>
          </p:nvPicPr>
          <p:blipFill>
            <a:blip r:embed="rId8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3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323850" y="1557338"/>
            <a:ext cx="1828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NIS elements</a:t>
            </a: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66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458913"/>
            <a:ext cx="6335713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84313"/>
            <a:ext cx="3748087" cy="502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15368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5371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537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4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9" name="Text Box 16"/>
          <p:cNvSpPr txBox="1">
            <a:spLocks noChangeArrowheads="1"/>
          </p:cNvSpPr>
          <p:nvPr/>
        </p:nvSpPr>
        <p:spPr bwMode="auto">
          <a:xfrm>
            <a:off x="395288" y="981075"/>
            <a:ext cx="8424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Image analysis, graphical software, presentation software</a:t>
            </a:r>
          </a:p>
        </p:txBody>
      </p:sp>
      <p:sp>
        <p:nvSpPr>
          <p:cNvPr id="15370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180814" y="1404283"/>
            <a:ext cx="259112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Graphical 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software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for grabbing and processing of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micro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and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macro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scopical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images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6390" name="Picture 15" descr="http://www.hci.iao.fraunhofer.de/Images/Zeiss_GUI_voll_tcm323-300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634" y="1525588"/>
            <a:ext cx="6265862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4"/>
          <p:cNvSpPr>
            <a:spLocks noChangeArrowheads="1"/>
          </p:cNvSpPr>
          <p:nvPr/>
        </p:nvSpPr>
        <p:spPr bwMode="auto">
          <a:xfrm>
            <a:off x="219805" y="3605656"/>
            <a:ext cx="1728787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Leica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Zeiss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Nikon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Olympus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392" name="Picture 17" descr="http://www.nikoninstruments.com/images/nikon-logo_2x.png">
            <a:hlinkClick r:id="rId3" tooltip="Microscopes to Metrology | Confocal to Video Measuring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686" y="5085184"/>
            <a:ext cx="7810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9" descr="http://t0.gstatic.com/images?q=tbn:ANd9GcQtj6A48Gl-V0PxgxAic5JG2uoeLlaswwl7gjyIiczj0MsB0jg1a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442" y="4221088"/>
            <a:ext cx="71913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21" descr="http://t2.gstatic.com/images?q=tbn:ANd9GcSpUmpnWGAMs06RAwND_LJRU4iFUAcfPJnwb5E-idIWTP3AD5g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80" y="3501008"/>
            <a:ext cx="100806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23" descr="http://t3.gstatic.com/images?q=tbn:ANd9GcRUGRhIGIhvW3uukaAd_8MCaWrNWSFWlKcREjo6JLmEAU_N3Ek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894610"/>
            <a:ext cx="14414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6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16397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6399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6400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1" name="Picture 12" descr="pecetUK"/>
            <p:cNvPicPr>
              <a:picLocks noChangeAspect="1" noChangeArrowheads="1"/>
            </p:cNvPicPr>
            <p:nvPr/>
          </p:nvPicPr>
          <p:blipFill>
            <a:blip r:embed="rId9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2" name="Picture 15" descr="logo-male UEB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98" name="Text Box 16"/>
          <p:cNvSpPr txBox="1">
            <a:spLocks noChangeArrowheads="1"/>
          </p:cNvSpPr>
          <p:nvPr/>
        </p:nvSpPr>
        <p:spPr bwMode="auto">
          <a:xfrm>
            <a:off x="395288" y="981075"/>
            <a:ext cx="8424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Image analysis, graphical software, presentation 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071563"/>
            <a:ext cx="29908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ovéPole 3"/>
          <p:cNvSpPr txBox="1">
            <a:spLocks noChangeArrowheads="1"/>
          </p:cNvSpPr>
          <p:nvPr/>
        </p:nvSpPr>
        <p:spPr bwMode="auto">
          <a:xfrm>
            <a:off x="4643438" y="6165850"/>
            <a:ext cx="403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Kleine-Vehn, </a:t>
            </a:r>
            <a:r>
              <a:rPr lang="en-US" altLang="cs-CZ" sz="1800">
                <a:latin typeface="Calibri" panose="020F0502020204030204" pitchFamily="34" charset="0"/>
                <a:cs typeface="Calibri" panose="020F0502020204030204" pitchFamily="34" charset="0"/>
              </a:rPr>
              <a:t>Mol Syst Biol 7:540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, 2011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1143000"/>
            <a:ext cx="809625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ovéPole 6"/>
          <p:cNvSpPr txBox="1">
            <a:spLocks noChangeArrowheads="1"/>
          </p:cNvSpPr>
          <p:nvPr/>
        </p:nvSpPr>
        <p:spPr bwMode="auto">
          <a:xfrm>
            <a:off x="363538" y="2192338"/>
            <a:ext cx="3887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8 bit - 256 levels of grey 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414" name="TextovéPole 7"/>
          <p:cNvSpPr txBox="1">
            <a:spLocks noChangeArrowheads="1"/>
          </p:cNvSpPr>
          <p:nvPr/>
        </p:nvSpPr>
        <p:spPr bwMode="auto">
          <a:xfrm>
            <a:off x="323850" y="2782888"/>
            <a:ext cx="4143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12 bit - 4096 levels of grey 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415" name="TextovéPole 8"/>
          <p:cNvSpPr txBox="1">
            <a:spLocks noChangeArrowheads="1"/>
          </p:cNvSpPr>
          <p:nvPr/>
        </p:nvSpPr>
        <p:spPr bwMode="auto">
          <a:xfrm>
            <a:off x="266700" y="3408363"/>
            <a:ext cx="4824413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16 bit - 65536 levels of grey 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24 bit - 16 777 216 </a:t>
            </a:r>
            <a:r>
              <a:rPr lang="en-GB" altLang="cs-CZ" sz="2400">
                <a:latin typeface="Calibri" panose="020F0502020204030204" pitchFamily="34" charset="0"/>
                <a:cs typeface="Calibri" panose="020F0502020204030204" pitchFamily="34" charset="0"/>
              </a:rPr>
              <a:t>levels of grey 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(2</a:t>
            </a:r>
            <a:r>
              <a:rPr lang="cs-CZ" altLang="cs-CZ" sz="2400" baseline="3000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419" name="Rectangle 4"/>
          <p:cNvSpPr>
            <a:spLocks noChangeArrowheads="1"/>
          </p:cNvSpPr>
          <p:nvPr/>
        </p:nvSpPr>
        <p:spPr bwMode="auto">
          <a:xfrm>
            <a:off x="271463" y="1160463"/>
            <a:ext cx="4248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Color depth in microscopy</a:t>
            </a:r>
          </a:p>
        </p:txBody>
      </p:sp>
      <p:sp>
        <p:nvSpPr>
          <p:cNvPr id="17420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17421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7422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742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4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5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271713"/>
            <a:ext cx="360521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t="3339" r="8638" b="13211"/>
          <a:stretch>
            <a:fillRect/>
          </a:stretch>
        </p:blipFill>
        <p:spPr bwMode="auto">
          <a:xfrm>
            <a:off x="4000500" y="1628775"/>
            <a:ext cx="4786313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ovéPole 5"/>
          <p:cNvSpPr txBox="1">
            <a:spLocks noChangeArrowheads="1"/>
          </p:cNvSpPr>
          <p:nvPr/>
        </p:nvSpPr>
        <p:spPr bwMode="auto">
          <a:xfrm>
            <a:off x="4071938" y="1700213"/>
            <a:ext cx="228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chemeClr val="bg1"/>
                </a:solidFill>
              </a:rPr>
              <a:t>PIN3::PIN3:YFP</a:t>
            </a:r>
            <a:br>
              <a:rPr lang="cs-CZ" altLang="cs-CZ" sz="1800">
                <a:solidFill>
                  <a:schemeClr val="bg1"/>
                </a:solidFill>
              </a:rPr>
            </a:br>
            <a:r>
              <a:rPr lang="cs-CZ" altLang="cs-CZ" sz="1800">
                <a:solidFill>
                  <a:schemeClr val="bg1"/>
                </a:solidFill>
              </a:rPr>
              <a:t>Maximální projekce</a:t>
            </a:r>
          </a:p>
        </p:txBody>
      </p:sp>
      <p:sp>
        <p:nvSpPr>
          <p:cNvPr id="18437" name="TextovéPole 5"/>
          <p:cNvSpPr txBox="1">
            <a:spLocks noChangeArrowheads="1"/>
          </p:cNvSpPr>
          <p:nvPr/>
        </p:nvSpPr>
        <p:spPr bwMode="auto">
          <a:xfrm>
            <a:off x="3419475" y="6227763"/>
            <a:ext cx="568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Žádníková et al., Development 137, 607-617, 2009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441" name="Rectangle 4"/>
          <p:cNvSpPr>
            <a:spLocks noChangeArrowheads="1"/>
          </p:cNvSpPr>
          <p:nvPr/>
        </p:nvSpPr>
        <p:spPr bwMode="auto">
          <a:xfrm>
            <a:off x="395288" y="1052513"/>
            <a:ext cx="8064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From image sequence to the image projection</a:t>
            </a:r>
          </a:p>
        </p:txBody>
      </p:sp>
      <p:sp>
        <p:nvSpPr>
          <p:cNvPr id="18442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18443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8444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8445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pecetUK"/>
            <p:cNvPicPr>
              <a:picLocks noChangeAspect="1" noChangeArrowheads="1"/>
            </p:cNvPicPr>
            <p:nvPr/>
          </p:nvPicPr>
          <p:blipFill>
            <a:blip r:embed="rId5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5" descr="logo-male UEB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254000" y="1901825"/>
          <a:ext cx="3817938" cy="378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7" name="CorelDRAW" r:id="rId3" imgW="2028240" imgH="2013120" progId="">
                  <p:embed/>
                </p:oleObj>
              </mc:Choice>
              <mc:Fallback>
                <p:oleObj name="CorelDRAW" r:id="rId3" imgW="2028240" imgH="20131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1901825"/>
                        <a:ext cx="3817938" cy="378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4070350" y="1973263"/>
          <a:ext cx="5073650" cy="374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8" name="CorelDRAW" r:id="rId5" imgW="2692080" imgH="1984320" progId="">
                  <p:embed/>
                </p:oleObj>
              </mc:Choice>
              <mc:Fallback>
                <p:oleObj name="CorelDRAW" r:id="rId5" imgW="2692080" imgH="198432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0350" y="1973263"/>
                        <a:ext cx="5073650" cy="374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TextovéPole 6"/>
          <p:cNvSpPr txBox="1">
            <a:spLocks noChangeArrowheads="1"/>
          </p:cNvSpPr>
          <p:nvPr/>
        </p:nvSpPr>
        <p:spPr bwMode="auto">
          <a:xfrm>
            <a:off x="501650" y="1119188"/>
            <a:ext cx="79581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Analysis of colocalization </a:t>
            </a:r>
          </a:p>
        </p:txBody>
      </p:sp>
      <p:sp>
        <p:nvSpPr>
          <p:cNvPr id="19461" name="TextovéPole 5"/>
          <p:cNvSpPr txBox="1">
            <a:spLocks noChangeArrowheads="1"/>
          </p:cNvSpPr>
          <p:nvPr/>
        </p:nvSpPr>
        <p:spPr bwMode="auto">
          <a:xfrm>
            <a:off x="4356100" y="6237288"/>
            <a:ext cx="4860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Jelínková et al., Plant Journal 61, 883-891, 2009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9465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19466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9467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9468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9" name="Picture 12" descr="pecetUK"/>
            <p:cNvPicPr>
              <a:picLocks noChangeAspect="1" noChangeArrowheads="1"/>
            </p:cNvPicPr>
            <p:nvPr/>
          </p:nvPicPr>
          <p:blipFill>
            <a:blip r:embed="rId8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0" name="Picture 15" descr="logo-male UEB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067175" y="1052513"/>
            <a:ext cx="4572000" cy="52149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aphicFrame>
        <p:nvGraphicFramePr>
          <p:cNvPr id="20483" name="Object 2"/>
          <p:cNvGraphicFramePr>
            <a:graphicFrameLocks noChangeAspect="1"/>
          </p:cNvGraphicFramePr>
          <p:nvPr/>
        </p:nvGraphicFramePr>
        <p:xfrm>
          <a:off x="3995738" y="1125538"/>
          <a:ext cx="4441825" cy="503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3" name="CorelDRAW" r:id="rId3" imgW="3612600" imgH="4098960" progId="">
                  <p:embed/>
                </p:oleObj>
              </mc:Choice>
              <mc:Fallback>
                <p:oleObj name="CorelDRAW" r:id="rId3" imgW="3612600" imgH="40989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1125538"/>
                        <a:ext cx="4441825" cy="503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0487" name="TextovéPole 5"/>
          <p:cNvSpPr txBox="1">
            <a:spLocks noChangeArrowheads="1"/>
          </p:cNvSpPr>
          <p:nvPr/>
        </p:nvSpPr>
        <p:spPr bwMode="auto">
          <a:xfrm>
            <a:off x="4356100" y="6299200"/>
            <a:ext cx="4860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Jelínková et al., Plant Journal 61, 883-891, 2009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488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2048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20491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049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90" name="TextovéPole 6"/>
          <p:cNvSpPr txBox="1">
            <a:spLocks noChangeArrowheads="1"/>
          </p:cNvSpPr>
          <p:nvPr/>
        </p:nvSpPr>
        <p:spPr bwMode="auto">
          <a:xfrm>
            <a:off x="501650" y="1119188"/>
            <a:ext cx="29908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Analysis of colocalization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6" name="Object 8"/>
          <p:cNvGraphicFramePr>
            <a:graphicFrameLocks noChangeAspect="1"/>
          </p:cNvGraphicFramePr>
          <p:nvPr/>
        </p:nvGraphicFramePr>
        <p:xfrm>
          <a:off x="395288" y="2019300"/>
          <a:ext cx="8497887" cy="342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9" name="CorelDRAW" r:id="rId3" imgW="7071360" imgH="2849880" progId="CorelDraw.Graphic.9">
                  <p:embed/>
                </p:oleObj>
              </mc:Choice>
              <mc:Fallback>
                <p:oleObj name="CorelDRAW" r:id="rId3" imgW="7071360" imgH="2849880" progId="CorelDraw.Graphic.9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019300"/>
                        <a:ext cx="8497887" cy="342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2051050" y="5589588"/>
            <a:ext cx="5543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Verdana" panose="020B0604030504040204" pitchFamily="34" charset="0"/>
              </a:rPr>
              <a:t>FRAP in tobacco BY-2 cells expressing AtPIN1-GFP</a:t>
            </a:r>
            <a:endParaRPr lang="en-US" altLang="cs-CZ" sz="1600">
              <a:latin typeface="Verdana" panose="020B0604030504040204" pitchFamily="34" charset="0"/>
            </a:endParaRPr>
          </a:p>
        </p:txBody>
      </p:sp>
      <p:sp>
        <p:nvSpPr>
          <p:cNvPr id="21508" name="Text Box 10"/>
          <p:cNvSpPr txBox="1">
            <a:spLocks noChangeArrowheads="1"/>
          </p:cNvSpPr>
          <p:nvPr/>
        </p:nvSpPr>
        <p:spPr bwMode="auto">
          <a:xfrm>
            <a:off x="539750" y="2133600"/>
            <a:ext cx="1439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Prebleach</a:t>
            </a:r>
          </a:p>
        </p:txBody>
      </p:sp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3276600" y="2133600"/>
            <a:ext cx="1800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Postbleach</a:t>
            </a:r>
          </a:p>
        </p:txBody>
      </p:sp>
      <p:sp>
        <p:nvSpPr>
          <p:cNvPr id="21510" name="Text Box 12"/>
          <p:cNvSpPr txBox="1">
            <a:spLocks noChangeArrowheads="1"/>
          </p:cNvSpPr>
          <p:nvPr/>
        </p:nvSpPr>
        <p:spPr bwMode="auto">
          <a:xfrm>
            <a:off x="6156325" y="2133600"/>
            <a:ext cx="1944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bg1"/>
                </a:solidFill>
              </a:rPr>
              <a:t>FRAP 30 min</a:t>
            </a:r>
          </a:p>
        </p:txBody>
      </p:sp>
      <p:sp>
        <p:nvSpPr>
          <p:cNvPr id="21511" name="Rectangle 13"/>
          <p:cNvSpPr>
            <a:spLocks noChangeArrowheads="1"/>
          </p:cNvSpPr>
          <p:nvPr/>
        </p:nvSpPr>
        <p:spPr bwMode="auto">
          <a:xfrm>
            <a:off x="468313" y="1125538"/>
            <a:ext cx="8208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Analysis of intracellular protein dynamics</a:t>
            </a:r>
            <a:endParaRPr lang="en-US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51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3"/>
            <a:chExt cx="9142412" cy="246221"/>
          </a:xfrm>
        </p:grpSpPr>
        <p:sp>
          <p:nvSpPr>
            <p:cNvPr id="21517" name="Text Box 7"/>
            <p:cNvSpPr txBox="1">
              <a:spLocks noChangeArrowheads="1"/>
            </p:cNvSpPr>
            <p:nvPr/>
          </p:nvSpPr>
          <p:spPr bwMode="auto">
            <a:xfrm>
              <a:off x="0" y="6639163"/>
              <a:ext cx="9142412" cy="246221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B130P16: Praktické základy vědecké práce	  </a:t>
              </a:r>
              <a:r>
                <a:rPr lang="cs-CZ" altLang="cs-CZ" sz="1000" b="1">
                  <a:solidFill>
                    <a:srgbClr val="000066"/>
                  </a:solidFill>
                </a:rPr>
                <a:t>Katedra experimentální biologie rostlin PřF UK   </a:t>
              </a:r>
              <a:r>
                <a:rPr lang="cs-CZ" altLang="cs-CZ" sz="1000" b="1"/>
                <a:t>	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1518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9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0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Zaoblený obdélník 17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1516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396875" y="1360488"/>
            <a:ext cx="64071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aoblený obdélník 18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410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4111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4112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3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3" name="Text Box 11"/>
          <p:cNvSpPr txBox="1">
            <a:spLocks noChangeArrowheads="1"/>
          </p:cNvSpPr>
          <p:nvPr/>
        </p:nvSpPr>
        <p:spPr bwMode="auto">
          <a:xfrm>
            <a:off x="323850" y="83661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2.1. Organization of work, type o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611188" y="1268413"/>
            <a:ext cx="6407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Software used in modern laboratory: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139890" y="1700213"/>
            <a:ext cx="77055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Software controlling machines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very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often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quite</a:t>
            </a:r>
            <a:r>
              <a:rPr lang="cs-CZ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complex,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the most important is the form </a:t>
            </a:r>
            <a:r>
              <a:rPr lang="en-US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the output (table, text)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992799" y="3846513"/>
            <a:ext cx="7573961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Specialized software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very important in the field of image analysis and processing of sequence data</a:t>
            </a: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1062408" y="2593876"/>
            <a:ext cx="75961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General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„</a:t>
            </a:r>
            <a:r>
              <a:rPr lang="cs-CZ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office</a:t>
            </a:r>
            <a:r>
              <a:rPr lang="cs-CZ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“-type </a:t>
            </a:r>
            <a:r>
              <a:rPr lang="en-US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software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text and spreadsheet editors, graphical software, presentation software, mainly products of Microsoft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Charles University</a:t>
            </a:r>
            <a:endParaRPr lang="en-US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1043608" y="4778376"/>
            <a:ext cx="75961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Open source software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very good tools, often problems with the compatibility</a:t>
            </a: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1062409" y="5708650"/>
            <a:ext cx="75961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Online software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- mainly in bioinformatics, but there is also other software available (e.g. graphical editors)</a:t>
            </a: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-36513" y="190500"/>
            <a:ext cx="9075738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65288"/>
            <a:ext cx="68341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ovéPole 8"/>
          <p:cNvSpPr txBox="1">
            <a:spLocks noChangeArrowheads="1"/>
          </p:cNvSpPr>
          <p:nvPr/>
        </p:nvSpPr>
        <p:spPr bwMode="auto">
          <a:xfrm>
            <a:off x="0" y="6237288"/>
            <a:ext cx="6357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latin typeface="Calibri" panose="020F0502020204030204" pitchFamily="34" charset="0"/>
                <a:cs typeface="Calibri" panose="020F0502020204030204" pitchFamily="34" charset="0"/>
              </a:rPr>
              <a:t>Vandenbussche et al., 2009, 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Development 137, 597-606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2535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22536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22538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253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468313" y="1125538"/>
            <a:ext cx="8208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Analysis of intracellular protein dynamics</a:t>
            </a:r>
            <a:endParaRPr lang="en-US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5"/>
          <a:stretch>
            <a:fillRect/>
          </a:stretch>
        </p:blipFill>
        <p:spPr bwMode="auto">
          <a:xfrm>
            <a:off x="2214563" y="836613"/>
            <a:ext cx="6789737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r="4012"/>
          <a:stretch>
            <a:fillRect/>
          </a:stretch>
        </p:blipFill>
        <p:spPr bwMode="auto">
          <a:xfrm>
            <a:off x="2286000" y="3400425"/>
            <a:ext cx="67151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aoblený obdélník 4"/>
          <p:cNvSpPr/>
          <p:nvPr/>
        </p:nvSpPr>
        <p:spPr>
          <a:xfrm>
            <a:off x="4611688" y="4049713"/>
            <a:ext cx="390525" cy="13001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" name="Zaoblený obdélník 5"/>
          <p:cNvSpPr/>
          <p:nvPr/>
        </p:nvSpPr>
        <p:spPr>
          <a:xfrm>
            <a:off x="7858125" y="4049713"/>
            <a:ext cx="390525" cy="21463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" name="Zaoblený obdélník 6"/>
          <p:cNvSpPr/>
          <p:nvPr/>
        </p:nvSpPr>
        <p:spPr>
          <a:xfrm>
            <a:off x="2728913" y="3509963"/>
            <a:ext cx="5843587" cy="1508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3559" name="TextovéPole 8"/>
          <p:cNvSpPr txBox="1">
            <a:spLocks noChangeArrowheads="1"/>
          </p:cNvSpPr>
          <p:nvPr/>
        </p:nvSpPr>
        <p:spPr bwMode="auto">
          <a:xfrm>
            <a:off x="142875" y="6302375"/>
            <a:ext cx="6357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>
                <a:latin typeface="Calibri" panose="020F0502020204030204" pitchFamily="34" charset="0"/>
                <a:cs typeface="Calibri" panose="020F0502020204030204" pitchFamily="34" charset="0"/>
              </a:rPr>
              <a:t>Vandenbussche et al., 2009, </a:t>
            </a:r>
            <a:r>
              <a:rPr lang="cs-CZ" altLang="cs-CZ" sz="1800">
                <a:latin typeface="Calibri" panose="020F0502020204030204" pitchFamily="34" charset="0"/>
                <a:cs typeface="Calibri" panose="020F0502020204030204" pitchFamily="34" charset="0"/>
              </a:rPr>
              <a:t>Development 137, 597-606</a:t>
            </a:r>
            <a:endParaRPr lang="en-US" alt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5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1857375" cy="600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61" name="Skupina 14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23563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3564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5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6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62" name="Rectangle 13"/>
          <p:cNvSpPr>
            <a:spLocks noChangeArrowheads="1"/>
          </p:cNvSpPr>
          <p:nvPr/>
        </p:nvSpPr>
        <p:spPr bwMode="auto">
          <a:xfrm>
            <a:off x="2016125" y="188913"/>
            <a:ext cx="7019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Analysis of intracellular protein dynamics</a:t>
            </a:r>
            <a:endParaRPr lang="en-US" altLang="cs-CZ" sz="24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2"/>
          <p:cNvSpPr txBox="1">
            <a:spLocks noChangeArrowheads="1"/>
          </p:cNvSpPr>
          <p:nvPr/>
        </p:nvSpPr>
        <p:spPr bwMode="auto">
          <a:xfrm>
            <a:off x="0" y="6237288"/>
            <a:ext cx="3995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</a:rPr>
              <a:t>Laňková et al., in preparation</a:t>
            </a:r>
          </a:p>
        </p:txBody>
      </p:sp>
      <p:sp>
        <p:nvSpPr>
          <p:cNvPr id="24579" name="Text Box 13"/>
          <p:cNvSpPr txBox="1">
            <a:spLocks noChangeArrowheads="1"/>
          </p:cNvSpPr>
          <p:nvPr/>
        </p:nvSpPr>
        <p:spPr bwMode="auto">
          <a:xfrm>
            <a:off x="611188" y="2546350"/>
            <a:ext cx="1800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PIN1-GFP</a:t>
            </a:r>
          </a:p>
        </p:txBody>
      </p:sp>
      <p:sp>
        <p:nvSpPr>
          <p:cNvPr id="24580" name="Text Box 13"/>
          <p:cNvSpPr txBox="1">
            <a:spLocks noChangeArrowheads="1"/>
          </p:cNvSpPr>
          <p:nvPr/>
        </p:nvSpPr>
        <p:spPr bwMode="auto">
          <a:xfrm>
            <a:off x="3059113" y="2492375"/>
            <a:ext cx="25209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PIN1-GFP, 30 min 20 µM Oryzalin</a:t>
            </a:r>
          </a:p>
        </p:txBody>
      </p:sp>
      <p:sp>
        <p:nvSpPr>
          <p:cNvPr id="24581" name="Text Box 13"/>
          <p:cNvSpPr txBox="1">
            <a:spLocks noChangeArrowheads="1"/>
          </p:cNvSpPr>
          <p:nvPr/>
        </p:nvSpPr>
        <p:spPr bwMode="auto">
          <a:xfrm>
            <a:off x="5867400" y="2492375"/>
            <a:ext cx="25209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PIN1-GFP, 30 min 0.5 µM LatB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6372225" y="2044700"/>
            <a:ext cx="720725" cy="1444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3492500" y="2044700"/>
            <a:ext cx="719138" cy="1444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611188" y="2044700"/>
            <a:ext cx="720725" cy="1444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9" name="TextovéPole 4"/>
          <p:cNvSpPr txBox="1">
            <a:spLocks noChangeArrowheads="1"/>
          </p:cNvSpPr>
          <p:nvPr/>
        </p:nvSpPr>
        <p:spPr bwMode="auto">
          <a:xfrm>
            <a:off x="1439863" y="1916113"/>
            <a:ext cx="1547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&gt; 1 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µ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m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/s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lang="cs-CZ" sz="2000" dirty="0">
              <a:solidFill>
                <a:schemeClr val="bg1"/>
              </a:solidFill>
              <a:latin typeface="+mj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1" name="TextovéPole 4"/>
          <p:cNvSpPr txBox="1">
            <a:spLocks noChangeArrowheads="1"/>
          </p:cNvSpPr>
          <p:nvPr/>
        </p:nvSpPr>
        <p:spPr bwMode="auto">
          <a:xfrm>
            <a:off x="7235825" y="1916113"/>
            <a:ext cx="1404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&lt; 0.4 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µ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m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/s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lang="cs-CZ" sz="2000" dirty="0">
              <a:solidFill>
                <a:schemeClr val="bg1"/>
              </a:solidFill>
              <a:latin typeface="+mj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4" name="TextovéPole 4"/>
          <p:cNvSpPr txBox="1">
            <a:spLocks noChangeArrowheads="1"/>
          </p:cNvSpPr>
          <p:nvPr/>
        </p:nvSpPr>
        <p:spPr bwMode="auto">
          <a:xfrm>
            <a:off x="4284663" y="1916113"/>
            <a:ext cx="1655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0.4 </a:t>
            </a:r>
            <a:r>
              <a:rPr lang="cs-CZ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- 1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µ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m</a:t>
            </a:r>
            <a:r>
              <a:rPr lang="cs-CZ" sz="2000" dirty="0">
                <a:solidFill>
                  <a:schemeClr val="bg1"/>
                </a:solidFill>
                <a:latin typeface="Arial" charset="0"/>
              </a:rPr>
              <a:t>/s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endParaRPr lang="cs-CZ" sz="2000" dirty="0">
              <a:solidFill>
                <a:schemeClr val="bg1"/>
              </a:solidFill>
              <a:latin typeface="+mj-lt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1" name="Zaoblený obdélník 30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32" name="Obrázek 31" descr="PIN1contro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068960"/>
            <a:ext cx="1773125" cy="3255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Obrázek 32" descr="PIN1Lat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3501008"/>
            <a:ext cx="3011175" cy="294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Obrázek 33" descr="PIN1Or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3501008"/>
            <a:ext cx="2541822" cy="293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94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sp>
        <p:nvSpPr>
          <p:cNvPr id="24595" name="Rectangle 13"/>
          <p:cNvSpPr>
            <a:spLocks noChangeArrowheads="1"/>
          </p:cNvSpPr>
          <p:nvPr/>
        </p:nvSpPr>
        <p:spPr bwMode="auto">
          <a:xfrm>
            <a:off x="468313" y="1125538"/>
            <a:ext cx="8208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of intracellular protein dynamics</a:t>
            </a:r>
            <a:endParaRPr lang="en-US" altLang="cs-CZ" sz="2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596" name="Skupina 14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24597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4598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9" name="Picture 12" descr="pecetUK"/>
            <p:cNvPicPr>
              <a:picLocks noChangeAspect="1" noChangeArrowheads="1"/>
            </p:cNvPicPr>
            <p:nvPr/>
          </p:nvPicPr>
          <p:blipFill>
            <a:blip r:embed="rId7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0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52563"/>
            <a:ext cx="7597775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3492500" y="1458913"/>
            <a:ext cx="1038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GFP peak</a:t>
            </a:r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971550" y="4059238"/>
            <a:ext cx="1039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RFP peak</a:t>
            </a:r>
          </a:p>
        </p:txBody>
      </p:sp>
      <p:sp>
        <p:nvSpPr>
          <p:cNvPr id="26629" name="Line 8"/>
          <p:cNvSpPr>
            <a:spLocks noChangeShapeType="1"/>
          </p:cNvSpPr>
          <p:nvPr/>
        </p:nvSpPr>
        <p:spPr bwMode="auto">
          <a:xfrm flipH="1">
            <a:off x="3741738" y="1727200"/>
            <a:ext cx="68262" cy="3333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30" name="Line 9"/>
          <p:cNvSpPr>
            <a:spLocks noChangeShapeType="1"/>
          </p:cNvSpPr>
          <p:nvPr/>
        </p:nvSpPr>
        <p:spPr bwMode="auto">
          <a:xfrm flipH="1">
            <a:off x="1233488" y="4313238"/>
            <a:ext cx="138112" cy="26828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Zaoblený obdélník 14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26634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26635" name="Skupina 16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26638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6639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0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1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36" name="Text Box 21"/>
          <p:cNvSpPr txBox="1">
            <a:spLocks noChangeArrowheads="1"/>
          </p:cNvSpPr>
          <p:nvPr/>
        </p:nvSpPr>
        <p:spPr bwMode="auto">
          <a:xfrm>
            <a:off x="107950" y="879475"/>
            <a:ext cx="8893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Interaction between two proteins - FRET analysis </a:t>
            </a:r>
            <a:r>
              <a:rPr lang="cs-CZ" altLang="cs-CZ" sz="2400" b="1" i="1">
                <a:latin typeface="Calibri" panose="020F0502020204030204" pitchFamily="34" charset="0"/>
                <a:cs typeface="Calibri" panose="020F0502020204030204" pitchFamily="34" charset="0"/>
              </a:rPr>
              <a:t>in vivo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(PIN1-ADL1)</a:t>
            </a:r>
            <a:endParaRPr lang="cs-CZ" altLang="cs-CZ" sz="24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37" name="Text Box 5"/>
          <p:cNvSpPr txBox="1">
            <a:spLocks noChangeArrowheads="1"/>
          </p:cNvSpPr>
          <p:nvPr/>
        </p:nvSpPr>
        <p:spPr bwMode="auto">
          <a:xfrm>
            <a:off x="4427538" y="5600700"/>
            <a:ext cx="3960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</a:rPr>
              <a:t>Spectral detection using ZEISS META 510 detector, laser 477 nm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/>
        </p:nvSpPr>
        <p:spPr>
          <a:xfrm>
            <a:off x="71438" y="3286125"/>
            <a:ext cx="7540625" cy="32861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4" t="3339" r="22939" b="6824"/>
          <a:stretch>
            <a:fillRect/>
          </a:stretch>
        </p:blipFill>
        <p:spPr bwMode="auto">
          <a:xfrm>
            <a:off x="214313" y="692150"/>
            <a:ext cx="3082925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57563"/>
            <a:ext cx="4214813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/>
          <p:cNvPicPr>
            <a:picLocks noChangeAspect="1" noChangeArrowheads="1"/>
          </p:cNvPicPr>
          <p:nvPr/>
        </p:nvPicPr>
        <p:blipFill>
          <a:blip r:embed="rId4">
            <a:lum bright="1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429000"/>
            <a:ext cx="2808287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5">
            <a:lum bright="1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797425"/>
            <a:ext cx="2808287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11"/>
          <p:cNvSpPr txBox="1">
            <a:spLocks noChangeArrowheads="1"/>
          </p:cNvSpPr>
          <p:nvPr/>
        </p:nvSpPr>
        <p:spPr bwMode="auto">
          <a:xfrm>
            <a:off x="3419475" y="549275"/>
            <a:ext cx="57245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Average fluorescence intensity measured over the emission spectrum in the following region of interests: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ROI1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- middle cell plate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ROI2, ROI3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- growing ends of the cell plate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ROI4, ROI5</a:t>
            </a:r>
            <a:r>
              <a:rPr lang="en-US" altLang="cs-CZ" sz="2000">
                <a:latin typeface="Calibri" panose="020F0502020204030204" pitchFamily="34" charset="0"/>
                <a:cs typeface="Calibri" panose="020F0502020204030204" pitchFamily="34" charset="0"/>
              </a:rPr>
              <a:t> - transversal and longitudinal plasma membranes</a:t>
            </a:r>
          </a:p>
        </p:txBody>
      </p:sp>
      <p:sp>
        <p:nvSpPr>
          <p:cNvPr id="27656" name="Text Box 12"/>
          <p:cNvSpPr txBox="1">
            <a:spLocks noChangeArrowheads="1"/>
          </p:cNvSpPr>
          <p:nvPr/>
        </p:nvSpPr>
        <p:spPr bwMode="auto">
          <a:xfrm>
            <a:off x="4683125" y="3416300"/>
            <a:ext cx="19764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500-520 nm unmixed</a:t>
            </a:r>
          </a:p>
        </p:txBody>
      </p:sp>
      <p:sp>
        <p:nvSpPr>
          <p:cNvPr id="27657" name="Line 14"/>
          <p:cNvSpPr>
            <a:spLocks noChangeShapeType="1"/>
          </p:cNvSpPr>
          <p:nvPr/>
        </p:nvSpPr>
        <p:spPr bwMode="auto">
          <a:xfrm>
            <a:off x="1404938" y="4005263"/>
            <a:ext cx="32400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8" name="Line 15"/>
          <p:cNvSpPr>
            <a:spLocks noChangeShapeType="1"/>
          </p:cNvSpPr>
          <p:nvPr/>
        </p:nvSpPr>
        <p:spPr bwMode="auto">
          <a:xfrm>
            <a:off x="2916238" y="4724400"/>
            <a:ext cx="1655762" cy="7207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9" name="Text Box 16"/>
          <p:cNvSpPr txBox="1">
            <a:spLocks noChangeArrowheads="1"/>
          </p:cNvSpPr>
          <p:nvPr/>
        </p:nvSpPr>
        <p:spPr bwMode="auto">
          <a:xfrm>
            <a:off x="4672013" y="4770438"/>
            <a:ext cx="2060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>
                <a:solidFill>
                  <a:schemeClr val="bg1"/>
                </a:solidFill>
                <a:latin typeface="Calibri" panose="020F0502020204030204" pitchFamily="34" charset="0"/>
              </a:rPr>
              <a:t>600-620 nm unmixed</a:t>
            </a:r>
          </a:p>
        </p:txBody>
      </p:sp>
      <p:sp>
        <p:nvSpPr>
          <p:cNvPr id="27660" name="Text Box 17"/>
          <p:cNvSpPr txBox="1">
            <a:spLocks noChangeArrowheads="1"/>
          </p:cNvSpPr>
          <p:nvPr/>
        </p:nvSpPr>
        <p:spPr bwMode="auto">
          <a:xfrm>
            <a:off x="7632700" y="3624263"/>
            <a:ext cx="147637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ROI1</a:t>
            </a:r>
            <a:b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low FRET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ROI2, ROI3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high FRET</a:t>
            </a:r>
            <a:b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altLang="cs-CZ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Calibri" panose="020F0502020204030204" pitchFamily="34" charset="0"/>
                <a:cs typeface="Calibri" panose="020F0502020204030204" pitchFamily="34" charset="0"/>
              </a:rPr>
              <a:t>ROI4, ROI5 </a:t>
            </a:r>
            <a:r>
              <a:rPr lang="cs-CZ" altLang="cs-CZ" sz="2000">
                <a:latin typeface="Calibri" panose="020F0502020204030204" pitchFamily="34" charset="0"/>
                <a:cs typeface="Calibri" panose="020F0502020204030204" pitchFamily="34" charset="0"/>
              </a:rPr>
              <a:t>- no FRET</a:t>
            </a:r>
          </a:p>
        </p:txBody>
      </p:sp>
      <p:sp>
        <p:nvSpPr>
          <p:cNvPr id="27661" name="TextovéPole 17"/>
          <p:cNvSpPr txBox="1">
            <a:spLocks noChangeArrowheads="1"/>
          </p:cNvSpPr>
          <p:nvPr/>
        </p:nvSpPr>
        <p:spPr bwMode="auto">
          <a:xfrm>
            <a:off x="1428750" y="183515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27662" name="TextovéPole 18"/>
          <p:cNvSpPr txBox="1">
            <a:spLocks noChangeArrowheads="1"/>
          </p:cNvSpPr>
          <p:nvPr/>
        </p:nvSpPr>
        <p:spPr bwMode="auto">
          <a:xfrm>
            <a:off x="1687513" y="1263650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FF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27663" name="TextovéPole 19"/>
          <p:cNvSpPr txBox="1">
            <a:spLocks noChangeArrowheads="1"/>
          </p:cNvSpPr>
          <p:nvPr/>
        </p:nvSpPr>
        <p:spPr bwMode="auto">
          <a:xfrm>
            <a:off x="1714500" y="2536825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CC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27664" name="TextovéPole 20"/>
          <p:cNvSpPr txBox="1">
            <a:spLocks noChangeArrowheads="1"/>
          </p:cNvSpPr>
          <p:nvPr/>
        </p:nvSpPr>
        <p:spPr bwMode="auto">
          <a:xfrm>
            <a:off x="2643188" y="8350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FFFF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65" name="TextovéPole 21"/>
          <p:cNvSpPr txBox="1">
            <a:spLocks noChangeArrowheads="1"/>
          </p:cNvSpPr>
          <p:nvPr/>
        </p:nvSpPr>
        <p:spPr bwMode="auto">
          <a:xfrm>
            <a:off x="1116013" y="620713"/>
            <a:ext cx="312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B0F0"/>
                </a:solidFill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27666" name="Skupina 2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27668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7669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0" name="Picture 12" descr="pecetUK"/>
            <p:cNvPicPr>
              <a:picLocks noChangeAspect="1" noChangeArrowheads="1"/>
            </p:cNvPicPr>
            <p:nvPr/>
          </p:nvPicPr>
          <p:blipFill>
            <a:blip r:embed="rId7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1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67" name="Text Box 21"/>
          <p:cNvSpPr txBox="1">
            <a:spLocks noChangeArrowheads="1"/>
          </p:cNvSpPr>
          <p:nvPr/>
        </p:nvSpPr>
        <p:spPr bwMode="auto">
          <a:xfrm>
            <a:off x="107950" y="101600"/>
            <a:ext cx="8893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Interaction between two proteins - FRET analysis </a:t>
            </a:r>
            <a:r>
              <a:rPr lang="cs-CZ" altLang="cs-CZ" sz="2400" b="1" i="1">
                <a:latin typeface="Calibri" panose="020F0502020204030204" pitchFamily="34" charset="0"/>
                <a:cs typeface="Calibri" panose="020F0502020204030204" pitchFamily="34" charset="0"/>
              </a:rPr>
              <a:t>in vivo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(PIN1-ADL1)</a:t>
            </a:r>
            <a:endParaRPr lang="cs-CZ" altLang="cs-CZ" sz="24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2" cstate="print"/>
          <a:srcRect l="12335" r="12361" b="7080"/>
          <a:stretch>
            <a:fillRect/>
          </a:stretch>
        </p:blipFill>
        <p:spPr bwMode="auto">
          <a:xfrm>
            <a:off x="3276600" y="1412875"/>
            <a:ext cx="5035550" cy="4972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250825" y="1557338"/>
            <a:ext cx="309721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Irfan View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  - good choice </a:t>
            </a: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for every day browsing through image documentation</a:t>
            </a: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8679" name="Picture 15" descr="http://www.irfanview.com/images/kater_li_obe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84538"/>
            <a:ext cx="18002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680" name="Skupina 12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28683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8684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5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6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81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sp>
        <p:nvSpPr>
          <p:cNvPr id="28682" name="Text Box 16"/>
          <p:cNvSpPr txBox="1">
            <a:spLocks noChangeArrowheads="1"/>
          </p:cNvSpPr>
          <p:nvPr/>
        </p:nvSpPr>
        <p:spPr bwMode="auto">
          <a:xfrm>
            <a:off x="395288" y="981075"/>
            <a:ext cx="8424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Image analysis, graphical software, presentation 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ChangeArrowheads="1"/>
          </p:cNvSpPr>
          <p:nvPr/>
        </p:nvSpPr>
        <p:spPr bwMode="auto">
          <a:xfrm>
            <a:off x="252413" y="1628775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Corel Photo Paint</a:t>
            </a:r>
            <a:endParaRPr lang="en-US" altLang="cs-CZ" sz="1800"/>
          </a:p>
        </p:txBody>
      </p:sp>
      <p:pic>
        <p:nvPicPr>
          <p:cNvPr id="2969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" b="5472"/>
          <a:stretch>
            <a:fillRect/>
          </a:stretch>
        </p:blipFill>
        <p:spPr bwMode="auto">
          <a:xfrm>
            <a:off x="2339975" y="1557338"/>
            <a:ext cx="66008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29703" name="Picture 15" descr="http://t2.gstatic.com/images?q=tbn:ANd9GcS8X-L4JSqA3DyjfGOhNO3Lb_MsFfW5aP9g-7Fz6jlRdfvkPwj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21336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17" descr="http://t1.gstatic.com/images?q=tbn:ANd9GcRkiRT3DFAiAAmk7obWUnHqE236kkdYNf7jBM-RCXfwW2zVRSu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508500"/>
            <a:ext cx="15113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Rectangle 5"/>
          <p:cNvSpPr>
            <a:spLocks noChangeArrowheads="1"/>
          </p:cNvSpPr>
          <p:nvPr/>
        </p:nvSpPr>
        <p:spPr bwMode="auto">
          <a:xfrm>
            <a:off x="250825" y="386080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Adobe Photoshop</a:t>
            </a:r>
            <a:endParaRPr lang="cs-CZ" altLang="cs-CZ" sz="1800"/>
          </a:p>
        </p:txBody>
      </p:sp>
      <p:grpSp>
        <p:nvGrpSpPr>
          <p:cNvPr id="29706" name="Skupina 14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29709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29710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1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2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7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sp>
        <p:nvSpPr>
          <p:cNvPr id="29708" name="Text Box 16"/>
          <p:cNvSpPr txBox="1">
            <a:spLocks noChangeArrowheads="1"/>
          </p:cNvSpPr>
          <p:nvPr/>
        </p:nvSpPr>
        <p:spPr bwMode="auto">
          <a:xfrm>
            <a:off x="395288" y="981075"/>
            <a:ext cx="8424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Image analysis, graphical software, presentation 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468313" y="1628775"/>
            <a:ext cx="8496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Corel Photo Paint či Adobe Photoshop - </a:t>
            </a: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avoid excessive image adjustment!!</a:t>
            </a: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5547" name="Picture 11"/>
          <p:cNvPicPr>
            <a:picLocks noChangeAspect="1" noChangeArrowheads="1"/>
          </p:cNvPicPr>
          <p:nvPr/>
        </p:nvPicPr>
        <p:blipFill>
          <a:blip r:embed="rId2">
            <a:lum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8"/>
          <a:stretch>
            <a:fillRect/>
          </a:stretch>
        </p:blipFill>
        <p:spPr bwMode="auto">
          <a:xfrm>
            <a:off x="4714875" y="2644775"/>
            <a:ext cx="417830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8"/>
          <a:stretch>
            <a:fillRect/>
          </a:stretch>
        </p:blipFill>
        <p:spPr bwMode="auto">
          <a:xfrm>
            <a:off x="395288" y="2644775"/>
            <a:ext cx="4176712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30728" name="Skupina 12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30731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0732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3" name="Picture 12" descr="pecetUK"/>
            <p:cNvPicPr>
              <a:picLocks noChangeAspect="1" noChangeArrowheads="1"/>
            </p:cNvPicPr>
            <p:nvPr/>
          </p:nvPicPr>
          <p:blipFill>
            <a:blip r:embed="rId4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4" name="Picture 15" descr="logo-male UEB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9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sp>
        <p:nvSpPr>
          <p:cNvPr id="30730" name="Text Box 16"/>
          <p:cNvSpPr txBox="1">
            <a:spLocks noChangeArrowheads="1"/>
          </p:cNvSpPr>
          <p:nvPr/>
        </p:nvSpPr>
        <p:spPr bwMode="auto">
          <a:xfrm>
            <a:off x="395288" y="981075"/>
            <a:ext cx="8424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Image analysis, graphical software, presentation 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" b="7213"/>
          <a:stretch>
            <a:fillRect/>
          </a:stretch>
        </p:blipFill>
        <p:spPr bwMode="auto">
          <a:xfrm>
            <a:off x="2195513" y="1484313"/>
            <a:ext cx="6732587" cy="491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13"/>
          <p:cNvSpPr>
            <a:spLocks noChangeArrowheads="1"/>
          </p:cNvSpPr>
          <p:nvPr/>
        </p:nvSpPr>
        <p:spPr bwMode="auto">
          <a:xfrm>
            <a:off x="179388" y="1979613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Corel </a:t>
            </a:r>
            <a:r>
              <a:rPr lang="en-US" altLang="cs-CZ" sz="1800" dirty="0"/>
              <a:t>Draw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31751" name="Picture 15" descr="http://t1.gstatic.com/images?q=tbn:ANd9GcTtrehir3me4DBsoh3GTcywbBr0SveEUldTqCbFf2fpgwWs_WBO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32050"/>
            <a:ext cx="136683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7" descr="http://t3.gstatic.com/images?q=tbn:ANd9GcQ7bNoaJAbi2wSQhM7JlO-IVKrAMuO3dRGjLPZVc3p02acZVHcoX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724400"/>
            <a:ext cx="140335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13"/>
          <p:cNvSpPr>
            <a:spLocks noChangeArrowheads="1"/>
          </p:cNvSpPr>
          <p:nvPr/>
        </p:nvSpPr>
        <p:spPr bwMode="auto">
          <a:xfrm>
            <a:off x="107950" y="4211638"/>
            <a:ext cx="201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Adobe Illustrator</a:t>
            </a:r>
            <a:endParaRPr lang="cs-CZ" altLang="cs-CZ" sz="1800"/>
          </a:p>
        </p:txBody>
      </p:sp>
      <p:grpSp>
        <p:nvGrpSpPr>
          <p:cNvPr id="31754" name="Skupina 14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31757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1758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9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0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55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sp>
        <p:nvSpPr>
          <p:cNvPr id="31756" name="Text Box 16"/>
          <p:cNvSpPr txBox="1">
            <a:spLocks noChangeArrowheads="1"/>
          </p:cNvSpPr>
          <p:nvPr/>
        </p:nvSpPr>
        <p:spPr bwMode="auto">
          <a:xfrm>
            <a:off x="395288" y="981075"/>
            <a:ext cx="84248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Image analysis, graphical software, presentation software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t="15001" r="60434" b="57001"/>
          <a:stretch>
            <a:fillRect/>
          </a:stretch>
        </p:blipFill>
        <p:spPr bwMode="auto">
          <a:xfrm>
            <a:off x="1835150" y="1663700"/>
            <a:ext cx="4897438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9"/>
          <p:cNvSpPr txBox="1">
            <a:spLocks noChangeArrowheads="1"/>
          </p:cNvSpPr>
          <p:nvPr/>
        </p:nvSpPr>
        <p:spPr bwMode="auto">
          <a:xfrm>
            <a:off x="395288" y="950913"/>
            <a:ext cx="8497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2.4 Open source graphical software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31763" y="115888"/>
            <a:ext cx="9264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Praktické postupy zpracování experimentálních dat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2776" name="Rectangle 13"/>
          <p:cNvSpPr>
            <a:spLocks noChangeArrowheads="1"/>
          </p:cNvSpPr>
          <p:nvPr/>
        </p:nvSpPr>
        <p:spPr bwMode="auto">
          <a:xfrm>
            <a:off x="179512" y="1663700"/>
            <a:ext cx="1339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GIMP</a:t>
            </a:r>
            <a:endParaRPr lang="en-US" altLang="cs-CZ" sz="1800" dirty="0"/>
          </a:p>
        </p:txBody>
      </p:sp>
      <p:pic>
        <p:nvPicPr>
          <p:cNvPr id="32777" name="Picture 1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12263" r="62633" b="33836"/>
          <a:stretch>
            <a:fillRect/>
          </a:stretch>
        </p:blipFill>
        <p:spPr bwMode="auto">
          <a:xfrm>
            <a:off x="1731963" y="3127375"/>
            <a:ext cx="5824537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Rectangle 13"/>
          <p:cNvSpPr>
            <a:spLocks noChangeArrowheads="1"/>
          </p:cNvSpPr>
          <p:nvPr/>
        </p:nvSpPr>
        <p:spPr bwMode="auto">
          <a:xfrm>
            <a:off x="279400" y="3114675"/>
            <a:ext cx="1339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Inkscape</a:t>
            </a:r>
            <a:endParaRPr lang="en-US" altLang="cs-CZ" sz="1800"/>
          </a:p>
        </p:txBody>
      </p:sp>
      <p:grpSp>
        <p:nvGrpSpPr>
          <p:cNvPr id="32779" name="Skupina 14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32780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32781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2" name="Picture 12" descr="pecetUK"/>
            <p:cNvPicPr>
              <a:picLocks noChangeAspect="1" noChangeArrowheads="1"/>
            </p:cNvPicPr>
            <p:nvPr/>
          </p:nvPicPr>
          <p:blipFill>
            <a:blip r:embed="rId7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3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aoblený obdélník 17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5125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5134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5135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6" name="Picture 12" descr="pecetUK"/>
            <p:cNvPicPr>
              <a:picLocks noChangeAspect="1" noChangeArrowheads="1"/>
            </p:cNvPicPr>
            <p:nvPr/>
          </p:nvPicPr>
          <p:blipFill>
            <a:blip r:embed="rId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15" descr="logo-male UEB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6" name="Text Box 11"/>
          <p:cNvSpPr txBox="1">
            <a:spLocks noChangeArrowheads="1"/>
          </p:cNvSpPr>
          <p:nvPr/>
        </p:nvSpPr>
        <p:spPr bwMode="auto">
          <a:xfrm>
            <a:off x="395288" y="908050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2.1. Organization of work, type o</a:t>
            </a: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612775" y="1576388"/>
            <a:ext cx="8280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 dirty="0">
                <a:latin typeface="Calibri" panose="020F0502020204030204" pitchFamily="34" charset="0"/>
                <a:cs typeface="Calibri" panose="020F0502020204030204" pitchFamily="34" charset="0"/>
              </a:rPr>
              <a:t>Windows Explorer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or similar software (Windows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Commander) </a:t>
            </a: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611188" y="2205038"/>
            <a:ext cx="8353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Individual folders should be named according to date.</a:t>
            </a:r>
            <a:b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Format ideally as  YYMMDD (171030).  The date must correspond well to the one in the laboratory book.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611188" y="3449638"/>
            <a:ext cx="82089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Never modify folder with raw data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copying to the folder with other files accompanying the experiment.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611188" y="4254500"/>
            <a:ext cx="82089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Back up data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- external HDD or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DVD,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online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cloud repositories.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594955" y="4838407"/>
            <a:ext cx="44656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Do not postpone </a:t>
            </a:r>
            <a:r>
              <a:rPr lang="en-GB" altLang="cs-CZ" sz="2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backuping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!!!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576263" y="5407154"/>
            <a:ext cx="85328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 must be always finished with </a:t>
            </a:r>
            <a:r>
              <a:rPr lang="en-GB" altLang="cs-CZ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complete documentation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do not start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new one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cs-CZ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without finishing the previous.</a:t>
            </a:r>
            <a:endParaRPr lang="en-GB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33" name="Rectangle 14"/>
          <p:cNvSpPr>
            <a:spLocks noChangeArrowheads="1"/>
          </p:cNvSpPr>
          <p:nvPr/>
        </p:nvSpPr>
        <p:spPr bwMode="auto">
          <a:xfrm>
            <a:off x="31750" y="190500"/>
            <a:ext cx="90773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9"/>
          <p:cNvSpPr txBox="1">
            <a:spLocks noChangeArrowheads="1"/>
          </p:cNvSpPr>
          <p:nvPr/>
        </p:nvSpPr>
        <p:spPr bwMode="auto">
          <a:xfrm>
            <a:off x="142875" y="1484313"/>
            <a:ext cx="2628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Windows Explorer </a:t>
            </a:r>
          </a:p>
        </p:txBody>
      </p:sp>
      <p:pic>
        <p:nvPicPr>
          <p:cNvPr id="5223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3" b="12968"/>
          <a:stretch>
            <a:fillRect/>
          </a:stretch>
        </p:blipFill>
        <p:spPr bwMode="auto">
          <a:xfrm>
            <a:off x="2771775" y="1474788"/>
            <a:ext cx="6032500" cy="504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468313" y="1987550"/>
            <a:ext cx="8675687" cy="4537075"/>
            <a:chOff x="295" y="1207"/>
            <a:chExt cx="5465" cy="2858"/>
          </a:xfrm>
        </p:grpSpPr>
        <p:sp>
          <p:nvSpPr>
            <p:cNvPr id="6159" name="Rectangle 19"/>
            <p:cNvSpPr>
              <a:spLocks noChangeArrowheads="1"/>
            </p:cNvSpPr>
            <p:nvPr/>
          </p:nvSpPr>
          <p:spPr bwMode="auto">
            <a:xfrm>
              <a:off x="295" y="1207"/>
              <a:ext cx="5465" cy="28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  <p:grpSp>
          <p:nvGrpSpPr>
            <p:cNvPr id="6160" name="Group 16"/>
            <p:cNvGrpSpPr>
              <a:grpSpLocks/>
            </p:cNvGrpSpPr>
            <p:nvPr/>
          </p:nvGrpSpPr>
          <p:grpSpPr bwMode="auto">
            <a:xfrm>
              <a:off x="295" y="1298"/>
              <a:ext cx="5465" cy="2521"/>
              <a:chOff x="657" y="1706"/>
              <a:chExt cx="5103" cy="2113"/>
            </a:xfrm>
          </p:grpSpPr>
          <p:graphicFrame>
            <p:nvGraphicFramePr>
              <p:cNvPr id="6161" name="Object 17"/>
              <p:cNvGraphicFramePr>
                <a:graphicFrameLocks noChangeAspect="1"/>
              </p:cNvGraphicFramePr>
              <p:nvPr/>
            </p:nvGraphicFramePr>
            <p:xfrm>
              <a:off x="657" y="1752"/>
              <a:ext cx="1270" cy="206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71" name="Rastrový obrázek" r:id="rId4" imgW="3315163" imgH="4505954" progId="Paint.Picture">
                      <p:embed/>
                    </p:oleObj>
                  </mc:Choice>
                  <mc:Fallback>
                    <p:oleObj name="Rastrový obrázek" r:id="rId4" imgW="3315163" imgH="4505954" progId="Paint.Picture">
                      <p:embed/>
                      <p:pic>
                        <p:nvPicPr>
                          <p:cNvPr id="0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t="23961" r="39177" b="3206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7" y="1752"/>
                            <a:ext cx="1270" cy="206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6162" name="Picture 1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86" t="10530" r="15781" b="59126"/>
              <a:stretch>
                <a:fillRect/>
              </a:stretch>
            </p:blipFill>
            <p:spPr bwMode="auto">
              <a:xfrm>
                <a:off x="1925" y="1706"/>
                <a:ext cx="3835" cy="1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9" name="Zaoblený obdélník 18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6152" name="Text Box 26"/>
          <p:cNvSpPr txBox="1">
            <a:spLocks noChangeArrowheads="1"/>
          </p:cNvSpPr>
          <p:nvPr/>
        </p:nvSpPr>
        <p:spPr bwMode="auto">
          <a:xfrm>
            <a:off x="395288" y="908050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2.2. Data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explorers, correct data handling and saving</a:t>
            </a:r>
          </a:p>
        </p:txBody>
      </p:sp>
      <p:sp>
        <p:nvSpPr>
          <p:cNvPr id="6153" name="Rectangle 14"/>
          <p:cNvSpPr>
            <a:spLocks noChangeArrowheads="1"/>
          </p:cNvSpPr>
          <p:nvPr/>
        </p:nvSpPr>
        <p:spPr bwMode="auto">
          <a:xfrm>
            <a:off x="31750" y="190500"/>
            <a:ext cx="90773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6154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6155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6156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7" name="Picture 12" descr="pecetUK"/>
            <p:cNvPicPr>
              <a:picLocks noChangeAspect="1" noChangeArrowheads="1"/>
            </p:cNvPicPr>
            <p:nvPr/>
          </p:nvPicPr>
          <p:blipFill>
            <a:blip r:embed="rId7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2921" r="55911" b="48666"/>
          <a:stretch>
            <a:fillRect/>
          </a:stretch>
        </p:blipFill>
        <p:spPr bwMode="auto">
          <a:xfrm>
            <a:off x="468313" y="1484313"/>
            <a:ext cx="4079875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12354" r="60039" b="66243"/>
          <a:stretch>
            <a:fillRect/>
          </a:stretch>
        </p:blipFill>
        <p:spPr bwMode="auto">
          <a:xfrm>
            <a:off x="3203575" y="1484313"/>
            <a:ext cx="5761038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0" name="Rectangle 18">
            <a:hlinkClick r:id="rId4"/>
          </p:cNvPr>
          <p:cNvSpPr>
            <a:spLocks noChangeArrowheads="1"/>
          </p:cNvSpPr>
          <p:nvPr/>
        </p:nvSpPr>
        <p:spPr bwMode="auto">
          <a:xfrm>
            <a:off x="3276600" y="2565400"/>
            <a:ext cx="5616575" cy="5032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291" name="Rectangle 19">
            <a:hlinkClick r:id="rId5"/>
          </p:cNvPr>
          <p:cNvSpPr>
            <a:spLocks noChangeArrowheads="1"/>
          </p:cNvSpPr>
          <p:nvPr/>
        </p:nvSpPr>
        <p:spPr bwMode="auto">
          <a:xfrm>
            <a:off x="3276600" y="3286125"/>
            <a:ext cx="5616575" cy="5032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6" name="Zaoblený obdélník 15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177" name="Text Box 26"/>
          <p:cNvSpPr txBox="1">
            <a:spLocks noChangeArrowheads="1"/>
          </p:cNvSpPr>
          <p:nvPr/>
        </p:nvSpPr>
        <p:spPr bwMode="auto">
          <a:xfrm>
            <a:off x="395288" y="908050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2.2. Data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explorers, correct data handling and saving</a:t>
            </a:r>
          </a:p>
        </p:txBody>
      </p:sp>
      <p:sp>
        <p:nvSpPr>
          <p:cNvPr id="7178" name="Rectangle 14"/>
          <p:cNvSpPr>
            <a:spLocks noChangeArrowheads="1"/>
          </p:cNvSpPr>
          <p:nvPr/>
        </p:nvSpPr>
        <p:spPr bwMode="auto">
          <a:xfrm>
            <a:off x="31750" y="190500"/>
            <a:ext cx="90773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7179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7180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7181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12" descr="pecetUK"/>
            <p:cNvPicPr>
              <a:picLocks noChangeAspect="1" noChangeArrowheads="1"/>
            </p:cNvPicPr>
            <p:nvPr/>
          </p:nvPicPr>
          <p:blipFill>
            <a:blip r:embed="rId7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3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0" grpId="0" animBg="1"/>
      <p:bldP spid="542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9"/>
          <p:cNvSpPr txBox="1">
            <a:spLocks noChangeArrowheads="1"/>
          </p:cNvSpPr>
          <p:nvPr/>
        </p:nvSpPr>
        <p:spPr bwMode="auto">
          <a:xfrm>
            <a:off x="34925" y="1557338"/>
            <a:ext cx="2592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Total Commander </a:t>
            </a:r>
            <a:endParaRPr lang="cs-CZ" altLang="cs-CZ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5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5"/>
          <a:stretch>
            <a:fillRect/>
          </a:stretch>
        </p:blipFill>
        <p:spPr bwMode="auto">
          <a:xfrm>
            <a:off x="2438400" y="1525588"/>
            <a:ext cx="6526213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aoblený obdélník 8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8199" name="Picture 10" descr="Total Commander">
            <a:hlinkClick r:id="rId2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76475"/>
            <a:ext cx="22145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 Box 26"/>
          <p:cNvSpPr txBox="1">
            <a:spLocks noChangeArrowheads="1"/>
          </p:cNvSpPr>
          <p:nvPr/>
        </p:nvSpPr>
        <p:spPr bwMode="auto">
          <a:xfrm>
            <a:off x="395288" y="908050"/>
            <a:ext cx="7559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2.2. Data</a:t>
            </a: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 explorers, correct data handling and saving</a:t>
            </a:r>
          </a:p>
        </p:txBody>
      </p:sp>
      <p:sp>
        <p:nvSpPr>
          <p:cNvPr id="8201" name="Rectangle 14"/>
          <p:cNvSpPr>
            <a:spLocks noChangeArrowheads="1"/>
          </p:cNvSpPr>
          <p:nvPr/>
        </p:nvSpPr>
        <p:spPr bwMode="auto">
          <a:xfrm>
            <a:off x="31750" y="190500"/>
            <a:ext cx="90773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8202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8203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8204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Picture 12" descr="pecetUK"/>
            <p:cNvPicPr>
              <a:picLocks noChangeAspect="1" noChangeArrowheads="1"/>
            </p:cNvPicPr>
            <p:nvPr/>
          </p:nvPicPr>
          <p:blipFill>
            <a:blip r:embed="rId6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Picture 15" descr="logo-male UEB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8"/>
          <p:cNvSpPr txBox="1">
            <a:spLocks noChangeArrowheads="1"/>
          </p:cNvSpPr>
          <p:nvPr/>
        </p:nvSpPr>
        <p:spPr bwMode="auto">
          <a:xfrm>
            <a:off x="395288" y="1052513"/>
            <a:ext cx="8424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2.3. Spreadsheets, statistical software, graph editors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684213" y="1812925"/>
            <a:ext cx="82089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Bulk data processing, their edit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 and graphical output</a:t>
            </a:r>
          </a:p>
        </p:txBody>
      </p:sp>
      <p:sp>
        <p:nvSpPr>
          <p:cNvPr id="55312" name="Text Box 16"/>
          <p:cNvSpPr txBox="1">
            <a:spLocks noChangeArrowheads="1"/>
          </p:cNvSpPr>
          <p:nvPr/>
        </p:nvSpPr>
        <p:spPr bwMode="auto">
          <a:xfrm>
            <a:off x="684213" y="2495550"/>
            <a:ext cx="64817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Microsoft Excel 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 suitable for all basic </a:t>
            </a:r>
            <a:r>
              <a:rPr lang="cs-CZ" altLang="cs-CZ" sz="2400">
                <a:latin typeface="Calibri" panose="020F0502020204030204" pitchFamily="34" charset="0"/>
                <a:cs typeface="Calibri" panose="020F0502020204030204" pitchFamily="34" charset="0"/>
              </a:rPr>
              <a:t>operations	     	     </a:t>
            </a:r>
            <a:r>
              <a:rPr lang="en-US" altLang="cs-CZ" sz="2400">
                <a:latin typeface="Calibri" panose="020F0502020204030204" pitchFamily="34" charset="0"/>
                <a:cs typeface="Calibri" panose="020F0502020204030204" pitchFamily="34" charset="0"/>
              </a:rPr>
              <a:t>including statistics</a:t>
            </a:r>
          </a:p>
        </p:txBody>
      </p:sp>
      <p:sp>
        <p:nvSpPr>
          <p:cNvPr id="15" name="Zaoblený obdélník 14"/>
          <p:cNvSpPr/>
          <p:nvPr/>
        </p:nvSpPr>
        <p:spPr>
          <a:xfrm>
            <a:off x="611560" y="764704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1277" name="Picture 20" descr="http://www.rishona.net/wp-content/uploads/2012/05/msexc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205038"/>
            <a:ext cx="19431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kupina 7"/>
          <p:cNvGrpSpPr>
            <a:grpSpLocks/>
          </p:cNvGrpSpPr>
          <p:nvPr/>
        </p:nvGrpSpPr>
        <p:grpSpPr bwMode="auto">
          <a:xfrm>
            <a:off x="395288" y="4164013"/>
            <a:ext cx="8137525" cy="2362200"/>
            <a:chOff x="395086" y="4164013"/>
            <a:chExt cx="8137355" cy="2362077"/>
          </a:xfrm>
        </p:grpSpPr>
        <p:sp>
          <p:nvSpPr>
            <p:cNvPr id="9232" name="Text Box 17"/>
            <p:cNvSpPr txBox="1">
              <a:spLocks noChangeArrowheads="1"/>
            </p:cNvSpPr>
            <p:nvPr/>
          </p:nvSpPr>
          <p:spPr bwMode="auto">
            <a:xfrm>
              <a:off x="395086" y="4164013"/>
              <a:ext cx="8137355" cy="830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Specialised mathematical or statistical software - </a:t>
              </a:r>
              <a:r>
                <a:rPr lang="en-GB" altLang="cs-CZ" sz="2400" dirty="0" err="1" smtClean="0">
                  <a:latin typeface="Calibri" panose="020F0502020204030204" pitchFamily="34" charset="0"/>
                  <a:cs typeface="Calibri" panose="020F0502020204030204" pitchFamily="34" charset="0"/>
                  <a:hlinkClick r:id="rId3"/>
                </a:rPr>
                <a:t>Statgraphics</a:t>
              </a: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  <a:hlinkClick r:id="rId4"/>
                </a:rPr>
                <a:t>NCSS</a:t>
              </a: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GB" altLang="cs-CZ" sz="2400" dirty="0" err="1" smtClean="0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Matlab</a:t>
              </a: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cs-CZ" altLang="cs-CZ" sz="2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or</a:t>
              </a:r>
              <a:r>
                <a:rPr lang="cs-CZ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the </a:t>
              </a:r>
              <a:r>
                <a:rPr lang="cs-CZ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open </a:t>
              </a:r>
              <a:r>
                <a:rPr lang="cs-CZ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source </a:t>
              </a:r>
              <a:r>
                <a:rPr lang="cs-CZ" altLang="cs-CZ" sz="2400" dirty="0" err="1" smtClean="0">
                  <a:latin typeface="Calibri" panose="020F0502020204030204" pitchFamily="34" charset="0"/>
                  <a:cs typeface="Calibri" panose="020F0502020204030204" pitchFamily="34" charset="0"/>
                </a:rPr>
                <a:t>alternative</a:t>
              </a:r>
              <a:r>
                <a:rPr lang="cs-CZ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GB" altLang="cs-CZ" sz="2400" dirty="0" smtClean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R</a:t>
              </a:r>
              <a:endParaRPr lang="en-GB" altLang="cs-CZ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233" name="Picture 16" descr="http://www.ncss.com/borders/images/ncssboxblue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667" y="5437065"/>
              <a:ext cx="1081088" cy="1089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2" name="Picture 18" descr="http://www.statlets.com/../centurion%20button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95334" y="5548969"/>
              <a:ext cx="2232248" cy="9684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235" name="Obrázek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1990" y="5124282"/>
              <a:ext cx="1734409" cy="1344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6" name="Obrázek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854" y="5364582"/>
              <a:ext cx="1573038" cy="1125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6" name="Rectangle 14"/>
          <p:cNvSpPr>
            <a:spLocks noChangeArrowheads="1"/>
          </p:cNvSpPr>
          <p:nvPr/>
        </p:nvSpPr>
        <p:spPr bwMode="auto">
          <a:xfrm>
            <a:off x="31750" y="190500"/>
            <a:ext cx="907732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9227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9228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9229" name="Picture 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Picture 12" descr="pecetUK"/>
            <p:cNvPicPr>
              <a:picLocks noChangeAspect="1" noChangeArrowheads="1"/>
            </p:cNvPicPr>
            <p:nvPr/>
          </p:nvPicPr>
          <p:blipFill>
            <a:blip r:embed="rId13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15" descr="logo-male UEB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5" grpId="0" autoUpdateAnimBg="0"/>
      <p:bldP spid="5531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44463" y="1593850"/>
            <a:ext cx="20510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Microsoft Excel – whole protocol management, automation of numerical operations</a:t>
            </a:r>
          </a:p>
        </p:txBody>
      </p:sp>
      <p:pic>
        <p:nvPicPr>
          <p:cNvPr id="37909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4" r="9296" b="4062"/>
          <a:stretch>
            <a:fillRect/>
          </a:stretch>
        </p:blipFill>
        <p:spPr bwMode="auto">
          <a:xfrm>
            <a:off x="2051050" y="1371600"/>
            <a:ext cx="6840538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3" r="8884" b="3564"/>
          <a:stretch>
            <a:fillRect/>
          </a:stretch>
        </p:blipFill>
        <p:spPr bwMode="auto">
          <a:xfrm>
            <a:off x="2051050" y="1341438"/>
            <a:ext cx="6888163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1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5" r="6015" b="4248"/>
          <a:stretch>
            <a:fillRect/>
          </a:stretch>
        </p:blipFill>
        <p:spPr bwMode="auto">
          <a:xfrm>
            <a:off x="2051050" y="1341438"/>
            <a:ext cx="7092950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0" r="5019" b="3284"/>
          <a:stretch>
            <a:fillRect/>
          </a:stretch>
        </p:blipFill>
        <p:spPr bwMode="auto">
          <a:xfrm>
            <a:off x="1979613" y="1412875"/>
            <a:ext cx="7059612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3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6" r="6784" b="3716"/>
          <a:stretch>
            <a:fillRect/>
          </a:stretch>
        </p:blipFill>
        <p:spPr bwMode="auto">
          <a:xfrm>
            <a:off x="2051050" y="1412875"/>
            <a:ext cx="6913563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aoblený obdélník 17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2302" name="Picture 20" descr="http://www.rishona.net/wp-content/uploads/2012/05/msexce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48138"/>
            <a:ext cx="11509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Rectangle 14"/>
          <p:cNvSpPr>
            <a:spLocks noChangeArrowheads="1"/>
          </p:cNvSpPr>
          <p:nvPr/>
        </p:nvSpPr>
        <p:spPr bwMode="auto">
          <a:xfrm>
            <a:off x="104775" y="115888"/>
            <a:ext cx="907573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sp>
        <p:nvSpPr>
          <p:cNvPr id="10253" name="Text Box 22"/>
          <p:cNvSpPr txBox="1">
            <a:spLocks noChangeArrowheads="1"/>
          </p:cNvSpPr>
          <p:nvPr/>
        </p:nvSpPr>
        <p:spPr bwMode="auto">
          <a:xfrm>
            <a:off x="395288" y="83661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2.3. Spreadsheets, statistical software, graph editors</a:t>
            </a:r>
          </a:p>
        </p:txBody>
      </p:sp>
      <p:grpSp>
        <p:nvGrpSpPr>
          <p:cNvPr id="10254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0255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0256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Picture 12" descr="pecetUK"/>
            <p:cNvPicPr>
              <a:picLocks noChangeAspect="1" noChangeArrowheads="1"/>
            </p:cNvPicPr>
            <p:nvPr/>
          </p:nvPicPr>
          <p:blipFill>
            <a:blip r:embed="rId9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8" name="Picture 15" descr="logo-male UEB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78"/>
          <a:stretch>
            <a:fillRect/>
          </a:stretch>
        </p:blipFill>
        <p:spPr bwMode="auto">
          <a:xfrm>
            <a:off x="468313" y="2170113"/>
            <a:ext cx="7991475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93700" y="1301750"/>
            <a:ext cx="61229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Sigma Plot</a:t>
            </a:r>
            <a:r>
              <a:rPr lang="cs-CZ" altLang="cs-CZ" sz="220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altLang="cs-CZ" sz="2200">
                <a:latin typeface="Calibri" panose="020F0502020204030204" pitchFamily="34" charset="0"/>
                <a:cs typeface="Calibri" panose="020F0502020204030204" pitchFamily="34" charset="0"/>
              </a:rPr>
              <a:t>line/scatter plots, bar charts, histograms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92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" b="25607"/>
          <a:stretch>
            <a:fillRect/>
          </a:stretch>
        </p:blipFill>
        <p:spPr bwMode="auto">
          <a:xfrm>
            <a:off x="395288" y="2227263"/>
            <a:ext cx="7561262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aoblený obdélník 14"/>
          <p:cNvSpPr/>
          <p:nvPr/>
        </p:nvSpPr>
        <p:spPr>
          <a:xfrm>
            <a:off x="611560" y="692696"/>
            <a:ext cx="7920880" cy="144016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>
            <a:noFill/>
          </a:ln>
          <a:scene3d>
            <a:camera prst="orthographicFront"/>
            <a:lightRig rig="threePt" dir="t"/>
          </a:scene3d>
          <a:sp3d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pic>
        <p:nvPicPr>
          <p:cNvPr id="13323" name="Picture 16" descr="http://t1.gstatic.com/images?q=tbn:ANd9GcRIJqnuat_iSGRq4vUM8gBkTzksgQfq93gZ34EgPCJinldFj0X-">
            <a:hlinkClick r:id="rId3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1341438"/>
            <a:ext cx="26781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Rectangle 14"/>
          <p:cNvSpPr>
            <a:spLocks noChangeArrowheads="1"/>
          </p:cNvSpPr>
          <p:nvPr/>
        </p:nvSpPr>
        <p:spPr bwMode="auto">
          <a:xfrm>
            <a:off x="31750" y="115888"/>
            <a:ext cx="9077325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3100" b="1" i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Helpful hints in the processing of experimental data</a:t>
            </a:r>
          </a:p>
        </p:txBody>
      </p:sp>
      <p:grpSp>
        <p:nvGrpSpPr>
          <p:cNvPr id="11274" name="Skupina 13"/>
          <p:cNvGrpSpPr>
            <a:grpSpLocks/>
          </p:cNvGrpSpPr>
          <p:nvPr/>
        </p:nvGrpSpPr>
        <p:grpSpPr bwMode="auto">
          <a:xfrm>
            <a:off x="0" y="6638925"/>
            <a:ext cx="9142413" cy="246063"/>
            <a:chOff x="0" y="6639164"/>
            <a:chExt cx="9142412" cy="246379"/>
          </a:xfrm>
        </p:grpSpPr>
        <p:sp>
          <p:nvSpPr>
            <p:cNvPr id="11276" name="Text Box 7"/>
            <p:cNvSpPr txBox="1">
              <a:spLocks noChangeArrowheads="1"/>
            </p:cNvSpPr>
            <p:nvPr/>
          </p:nvSpPr>
          <p:spPr bwMode="auto">
            <a:xfrm>
              <a:off x="0" y="6639164"/>
              <a:ext cx="9142412" cy="246379"/>
            </a:xfrm>
            <a:prstGeom prst="rect">
              <a:avLst/>
            </a:prstGeom>
            <a:gradFill rotWithShape="0">
              <a:gsLst>
                <a:gs pos="0">
                  <a:srgbClr val="0066FF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000" b="1"/>
                <a:t>B130P16E: Practical basics of scientific work   </a:t>
              </a:r>
              <a:r>
                <a:rPr lang="cs-CZ" altLang="cs-CZ" sz="1000" b="1">
                  <a:solidFill>
                    <a:srgbClr val="000066"/>
                  </a:solidFill>
                </a:rPr>
                <a:t>Department  Experimental Plant Biology</a:t>
              </a:r>
              <a:r>
                <a:rPr lang="cs-CZ" altLang="cs-CZ" sz="1000" b="1"/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 FSCU                        </a:t>
              </a:r>
              <a:r>
                <a:rPr lang="cs-CZ" altLang="cs-CZ" sz="1000" b="1">
                  <a:solidFill>
                    <a:schemeClr val="accent2"/>
                  </a:solidFill>
                </a:rPr>
                <a:t> </a:t>
              </a:r>
              <a:r>
                <a:rPr lang="cs-CZ" altLang="cs-CZ" sz="1000" b="1">
                  <a:solidFill>
                    <a:srgbClr val="000066"/>
                  </a:solidFill>
                </a:rPr>
                <a:t>http:/lhr.ueb.cas.cz/petrasek </a:t>
              </a:r>
            </a:p>
          </p:txBody>
        </p:sp>
        <p:pic>
          <p:nvPicPr>
            <p:cNvPr id="11277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5000" y="6639733"/>
              <a:ext cx="164627" cy="23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8" name="Picture 12" descr="pecetUK"/>
            <p:cNvPicPr>
              <a:picLocks noChangeAspect="1" noChangeArrowheads="1"/>
            </p:cNvPicPr>
            <p:nvPr/>
          </p:nvPicPr>
          <p:blipFill>
            <a:blip r:embed="rId7" cstate="print">
              <a:lum brigh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1635" y="6639734"/>
              <a:ext cx="220565" cy="216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9" name="Picture 15" descr="logo-male UEB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340" y="6649407"/>
              <a:ext cx="213767" cy="227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5" name="Text Box 22"/>
          <p:cNvSpPr txBox="1">
            <a:spLocks noChangeArrowheads="1"/>
          </p:cNvSpPr>
          <p:nvPr/>
        </p:nvSpPr>
        <p:spPr bwMode="auto">
          <a:xfrm>
            <a:off x="395288" y="836613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Calibri" panose="020F0502020204030204" pitchFamily="34" charset="0"/>
                <a:cs typeface="Calibri" panose="020F0502020204030204" pitchFamily="34" charset="0"/>
              </a:rPr>
              <a:t>2.3. Spreadsheets, statistical software, graph editors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6" grpId="0" autoUpdateAnimBg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5989</TotalTime>
  <Words>1672</Words>
  <Application>Microsoft Office PowerPoint</Application>
  <PresentationFormat>On-screen Show (4:3)</PresentationFormat>
  <Paragraphs>181</Paragraphs>
  <Slides>29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SimSun</vt:lpstr>
      <vt:lpstr>Arial</vt:lpstr>
      <vt:lpstr>Calibri</vt:lpstr>
      <vt:lpstr>Times New Roman</vt:lpstr>
      <vt:lpstr>Verdana</vt:lpstr>
      <vt:lpstr>Výchozí návrh</vt:lpstr>
      <vt:lpstr>Rastrový obrázek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mbox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mbox</dc:creator>
  <cp:lastModifiedBy>Petrášek Jan UEB</cp:lastModifiedBy>
  <cp:revision>142</cp:revision>
  <dcterms:created xsi:type="dcterms:W3CDTF">2006-10-17T20:07:31Z</dcterms:created>
  <dcterms:modified xsi:type="dcterms:W3CDTF">2020-10-29T13:40:13Z</dcterms:modified>
</cp:coreProperties>
</file>