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8" r:id="rId3"/>
    <p:sldId id="346" r:id="rId4"/>
    <p:sldId id="347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1594" autoAdjust="0"/>
  </p:normalViewPr>
  <p:slideViewPr>
    <p:cSldViewPr>
      <p:cViewPr varScale="1">
        <p:scale>
          <a:sx n="102" d="100"/>
          <a:sy n="102" d="100"/>
        </p:scale>
        <p:origin x="12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B49DE1-AA41-4455-A573-9126D5A93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149A4-916E-4F6D-AEE7-CA988DF1160E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81584-0A76-4083-8B0B-BA8F543C1650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E71F14-C98A-4ACF-B7A8-8A57A311F73F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F0CA1A-AF66-4568-9A3B-C9B93FF13428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9BEA0-7647-4A70-8BBE-D1C2478240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269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68EB1-1F01-45C8-B71A-6E5A15D8EB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181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F115-9567-412C-AA32-228372A32D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2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614B-1535-4108-82EB-9722C71292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849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0A2B-6C28-4858-8188-DA3372FC6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959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D53AE-A21B-41A6-AF8B-2C6D89D0A8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915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C5DC-C757-4554-803B-E38155DD17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70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0325-F137-4755-AC35-81A0136348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4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D5C8-91CD-4A0D-93A0-1CCDCEB20F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1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4933-1DED-40EB-AD64-6460FA426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3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F205-2EC5-4C9D-B148-61FDBC4A1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82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A9E457-372C-42C7-8AA3-0F05DF10FC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aylor_MIBBI_20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bbi.or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se.org.uk/publications/author-guidelines-authors-and-translators/" TargetMode="External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hyperlink" Target="http://pareonlin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://www.sfedit.net/newsletter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79388" y="908050"/>
            <a:ext cx="460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79388" y="1393825"/>
            <a:ext cx="86407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 main outcome of scientific activities  </a:t>
            </a:r>
            <a:r>
              <a:rPr lang="en-US" altLang="cs-CZ" sz="2100">
                <a:latin typeface="Calibri" panose="020F0502020204030204" pitchFamily="34" charset="0"/>
              </a:rPr>
              <a:t>- together with patents, they can not be combined together at one time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9388" y="2041525"/>
            <a:ext cx="9107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 matter of intellectual property</a:t>
            </a:r>
            <a:r>
              <a:rPr lang="en-US" altLang="cs-CZ" sz="2100">
                <a:latin typeface="Calibri" panose="020F0502020204030204" pitchFamily="34" charset="0"/>
              </a:rPr>
              <a:t> - repeated publication of one fact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prohibited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       </a:t>
            </a:r>
            <a:r>
              <a:rPr lang="cs-CZ" altLang="cs-CZ" sz="2100">
                <a:latin typeface="Calibri" panose="020F0502020204030204" pitchFamily="34" charset="0"/>
              </a:rPr>
              <a:t>	</a:t>
            </a:r>
            <a:r>
              <a:rPr lang="en-US" altLang="cs-CZ" sz="2100">
                <a:latin typeface="Calibri" panose="020F0502020204030204" pitchFamily="34" charset="0"/>
              </a:rPr>
              <a:t>- correct reference to the original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contributions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79388" y="2708275"/>
            <a:ext cx="8064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what to consider before the submission of the original article?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19250" y="3068638"/>
            <a:ext cx="70564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choose </a:t>
            </a:r>
            <a:r>
              <a:rPr lang="cs-CZ" altLang="cs-CZ" sz="2100" b="1">
                <a:latin typeface="Calibri" panose="020F0502020204030204" pitchFamily="34" charset="0"/>
              </a:rPr>
              <a:t>a </a:t>
            </a:r>
            <a:r>
              <a:rPr lang="en-US" altLang="cs-CZ" sz="2100" b="1">
                <a:latin typeface="Calibri" panose="020F0502020204030204" pitchFamily="34" charset="0"/>
              </a:rPr>
              <a:t>suitable journal </a:t>
            </a:r>
            <a:r>
              <a:rPr lang="en-US" altLang="cs-CZ" sz="2100">
                <a:latin typeface="Calibri" panose="020F0502020204030204" pitchFamily="34" charset="0"/>
              </a:rPr>
              <a:t>- overall scope and impact factor			  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- editorial board composition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619250" y="3716338"/>
            <a:ext cx="70564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assess the scope (length) of the work proposed for the </a:t>
            </a:r>
            <a:br>
              <a:rPr lang="en-US" altLang="cs-CZ" sz="2100" b="1">
                <a:latin typeface="Calibri" panose="020F0502020204030204" pitchFamily="34" charset="0"/>
              </a:rPr>
            </a:br>
            <a:r>
              <a:rPr lang="en-US" altLang="cs-CZ" sz="2100" b="1">
                <a:latin typeface="Calibri" panose="020F0502020204030204" pitchFamily="34" charset="0"/>
              </a:rPr>
              <a:t>  submission to the journal</a:t>
            </a:r>
            <a:r>
              <a:rPr lang="en-US" altLang="cs-CZ" sz="2100">
                <a:latin typeface="Calibri" panose="020F0502020204030204" pitchFamily="34" charset="0"/>
              </a:rPr>
              <a:t> - is it going to be competitive?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581150" y="4383088"/>
            <a:ext cx="738346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publication expenses</a:t>
            </a:r>
            <a:r>
              <a:rPr lang="en-US" altLang="cs-CZ" sz="2100">
                <a:latin typeface="Calibri" panose="020F0502020204030204" pitchFamily="34" charset="0"/>
              </a:rPr>
              <a:t> - page charges, mainly because of color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    images, but also when publishing in the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    purely online „access free“ journals</a:t>
            </a:r>
          </a:p>
        </p:txBody>
      </p:sp>
      <p:grpSp>
        <p:nvGrpSpPr>
          <p:cNvPr id="308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617663" y="5300663"/>
            <a:ext cx="75263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compare results with „minimal requirements“ </a:t>
            </a:r>
            <a:r>
              <a:rPr lang="en-US" altLang="cs-CZ" sz="2100">
                <a:latin typeface="Calibri" panose="020F0502020204030204" pitchFamily="34" charset="0"/>
              </a:rPr>
              <a:t> - minimal requirements are defined </a:t>
            </a:r>
            <a:r>
              <a:rPr lang="cs-CZ" altLang="cs-CZ" sz="2100">
                <a:latin typeface="Calibri" panose="020F0502020204030204" pitchFamily="34" charset="0"/>
              </a:rPr>
              <a:t>some</a:t>
            </a:r>
            <a:r>
              <a:rPr lang="en-US" altLang="cs-CZ" sz="2100">
                <a:latin typeface="Calibri" panose="020F0502020204030204" pitchFamily="34" charset="0"/>
              </a:rPr>
              <a:t> discipline</a:t>
            </a:r>
            <a:r>
              <a:rPr lang="cs-CZ" altLang="cs-CZ" sz="2100">
                <a:latin typeface="Calibri" panose="020F0502020204030204" pitchFamily="34" charset="0"/>
              </a:rPr>
              <a:t>s </a:t>
            </a:r>
            <a:r>
              <a:rPr lang="en-US" altLang="cs-CZ" sz="2100">
                <a:latin typeface="Calibri" panose="020F0502020204030204" pitchFamily="34" charset="0"/>
              </a:rPr>
              <a:t>of experiment</a:t>
            </a:r>
            <a:r>
              <a:rPr lang="cs-CZ" altLang="cs-CZ" sz="2100">
                <a:latin typeface="Calibri" panose="020F0502020204030204" pitchFamily="34" charset="0"/>
              </a:rPr>
              <a:t>al</a:t>
            </a:r>
            <a:r>
              <a:rPr lang="en-US" altLang="cs-CZ" sz="2100">
                <a:latin typeface="Calibri" panose="020F0502020204030204" pitchFamily="34" charset="0"/>
              </a:rPr>
              <a:t> biology in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the form of  </a:t>
            </a:r>
            <a:r>
              <a:rPr lang="en-US" altLang="cs-CZ" sz="2100" b="1">
                <a:latin typeface="Calibri" panose="020F0502020204030204" pitchFamily="34" charset="0"/>
                <a:hlinkClick r:id="rId6"/>
              </a:rPr>
              <a:t>MIBBI</a:t>
            </a:r>
            <a:r>
              <a:rPr lang="en-US" altLang="cs-CZ" sz="2100" b="1">
                <a:latin typeface="Calibri" panose="020F0502020204030204" pitchFamily="34" charset="0"/>
              </a:rPr>
              <a:t> i.e. </a:t>
            </a:r>
            <a:r>
              <a:rPr lang="en-US" altLang="cs-CZ" sz="2100" b="1">
                <a:latin typeface="Calibri" panose="020F0502020204030204" pitchFamily="34" charset="0"/>
                <a:hlinkClick r:id="rId7" action="ppaction://hlinkfile"/>
              </a:rPr>
              <a:t>Minimum Information for Biological and Biomedical Investigations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/>
      <p:bldP spid="2066" grpId="0"/>
      <p:bldP spid="2067" grpId="0"/>
      <p:bldP spid="2068" grpId="0"/>
      <p:bldP spid="2069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95288" y="1484313"/>
            <a:ext cx="84248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prerequisites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specific for the journal, 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instructions for authors </a:t>
            </a:r>
            <a:r>
              <a:rPr lang="en-US" altLang="cs-CZ" sz="2100">
                <a:latin typeface="Calibri" panose="020F0502020204030204" pitchFamily="34" charset="0"/>
              </a:rPr>
              <a:t>should be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     </a:t>
            </a:r>
            <a:r>
              <a:rPr lang="en-US" altLang="cs-CZ" sz="2100">
                <a:latin typeface="Calibri" panose="020F0502020204030204" pitchFamily="34" charset="0"/>
              </a:rPr>
              <a:t>studied carefully as well as recent articles from the journal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95288" y="4724400"/>
            <a:ext cx="86407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>
                <a:latin typeface="Calibri" panose="020F0502020204030204" pitchFamily="34" charset="0"/>
              </a:rPr>
              <a:t>- blocks of results should be ready before starting writing</a:t>
            </a:r>
            <a:r>
              <a:rPr lang="en-GB" altLang="cs-CZ" sz="2100">
                <a:latin typeface="Calibri" panose="020F0502020204030204" pitchFamily="34" charset="0"/>
              </a:rPr>
              <a:t/>
            </a:r>
            <a:br>
              <a:rPr lang="en-GB" altLang="cs-CZ" sz="2100">
                <a:latin typeface="Calibri" panose="020F0502020204030204" pitchFamily="34" charset="0"/>
              </a:rPr>
            </a:br>
            <a:r>
              <a:rPr lang="en-GB" altLang="cs-CZ" sz="2100">
                <a:latin typeface="Calibri" panose="020F0502020204030204" pitchFamily="34" charset="0"/>
              </a:rPr>
              <a:t>- take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GB" altLang="cs-CZ" sz="2100">
                <a:latin typeface="Calibri" panose="020F0502020204030204" pitchFamily="34" charset="0"/>
              </a:rPr>
              <a:t>the advantage of continuous processing of data </a:t>
            </a:r>
            <a:r>
              <a:rPr lang="cs-CZ" altLang="cs-CZ" sz="2100">
                <a:latin typeface="Calibri" panose="020F0502020204030204" pitchFamily="34" charset="0"/>
              </a:rPr>
              <a:t>in a</a:t>
            </a:r>
            <a:r>
              <a:rPr lang="en-GB" altLang="cs-CZ" sz="2100">
                <a:latin typeface="Calibri" panose="020F0502020204030204" pitchFamily="34" charset="0"/>
              </a:rPr>
              <a:t> „publishable“ form</a:t>
            </a:r>
            <a:endParaRPr lang="en-GB" altLang="cs-CZ" sz="2100" b="1">
              <a:latin typeface="Calibri" panose="020F0502020204030204" pitchFamily="34" charset="0"/>
            </a:endParaRPr>
          </a:p>
        </p:txBody>
      </p:sp>
      <p:grpSp>
        <p:nvGrpSpPr>
          <p:cNvPr id="51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5132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3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5288" y="2170113"/>
            <a:ext cx="842486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</a:t>
            </a:r>
            <a:r>
              <a:rPr lang="en-GB" altLang="cs-CZ" sz="2100" b="1">
                <a:latin typeface="Calibri" panose="020F0502020204030204" pitchFamily="34" charset="0"/>
              </a:rPr>
              <a:t>Practical assessment, Research and Evaluation online - </a:t>
            </a:r>
            <a:r>
              <a:rPr lang="en-GB" altLang="cs-CZ" sz="2100">
                <a:latin typeface="Calibri" panose="020F0502020204030204" pitchFamily="34" charset="0"/>
                <a:hlinkClick r:id="rId7"/>
              </a:rPr>
              <a:t>http://pareonline.net/</a:t>
            </a:r>
            <a:endParaRPr lang="en-GB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</a:t>
            </a:r>
            <a:r>
              <a:rPr lang="en-GB" altLang="cs-CZ" sz="2100" b="1">
                <a:latin typeface="Calibri" panose="020F0502020204030204" pitchFamily="34" charset="0"/>
              </a:rPr>
              <a:t>EASE </a:t>
            </a:r>
            <a:r>
              <a:rPr lang="cs-CZ" altLang="cs-CZ" sz="2100" b="1">
                <a:latin typeface="Calibri" panose="020F0502020204030204" pitchFamily="34" charset="0"/>
              </a:rPr>
              <a:t>-</a:t>
            </a:r>
            <a:r>
              <a:rPr lang="en-GB" altLang="cs-CZ" sz="2100" b="1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GB" altLang="cs-CZ" sz="2100">
                <a:latin typeface="Calibri" panose="020F0502020204030204" pitchFamily="34" charset="0"/>
              </a:rPr>
              <a:t> very good „universal“ guidelines for </a:t>
            </a:r>
            <a:r>
              <a:rPr lang="en-GB" altLang="cs-CZ" sz="2100">
                <a:latin typeface="Calibri" panose="020F0502020204030204" pitchFamily="34" charset="0"/>
                <a:hlinkClick r:id="rId8"/>
              </a:rPr>
              <a:t>scientific writing</a:t>
            </a:r>
            <a:endParaRPr lang="en-GB" altLang="cs-CZ" sz="2100">
              <a:latin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23850" y="3716338"/>
            <a:ext cx="84248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>
                <a:latin typeface="Calibri" panose="020F0502020204030204" pitchFamily="34" charset="0"/>
              </a:rPr>
              <a:t>- very good tutorial on scientific writing and publishing of original articles - </a:t>
            </a:r>
            <a:r>
              <a:rPr lang="en-GB" altLang="cs-CZ" sz="2100">
                <a:latin typeface="Calibri" panose="020F0502020204030204" pitchFamily="34" charset="0"/>
              </a:rPr>
              <a:t>  </a:t>
            </a:r>
            <a:r>
              <a:rPr lang="en-GB" altLang="cs-CZ" sz="2100">
                <a:latin typeface="Calibri" panose="020F0502020204030204" pitchFamily="34" charset="0"/>
                <a:hlinkClick r:id="rId9"/>
              </a:rPr>
              <a:t>San Francisco Edit</a:t>
            </a:r>
            <a:endParaRPr lang="en-GB" altLang="cs-CZ" sz="2100">
              <a:latin typeface="Calibri" panose="020F0502020204030204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3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0825" y="981075"/>
            <a:ext cx="582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</a:t>
            </a:r>
            <a:r>
              <a:rPr lang="cs-CZ" altLang="cs-CZ" sz="2400" b="1">
                <a:latin typeface="Calibri" panose="020F0502020204030204" pitchFamily="34" charset="0"/>
              </a:rPr>
              <a:t>„</a:t>
            </a:r>
            <a:r>
              <a:rPr lang="en-US" altLang="cs-CZ" sz="2400" b="1">
                <a:latin typeface="Calibri" panose="020F0502020204030204" pitchFamily="34" charset="0"/>
              </a:rPr>
              <a:t>paper</a:t>
            </a:r>
            <a:r>
              <a:rPr lang="cs-CZ" altLang="cs-CZ" sz="2400" b="1">
                <a:latin typeface="Calibri" panose="020F0502020204030204" pitchFamily="34" charset="0"/>
              </a:rPr>
              <a:t>“</a:t>
            </a:r>
            <a:r>
              <a:rPr lang="en-US" altLang="cs-CZ" sz="2400" b="1">
                <a:latin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  <p:bldP spid="40970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23850" y="1412875"/>
            <a:ext cx="84248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  <a:hlinkClick r:id="rId3" action="ppaction://hlinkfile"/>
              </a:rPr>
              <a:t>The structure of  standard manuscript of the original contribution: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331913" y="1773238"/>
            <a:ext cx="76327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Title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always </a:t>
            </a:r>
            <a:r>
              <a:rPr lang="en-US" altLang="cs-CZ" sz="2100">
                <a:latin typeface="Calibri" panose="020F0502020204030204" pitchFamily="34" charset="0"/>
              </a:rPr>
              <a:t>attract attention by original and informative titles, title page contains names and addresses of all </a:t>
            </a:r>
            <a:r>
              <a:rPr lang="en-US" altLang="cs-CZ" sz="2100">
                <a:latin typeface="Calibri" panose="020F0502020204030204" pitchFamily="34" charset="0"/>
                <a:hlinkClick r:id="rId4" action="ppaction://hlinkfile"/>
              </a:rPr>
              <a:t>authors</a:t>
            </a:r>
            <a:r>
              <a:rPr lang="en-US" altLang="cs-CZ" sz="2100">
                <a:latin typeface="Calibri" panose="020F0502020204030204" pitchFamily="34" charset="0"/>
              </a:rPr>
              <a:t>, key words,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running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title</a:t>
            </a:r>
            <a:r>
              <a:rPr lang="cs-CZ" altLang="cs-CZ" sz="2100">
                <a:latin typeface="Calibri" panose="020F0502020204030204" pitchFamily="34" charset="0"/>
              </a:rPr>
              <a:t>, etc.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331913" y="270827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Abstract (summary)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condensed form of the whole article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331913" y="3068638"/>
            <a:ext cx="74882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Introduction</a:t>
            </a:r>
            <a:r>
              <a:rPr lang="en-US" altLang="cs-CZ" sz="2100">
                <a:latin typeface="Calibri" panose="020F0502020204030204" pitchFamily="34" charset="0"/>
              </a:rPr>
              <a:t> - summarization of recent knowledge in the filed, only relevant information should be here, always ends with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the paragraph highlighting our results and conclusions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331913" y="40211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Results</a:t>
            </a:r>
            <a:r>
              <a:rPr lang="en-US" altLang="cs-CZ" sz="2100">
                <a:latin typeface="Calibri" panose="020F0502020204030204" pitchFamily="34" charset="0"/>
              </a:rPr>
              <a:t> -  arranged in the blocks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331913" y="43640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Discussion</a:t>
            </a:r>
            <a:r>
              <a:rPr lang="en-US" altLang="cs-CZ" sz="2100">
                <a:latin typeface="Calibri" panose="020F0502020204030204" pitchFamily="34" charset="0"/>
              </a:rPr>
              <a:t> -  it could form one coherent part with results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31913" y="4724400"/>
            <a:ext cx="7812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Material and Methods</a:t>
            </a:r>
            <a:r>
              <a:rPr lang="en-US" altLang="cs-CZ" sz="2100">
                <a:latin typeface="Calibri" panose="020F0502020204030204" pitchFamily="34" charset="0"/>
              </a:rPr>
              <a:t> -  one should be able to repeat all experiments based on the information provided here 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331913" y="53673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References</a:t>
            </a:r>
            <a:r>
              <a:rPr lang="en-US" altLang="cs-CZ" sz="2100">
                <a:latin typeface="Calibri" panose="020F0502020204030204" pitchFamily="34" charset="0"/>
              </a:rPr>
              <a:t> -  in the specific style of he journal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331913" y="5726113"/>
            <a:ext cx="7561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Figures</a:t>
            </a:r>
            <a:r>
              <a:rPr lang="en-US" altLang="cs-CZ" sz="2100">
                <a:latin typeface="Calibri" panose="020F0502020204030204" pitchFamily="34" charset="0"/>
              </a:rPr>
              <a:t>,</a:t>
            </a:r>
            <a:r>
              <a:rPr lang="en-US" altLang="cs-CZ" sz="2100" b="1">
                <a:latin typeface="Calibri" panose="020F0502020204030204" pitchFamily="34" charset="0"/>
              </a:rPr>
              <a:t> Tables </a:t>
            </a:r>
            <a:r>
              <a:rPr lang="en-US" altLang="cs-CZ" sz="2100">
                <a:latin typeface="Calibri" panose="020F0502020204030204" pitchFamily="34" charset="0"/>
              </a:rPr>
              <a:t>- separate numbering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333500" y="6157913"/>
            <a:ext cx="6767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Captions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figure legends, should be self-explanatory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grpSp>
        <p:nvGrpSpPr>
          <p:cNvPr id="71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7186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Zaoblený obdélník 20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7185" name="Text Box 7"/>
          <p:cNvSpPr txBox="1">
            <a:spLocks noChangeArrowheads="1"/>
          </p:cNvSpPr>
          <p:nvPr/>
        </p:nvSpPr>
        <p:spPr bwMode="auto">
          <a:xfrm>
            <a:off x="250825" y="981075"/>
            <a:ext cx="461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  <p:bldP spid="34835" grpId="0"/>
      <p:bldP spid="34836" grpId="0"/>
      <p:bldP spid="34837" grpId="0"/>
      <p:bldP spid="34838" grpId="0"/>
      <p:bldP spid="34839" grpId="0"/>
      <p:bldP spid="34840" grpId="0"/>
      <p:bldP spid="348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323850" y="1125538"/>
            <a:ext cx="54721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Manuscript submission procedure: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831532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revision of language </a:t>
            </a:r>
            <a:r>
              <a:rPr lang="en-US" altLang="cs-CZ" sz="2100">
                <a:latin typeface="Calibri" panose="020F0502020204030204" pitchFamily="34" charset="0"/>
              </a:rPr>
              <a:t>- it should be done by native speaker, which is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  familiar with the particular scientific field, there are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  even professionals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68313" y="2420938"/>
            <a:ext cx="80629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submission</a:t>
            </a:r>
            <a:r>
              <a:rPr lang="en-US" altLang="cs-CZ" sz="2100">
                <a:latin typeface="Calibri" panose="020F0502020204030204" pitchFamily="34" charset="0"/>
              </a:rPr>
              <a:t> - uploading of individual files to the server of the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journal, preferred way of submission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68313" y="3068638"/>
            <a:ext cx="83169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en-US" altLang="cs-CZ" sz="2100">
                <a:latin typeface="Calibri" panose="020F0502020204030204" pitchFamily="34" charset="0"/>
              </a:rPr>
              <a:t> - the letter to the editor-in-chief or associate editors, where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the reasoning why this particular paper should be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published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is clearly stated  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68313" y="4005263"/>
            <a:ext cx="831691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review process</a:t>
            </a:r>
            <a:r>
              <a:rPr lang="en-US" altLang="cs-CZ" sz="2100">
                <a:latin typeface="Calibri" panose="020F0502020204030204" pitchFamily="34" charset="0"/>
              </a:rPr>
              <a:t> - it is the editor’s decision to send the manuscript to 1-3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experts in the field to make reviews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- the principle of solidarity, authors may suggest </a:t>
            </a:r>
            <a:r>
              <a:rPr lang="cs-CZ" altLang="cs-CZ" sz="2100">
                <a:latin typeface="Calibri" panose="020F0502020204030204" pitchFamily="34" charset="0"/>
              </a:rPr>
              <a:t>			     </a:t>
            </a:r>
            <a:r>
              <a:rPr lang="en-US" altLang="cs-CZ" sz="2100">
                <a:latin typeface="Calibri" panose="020F0502020204030204" pitchFamily="34" charset="0"/>
              </a:rPr>
              <a:t>potential reviewers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- reviewers are anonymous, their comments should be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satisfied fully by authors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</a:t>
            </a:r>
            <a:r>
              <a:rPr lang="en-US" altLang="cs-CZ" sz="2100">
                <a:latin typeface="Calibri" panose="020F0502020204030204" pitchFamily="34" charset="0"/>
              </a:rPr>
              <a:t> - manuscript is accepted in case of general consensus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39750" y="6237288"/>
            <a:ext cx="7848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  <a:hlinkClick r:id="rId4" action="ppaction://hlinkfile"/>
              </a:rPr>
              <a:t>proofreading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the article should conform all standards of the journal</a:t>
            </a:r>
          </a:p>
        </p:txBody>
      </p:sp>
      <p:grpSp>
        <p:nvGrpSpPr>
          <p:cNvPr id="92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2051050" y="44450"/>
            <a:ext cx="51022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461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8115</TotalTime>
  <Words>507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265</cp:revision>
  <dcterms:created xsi:type="dcterms:W3CDTF">2006-10-17T20:07:31Z</dcterms:created>
  <dcterms:modified xsi:type="dcterms:W3CDTF">2019-12-11T21:25:05Z</dcterms:modified>
</cp:coreProperties>
</file>