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0" r:id="rId2"/>
    <p:sldId id="336" r:id="rId3"/>
    <p:sldId id="334" r:id="rId4"/>
    <p:sldId id="341" r:id="rId5"/>
    <p:sldId id="338" r:id="rId6"/>
    <p:sldId id="314" r:id="rId7"/>
    <p:sldId id="349" r:id="rId8"/>
    <p:sldId id="346" r:id="rId9"/>
    <p:sldId id="339" r:id="rId10"/>
    <p:sldId id="347" r:id="rId11"/>
    <p:sldId id="348" r:id="rId12"/>
    <p:sldId id="350" r:id="rId13"/>
    <p:sldId id="343" r:id="rId1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109" d="100"/>
          <a:sy n="109" d="100"/>
        </p:scale>
        <p:origin x="17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F58225-DD3C-4BD7-91F1-DCE2A9F5A7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65E0-57D4-4623-90D4-5E9F5556D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FD2B-57CA-474B-B021-2D58BC738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1B91-779C-487A-940B-FC327AD78A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4C162-FDF1-4CC4-AAAA-A4B77CC8A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5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6C32-C383-4C25-9FCC-110AC4185C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B190-14EF-4A20-A95C-421A1190A8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5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92D9-A683-4FDD-B92C-0FC93050B7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5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3FEE-0DF7-468D-895F-F958EC9645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959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1054D-CF58-4234-A5C7-1A7CAF4EAC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8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1553-C814-4AAC-A833-77424DCCA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71A-F363-4190-A0B1-274C9D80B1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235F4-B6EE-4768-B48F-8602FD89BC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dnote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en.wikipedia.org/wiki/Comparison_of_reference_management_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cr.incites.thomsonreuters.com/JCRLandingPageAction.actio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ublons.com/dashboard/summa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f1000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yendnotewe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log.mendeley.com/tipstricks/7-ways-to-add-documents-to-mendeley/" TargetMode="External"/><Relationship Id="rId2" Type="http://schemas.openxmlformats.org/officeDocument/2006/relationships/hyperlink" Target="http://www.mendeley.com/featur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zotero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wikigenes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ez.cuni.cz/,.fo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ez.cuni.cz/index.php?lang=e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kopernio.com/?utm_source=WOS_home&amp;utm_medium=web&amp;utm_campaign=kopernio_wos_product&amp;ref=wos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323850" y="1327150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8" name="TextovéPole 14"/>
          <p:cNvSpPr txBox="1">
            <a:spLocks noChangeArrowheads="1"/>
          </p:cNvSpPr>
          <p:nvPr/>
        </p:nvSpPr>
        <p:spPr bwMode="auto">
          <a:xfrm>
            <a:off x="395288" y="1844675"/>
            <a:ext cx="8748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Comparison of reference management software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http://en.wikipedia.org/wiki/Comparison_of_reference_management_software</a:t>
            </a:r>
            <a:r>
              <a:rPr lang="cs-CZ" altLang="cs-CZ" sz="20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395288" y="2681288"/>
            <a:ext cx="8280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Commercial software: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</a:rPr>
              <a:t>- 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EndNote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200">
                <a:latin typeface="Calibri" panose="020F0502020204030204" pitchFamily="34" charset="0"/>
                <a:cs typeface="Times New Roman" panose="02020603050405020304" pitchFamily="18" charset="0"/>
              </a:rPr>
              <a:t>Provided by 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Thomson Reuters (</a:t>
            </a:r>
            <a:r>
              <a:rPr lang="en-GB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2200" b="1">
                <a:latin typeface="Calibri" panose="020F0502020204030204" pitchFamily="34" charset="0"/>
                <a:cs typeface="Times New Roman" panose="02020603050405020304" pitchFamily="18" charset="0"/>
              </a:rPr>
              <a:t>SI WOS).</a:t>
            </a:r>
            <a:endParaRPr lang="cs-CZ" altLang="cs-CZ" sz="2200">
              <a:latin typeface="Calibri" panose="020F0502020204030204" pitchFamily="34" charset="0"/>
            </a:endParaRP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308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8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pic>
        <p:nvPicPr>
          <p:cNvPr id="3083" name="Picture 15">
            <a:hlinkClick r:id="rId3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101" r="58072" b="46500"/>
          <a:stretch>
            <a:fillRect/>
          </a:stretch>
        </p:blipFill>
        <p:spPr bwMode="auto">
          <a:xfrm>
            <a:off x="263525" y="3976688"/>
            <a:ext cx="83534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0" y="1636713"/>
            <a:ext cx="3852863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There are also several other factors with kind of improved validity for comparison between research fields, like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 considering 5 year impact factor and journals, where the citations appear.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Very often, journals are evaluated based on their ranking in individual quartiles of IF or Eigenfactor. Researchers are pushed to publish only in the best quartile or even decile.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229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3792538" y="1741488"/>
            <a:ext cx="515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07950" y="1425575"/>
            <a:ext cx="3311525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Scientometry is also used for the evaluation of the quality of individual researchers.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Here, </a:t>
            </a:r>
            <a:r>
              <a:rPr lang="en-GB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Hirsch index (h)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, introduced by J. Hirsch in 2005</a:t>
            </a:r>
            <a:r>
              <a:rPr lang="en-GB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often </a:t>
            </a:r>
            <a:r>
              <a:rPr lang="en-GB" altLang="cs-CZ" sz="2200">
                <a:latin typeface="Calibri" panose="020F0502020204030204" pitchFamily="34" charset="0"/>
                <a:cs typeface="Calibri" panose="020F0502020204030204" pitchFamily="34" charset="0"/>
              </a:rPr>
              <a:t>used. 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A researcher has an h-index, if he/she has at least h publications for which he/she has received at least h citations.</a:t>
            </a:r>
            <a:endParaRPr lang="cs-CZ" alt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h index might be found in WOS and Scopus.</a:t>
            </a:r>
            <a:endParaRPr lang="en-GB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3.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Scientific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literature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, Internet online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resources</a:t>
            </a:r>
            <a:endParaRPr lang="cs-CZ" altLang="cs-CZ" sz="3100" b="1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13320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332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1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3348038" y="1628775"/>
            <a:ext cx="568483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33809" y="1404059"/>
            <a:ext cx="340625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Citation profile for individual scientists could be found using author search using ISI WOS, Scopus or Google Scholar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Individual researcher are responsible for keeping their publication record up to date using services like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err="1" smtClean="0">
                <a:latin typeface="Calibri" pitchFamily="34" charset="0"/>
                <a:cs typeface="Calibri" pitchFamily="34" charset="0"/>
              </a:rPr>
              <a:t>Publons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formerly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researcher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ID,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ISI WOS)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cs-CZ" sz="2000" b="1" dirty="0" smtClean="0">
                <a:latin typeface="Calibri" pitchFamily="34" charset="0"/>
                <a:cs typeface="Calibri" pitchFamily="34" charset="0"/>
              </a:rPr>
              <a:t>ORCID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Researcher and Contributor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Google Scholar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ser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rofiles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dirty="0" err="1" smtClean="0">
                <a:latin typeface="Calibri" pitchFamily="34" charset="0"/>
                <a:cs typeface="Calibri" pitchFamily="34" charset="0"/>
              </a:rPr>
              <a:t>or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Scopus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itation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overview).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067" y="1340768"/>
            <a:ext cx="5668437" cy="4522302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21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3.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Scientific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literature</a:t>
            </a:r>
            <a:r>
              <a:rPr lang="cs-CZ" altLang="cs-CZ" sz="31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, Internet online </a:t>
            </a:r>
            <a:r>
              <a:rPr lang="cs-CZ" altLang="cs-CZ" sz="31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resources</a:t>
            </a:r>
            <a:endParaRPr lang="cs-CZ" altLang="cs-CZ" sz="3100" b="1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pSp>
        <p:nvGrpSpPr>
          <p:cNvPr id="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793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41" name="TextovéPole 14"/>
          <p:cNvSpPr txBox="1">
            <a:spLocks noChangeArrowheads="1"/>
          </p:cNvSpPr>
          <p:nvPr/>
        </p:nvSpPr>
        <p:spPr bwMode="auto">
          <a:xfrm>
            <a:off x="395288" y="1268413"/>
            <a:ext cx="79200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Evaluating the quality of articles after their publication: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  <a:hlinkClick r:id="rId2"/>
              </a:rPr>
              <a:t>Faculty of 1000</a:t>
            </a:r>
            <a:r>
              <a:rPr lang="cs-CZ" altLang="cs-CZ" sz="2200" b="1">
                <a:latin typeface="Calibri" panose="020F0502020204030204" pitchFamily="34" charset="0"/>
              </a:rPr>
              <a:t> - http://f1000.com/</a:t>
            </a:r>
          </a:p>
        </p:txBody>
      </p:sp>
      <p:pic>
        <p:nvPicPr>
          <p:cNvPr id="143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25558" r="10526" b="8736"/>
          <a:stretch>
            <a:fillRect/>
          </a:stretch>
        </p:blipFill>
        <p:spPr bwMode="auto">
          <a:xfrm>
            <a:off x="1344613" y="2133600"/>
            <a:ext cx="66833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434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434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4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101" name="Text Box 13"/>
          <p:cNvSpPr txBox="1">
            <a:spLocks noChangeArrowheads="1"/>
          </p:cNvSpPr>
          <p:nvPr/>
        </p:nvSpPr>
        <p:spPr bwMode="auto">
          <a:xfrm>
            <a:off x="179388" y="1700213"/>
            <a:ext cx="896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Freeware: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EndNote Basic -</a:t>
            </a:r>
            <a:r>
              <a:rPr lang="cs-CZ" altLang="cs-CZ" sz="2000">
                <a:latin typeface="Calibri" panose="020F0502020204030204" pitchFamily="34" charset="0"/>
              </a:rPr>
              <a:t> online version of EndNote, supported by ISI Web of Knowledge - </a:t>
            </a:r>
            <a:r>
              <a:rPr lang="cs-CZ" altLang="cs-CZ" sz="2000" b="1">
                <a:solidFill>
                  <a:schemeClr val="accent2"/>
                </a:solidFill>
                <a:latin typeface="Calibri" panose="020F0502020204030204" pitchFamily="34" charset="0"/>
              </a:rPr>
              <a:t>https://www.myendnoteweb.com/</a:t>
            </a:r>
          </a:p>
        </p:txBody>
      </p:sp>
      <p:pic>
        <p:nvPicPr>
          <p:cNvPr id="4102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 r="5801" b="7997"/>
          <a:stretch>
            <a:fillRect/>
          </a:stretch>
        </p:blipFill>
        <p:spPr bwMode="auto">
          <a:xfrm>
            <a:off x="1331913" y="2708275"/>
            <a:ext cx="5903912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410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410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0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323850" y="1327150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4106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délník 12"/>
          <p:cNvSpPr>
            <a:spLocks noChangeArrowheads="1"/>
          </p:cNvSpPr>
          <p:nvPr/>
        </p:nvSpPr>
        <p:spPr bwMode="auto">
          <a:xfrm>
            <a:off x="323850" y="1700213"/>
            <a:ext cx="8569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Freeware:</a:t>
            </a:r>
            <a:br>
              <a:rPr lang="cs-CZ" altLang="cs-CZ" sz="2000" b="1">
                <a:latin typeface="Calibri" panose="020F0502020204030204" pitchFamily="34" charset="0"/>
              </a:rPr>
            </a:br>
            <a:r>
              <a:rPr lang="cs-CZ" altLang="cs-CZ" sz="2000" b="1">
                <a:latin typeface="Calibri" panose="020F0502020204030204" pitchFamily="34" charset="0"/>
              </a:rPr>
              <a:t>Mendeley</a:t>
            </a:r>
            <a:r>
              <a:rPr lang="cs-CZ" altLang="cs-CZ" sz="2000">
                <a:latin typeface="Calibri" panose="020F0502020204030204" pitchFamily="34" charset="0"/>
              </a:rPr>
              <a:t> - combining full text and bibliography searching in one database - </a:t>
            </a:r>
            <a:r>
              <a:rPr lang="cs-CZ" altLang="cs-CZ" sz="2000" b="1">
                <a:latin typeface="Calibri" panose="020F0502020204030204" pitchFamily="34" charset="0"/>
              </a:rPr>
              <a:t>http://www.mendeley.com/features/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51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4485" r="12888" b="6520"/>
          <a:stretch>
            <a:fillRect/>
          </a:stretch>
        </p:blipFill>
        <p:spPr bwMode="auto">
          <a:xfrm>
            <a:off x="3348038" y="2640013"/>
            <a:ext cx="4537075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512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513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323850" y="1254125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5130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327025" y="3059113"/>
            <a:ext cx="2363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hlinkClick r:id="rId7"/>
              </a:rPr>
              <a:t>http://blog.mendeley.com/tipstricks/7-ways-to-add-documents-to-mendeley/</a:t>
            </a: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12"/>
          <p:cNvSpPr>
            <a:spLocks noChangeArrowheads="1"/>
          </p:cNvSpPr>
          <p:nvPr/>
        </p:nvSpPr>
        <p:spPr bwMode="auto">
          <a:xfrm>
            <a:off x="179388" y="1628775"/>
            <a:ext cx="896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Freeware: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Zotero </a:t>
            </a:r>
            <a:r>
              <a:rPr lang="cs-CZ" altLang="cs-CZ" sz="2000">
                <a:latin typeface="Calibri" panose="020F0502020204030204" pitchFamily="34" charset="0"/>
              </a:rPr>
              <a:t>- originally as a Firefoxu plugin, now as a stand alone application, combination of full text and bibliographic approach - </a:t>
            </a:r>
            <a:r>
              <a:rPr lang="cs-CZ" altLang="cs-CZ" sz="2000" b="1">
                <a:latin typeface="Calibri" panose="020F0502020204030204" pitchFamily="34" charset="0"/>
              </a:rPr>
              <a:t>http://www.zotero.org/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1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4485" r="14069" b="19809"/>
          <a:stretch>
            <a:fillRect/>
          </a:stretch>
        </p:blipFill>
        <p:spPr bwMode="auto">
          <a:xfrm>
            <a:off x="1589088" y="2659063"/>
            <a:ext cx="528637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615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323850" y="1254125"/>
            <a:ext cx="8820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3) Creating your own bibliography database </a:t>
            </a:r>
          </a:p>
        </p:txBody>
      </p:sp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717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4485" r="12888" b="34573"/>
          <a:stretch>
            <a:fillRect/>
          </a:stretch>
        </p:blipFill>
        <p:spPr bwMode="auto">
          <a:xfrm>
            <a:off x="827088" y="2555875"/>
            <a:ext cx="74168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717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7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250825" y="920750"/>
            <a:ext cx="87487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600" b="1">
                <a:latin typeface="Calibri" panose="020F0502020204030204" pitchFamily="34" charset="0"/>
              </a:rPr>
              <a:t>How to search for bibliographic records</a:t>
            </a:r>
            <a:r>
              <a:rPr lang="cs-CZ" altLang="cs-CZ" sz="2600" b="1">
                <a:latin typeface="Calibri" panose="020F0502020204030204" pitchFamily="34" charset="0"/>
              </a:rPr>
              <a:t> </a:t>
            </a:r>
            <a:r>
              <a:rPr lang="en-US" altLang="cs-CZ" sz="2600" b="1">
                <a:latin typeface="Calibri" panose="020F0502020204030204" pitchFamily="34" charset="0"/>
              </a:rPr>
              <a:t>effectively?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50825" y="1438275"/>
            <a:ext cx="8496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>
                <a:latin typeface="Calibri" panose="020F0502020204030204" pitchFamily="34" charset="0"/>
              </a:rPr>
              <a:t>4) Searching using full text browsers - </a:t>
            </a:r>
            <a:r>
              <a:rPr lang="cs-CZ" altLang="cs-CZ" sz="2200">
                <a:latin typeface="Calibri" panose="020F0502020204030204" pitchFamily="34" charset="0"/>
              </a:rPr>
              <a:t>full text searching and browsing using </a:t>
            </a:r>
            <a:r>
              <a:rPr lang="cs-CZ" altLang="cs-CZ" sz="2200" b="1">
                <a:latin typeface="Calibri" panose="020F0502020204030204" pitchFamily="34" charset="0"/>
              </a:rPr>
              <a:t>Wikigenes </a:t>
            </a:r>
            <a:r>
              <a:rPr lang="cs-CZ" altLang="cs-CZ" sz="2200">
                <a:latin typeface="Calibri" panose="020F0502020204030204" pitchFamily="34" charset="0"/>
              </a:rPr>
              <a:t>- </a:t>
            </a:r>
            <a:r>
              <a:rPr lang="cs-CZ" altLang="cs-CZ" sz="2200" b="1">
                <a:solidFill>
                  <a:schemeClr val="accent2"/>
                </a:solidFill>
                <a:latin typeface="Calibri" panose="020F0502020204030204" pitchFamily="34" charset="0"/>
              </a:rPr>
              <a:t>http://www.wikigenes.org/</a:t>
            </a:r>
            <a:endParaRPr lang="cs-CZ" altLang="cs-CZ" sz="22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2"/>
          <p:cNvSpPr txBox="1">
            <a:spLocks noChangeArrowheads="1"/>
          </p:cNvSpPr>
          <p:nvPr/>
        </p:nvSpPr>
        <p:spPr bwMode="auto">
          <a:xfrm>
            <a:off x="107950" y="1393825"/>
            <a:ext cx="9034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eResources Portal </a:t>
            </a: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of Charles University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1800" b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http://pez.cuni.cz/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,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 both journals and books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819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820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8201" name="Picture 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8701" r="63229" b="30400"/>
          <a:stretch>
            <a:fillRect/>
          </a:stretch>
        </p:blipFill>
        <p:spPr bwMode="auto">
          <a:xfrm>
            <a:off x="107950" y="1971675"/>
            <a:ext cx="8963025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107950" y="1393825"/>
            <a:ext cx="9034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Some bibliographic databases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en-GB" altLang="cs-CZ" sz="1800">
                <a:latin typeface="Calibri" panose="020F0502020204030204" pitchFamily="34" charset="0"/>
                <a:cs typeface="Calibri" panose="020F0502020204030204" pitchFamily="34" charset="0"/>
              </a:rPr>
              <a:t> available full text resources „at one click“, like Kopernio from ISI WOS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922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922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9225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21301" r="63252" b="45100"/>
          <a:stretch>
            <a:fillRect/>
          </a:stretch>
        </p:blipFill>
        <p:spPr bwMode="auto">
          <a:xfrm>
            <a:off x="0" y="2760663"/>
            <a:ext cx="88820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94540" b="84647"/>
          <a:stretch>
            <a:fillRect/>
          </a:stretch>
        </p:blipFill>
        <p:spPr bwMode="auto">
          <a:xfrm>
            <a:off x="98425" y="2220913"/>
            <a:ext cx="18716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23850" y="1341438"/>
            <a:ext cx="8604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sz="2000" b="1" dirty="0" err="1"/>
              <a:t>ProQuest</a:t>
            </a:r>
            <a:r>
              <a:rPr lang="cs-CZ" sz="2000" b="1" dirty="0"/>
              <a:t> </a:t>
            </a:r>
            <a:r>
              <a:rPr lang="cs-CZ" sz="2000" b="1" dirty="0" err="1"/>
              <a:t>Ebook</a:t>
            </a:r>
            <a:r>
              <a:rPr lang="cs-CZ" sz="2000" b="1" dirty="0"/>
              <a:t> </a:t>
            </a:r>
            <a:r>
              <a:rPr lang="cs-CZ" sz="2000" b="1" dirty="0" err="1" smtClean="0"/>
              <a:t>Central</a:t>
            </a:r>
            <a:r>
              <a:rPr lang="en-GB" sz="2000" dirty="0" smtClean="0"/>
              <a:t> </a:t>
            </a:r>
            <a:r>
              <a:rPr lang="cs-CZ" sz="2000" dirty="0" smtClean="0">
                <a:hlinkClick r:id="rId2"/>
              </a:rPr>
              <a:t>https</a:t>
            </a:r>
            <a:r>
              <a:rPr lang="cs-CZ" sz="2000" dirty="0">
                <a:hlinkClick r:id="rId2"/>
              </a:rPr>
              <a:t>://ebookcentral.proquest.com/lib/cuni/home.action?ebraryDocId=null</a:t>
            </a:r>
            <a:endParaRPr lang="cs-CZ" sz="20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024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025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323850" y="908050"/>
            <a:ext cx="88201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5) Finding full text of articles from journals or books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64" y="2274845"/>
            <a:ext cx="7106784" cy="417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41288" y="1198563"/>
            <a:ext cx="401955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Journal Citation Reports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one of the database of </a:t>
            </a:r>
            <a:r>
              <a:rPr lang="en-US" altLang="cs-CZ" sz="2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of Knowledge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Institute for Scientific Information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(ISI). Journal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from all scientific fields are included and evaluated.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http://isiknowledge.com/</a:t>
            </a:r>
            <a:endParaRPr lang="cs-CZ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The comparison is 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largely 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mainly based on the 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impact factor (IF)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, i.e.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the a</a:t>
            </a:r>
            <a:r>
              <a:rPr lang="en-US" altLang="cs-CZ" sz="2200" b="1">
                <a:latin typeface="Calibri" panose="020F0502020204030204" pitchFamily="34" charset="0"/>
                <a:cs typeface="Calibri" panose="020F0502020204030204" pitchFamily="34" charset="0"/>
              </a:rPr>
              <a:t>verage number of citations per article within past two years</a:t>
            </a:r>
            <a:r>
              <a:rPr lang="en-US" altLang="cs-CZ" sz="2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Higher </a:t>
            </a:r>
            <a:r>
              <a:rPr lang="cs-CZ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usually reflects </a:t>
            </a:r>
            <a:r>
              <a:rPr lang="en-US" altLang="cs-CZ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quality and higher impact in the scientific community.</a:t>
            </a:r>
            <a:endParaRPr lang="en-US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-36513" y="822325"/>
            <a:ext cx="9324976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latin typeface="Calibri" panose="020F0502020204030204" pitchFamily="34" charset="0"/>
              </a:rPr>
              <a:t>3.4. Scientometry as the a tool to evaluate the quality of scientific work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611560" y="620688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550863" y="115888"/>
            <a:ext cx="81978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</a:rPr>
              <a:t>3. Scientific literature, Internet online resources</a:t>
            </a:r>
          </a:p>
        </p:txBody>
      </p:sp>
      <p:grpSp>
        <p:nvGrpSpPr>
          <p:cNvPr id="1127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127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3" name="Picture 11">
            <a:hlinkClick r:id="rId2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17801" r="65749" b="33200"/>
          <a:stretch>
            <a:fillRect/>
          </a:stretch>
        </p:blipFill>
        <p:spPr bwMode="auto">
          <a:xfrm>
            <a:off x="4197350" y="1916113"/>
            <a:ext cx="4945063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7359</TotalTime>
  <Words>901</Words>
  <Application>Microsoft Office PowerPoint</Application>
  <PresentationFormat>On-screen Show (4:3)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211</cp:revision>
  <dcterms:created xsi:type="dcterms:W3CDTF">2006-10-17T20:07:31Z</dcterms:created>
  <dcterms:modified xsi:type="dcterms:W3CDTF">2019-11-21T13:21:48Z</dcterms:modified>
</cp:coreProperties>
</file>