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8" r:id="rId2"/>
    <p:sldId id="329" r:id="rId3"/>
    <p:sldId id="330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26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3" autoAdjust="0"/>
    <p:restoredTop sz="94660"/>
  </p:normalViewPr>
  <p:slideViewPr>
    <p:cSldViewPr>
      <p:cViewPr varScale="1">
        <p:scale>
          <a:sx n="105" d="100"/>
          <a:sy n="105" d="100"/>
        </p:scale>
        <p:origin x="12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C17AB6-D55F-4331-A1D1-AD4696DBC0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7E7CBF-C888-4598-A7E3-DC154B8145B5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9A0FF-B529-498F-91F9-DB1425384E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656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F118-3D11-4EA2-A37D-123ACAB425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546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7BA5-B9A8-4DA8-97DA-98D3ABA13A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51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47A40-BE35-4980-ADE0-2E8B0DC99C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574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F2CEA-39BE-4165-8B59-06EAD435F7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75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718D7-EF1D-4E2A-BD90-D20AA5D363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358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9CA7E-502A-4C61-BC93-46A515C023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999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DBFA0-536E-402F-A25E-B1174D1659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410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69195-FF7F-4B3F-990A-BC9B0A55E1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505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7774F-2D63-438F-AC3E-9C7D7F316A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678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542F9-5468-417C-A0BE-AC8C9BB719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AD99452-06E2-4C71-9350-2F30AFD034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torify.com/rbastow/epso-fespb-plant-congres-201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frontiersin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vesmir.cz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scientificamerica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.png"/><Relationship Id="rId2" Type="http://schemas.openxmlformats.org/officeDocument/2006/relationships/hyperlink" Target="http://etheses.nottingham.ac.uk/cgi/search/simpl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scholar.google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s://www.sciencedirect.com/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ez.cuni.cz/index.php?lang=en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hyperlink" Target="https://www.natur.cuni.cz/eng/research-support-department/electronic-resources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apps.webofknowledge.com/WOS_GeneralSearch_input.do?product=WOS&amp;search_mode=GeneralSearch&amp;SID=W11@1N51dk5ALiBjAja&amp;preferencesSaved=&amp;highlighted_tab=WO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scopus.com/home.ur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ncbi.nlm.nih.gov/pubme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highwire.stanford.ed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nature.com/nature/index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ciencemag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pnas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ell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iomedcentral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250825" y="981075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816350" y="1436688"/>
            <a:ext cx="5508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oral form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it is not obligatory, could be very formal and it can not be used for the justification of scientific priority</a:t>
            </a:r>
          </a:p>
        </p:txBody>
      </p:sp>
      <p:grpSp>
        <p:nvGrpSpPr>
          <p:cNvPr id="2" name="Skupina 19"/>
          <p:cNvGrpSpPr>
            <a:grpSpLocks/>
          </p:cNvGrpSpPr>
          <p:nvPr/>
        </p:nvGrpSpPr>
        <p:grpSpPr bwMode="auto">
          <a:xfrm>
            <a:off x="71438" y="1419225"/>
            <a:ext cx="3779837" cy="461963"/>
            <a:chOff x="-108385" y="1620837"/>
            <a:chExt cx="3779771" cy="461367"/>
          </a:xfrm>
        </p:grpSpPr>
        <p:sp>
          <p:nvSpPr>
            <p:cNvPr id="3088" name="Text Box 7"/>
            <p:cNvSpPr txBox="1">
              <a:spLocks noChangeArrowheads="1"/>
            </p:cNvSpPr>
            <p:nvPr/>
          </p:nvSpPr>
          <p:spPr bwMode="auto">
            <a:xfrm>
              <a:off x="-108385" y="1620837"/>
              <a:ext cx="2555681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Calibri" panose="020F0502020204030204" pitchFamily="34" charset="0"/>
                </a:rPr>
                <a:t>Two general forms</a:t>
              </a:r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2518861" y="1902238"/>
              <a:ext cx="115252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3419475" y="6237288"/>
            <a:ext cx="572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Calibri" panose="020F0502020204030204" pitchFamily="34" charset="0"/>
              </a:rPr>
              <a:t>http://storify.com/rbastow/epso-fespb-plant-congres-2012</a:t>
            </a:r>
          </a:p>
        </p:txBody>
      </p:sp>
      <p:pic>
        <p:nvPicPr>
          <p:cNvPr id="34818" name="Picture 2" descr="http://pbs.twimg.com/media/AzCQj_mCIAAv1pJ.jpg:lar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564904"/>
            <a:ext cx="460851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8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3084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308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0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16650" r="14069" b="5861"/>
          <a:stretch>
            <a:fillRect/>
          </a:stretch>
        </p:blipFill>
        <p:spPr bwMode="auto">
          <a:xfrm>
            <a:off x="1908175" y="1989138"/>
            <a:ext cx="70564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7"/>
          <p:cNvSpPr txBox="1">
            <a:spLocks noChangeArrowheads="1"/>
          </p:cNvSpPr>
          <p:nvPr/>
        </p:nvSpPr>
        <p:spPr bwMode="auto">
          <a:xfrm>
            <a:off x="395288" y="1989138"/>
            <a:ext cx="1655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Frontiers</a:t>
            </a:r>
          </a:p>
        </p:txBody>
      </p: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468313" y="1412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Electronical journal  - open access publishers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2297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2298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230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rd.springer.com/protocol/10.1007%2F978-1-61779-008-9_14/lookinside/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t="6215" b="5209"/>
          <a:stretch>
            <a:fillRect/>
          </a:stretch>
        </p:blipFill>
        <p:spPr bwMode="auto">
          <a:xfrm>
            <a:off x="4284663" y="2493963"/>
            <a:ext cx="3024187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8313" y="1557338"/>
            <a:ext cx="8459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Monographs, books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collections of already published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, discussed in a way that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resulting book will have long-term validity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3320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3321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3323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332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387600"/>
            <a:ext cx="2663825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611188" y="1196975"/>
            <a:ext cx="8172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opularization article or a book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 must be accessible to broad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reading community (public)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, i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n the USA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Scientific American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in the C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zech Republic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Vesmír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16650" r="13480" b="10001"/>
          <a:stretch>
            <a:fillRect/>
          </a:stretch>
        </p:blipFill>
        <p:spPr bwMode="auto">
          <a:xfrm>
            <a:off x="684213" y="2349500"/>
            <a:ext cx="6911975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16191" r="4547" b="7712"/>
          <a:stretch>
            <a:fillRect/>
          </a:stretch>
        </p:blipFill>
        <p:spPr bwMode="auto">
          <a:xfrm>
            <a:off x="611188" y="2349500"/>
            <a:ext cx="7561262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250825" y="8366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345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4346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434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48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2" descr="pecetUK"/>
            <p:cNvPicPr>
              <a:picLocks noChangeAspect="1" noChangeArrowheads="1"/>
            </p:cNvPicPr>
            <p:nvPr/>
          </p:nvPicPr>
          <p:blipFill>
            <a:blip r:embed="rId7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15" descr="logo-male UEB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395288" y="1268413"/>
            <a:ext cx="8172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Bachelor, diploma, dissertation and habilitation thesis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they are subject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of rigorous review process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do not have to be necessarily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original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contributions, because findings can be published in a form of the scientific paper</a:t>
            </a:r>
            <a:endParaRPr lang="en-US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TextovéPole 12"/>
          <p:cNvSpPr txBox="1">
            <a:spLocks noChangeArrowheads="1"/>
          </p:cNvSpPr>
          <p:nvPr/>
        </p:nvSpPr>
        <p:spPr bwMode="auto">
          <a:xfrm>
            <a:off x="468313" y="2895600"/>
            <a:ext cx="7488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E-thesis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electronical form of Ph.D. theses</a:t>
            </a:r>
          </a:p>
        </p:txBody>
      </p:sp>
      <p:pic>
        <p:nvPicPr>
          <p:cNvPr id="15364" name="Picture 2" descr="http://www.protisk-hk.cz/data/Image/Diplomky/diplomky%20ko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57563"/>
            <a:ext cx="388778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www.copygeneral.cz/sites/default/files/styles/img_300/public/di_0010_90d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38877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250825" y="8366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5370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5371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537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5373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12" descr="pecetUK"/>
            <p:cNvPicPr>
              <a:picLocks noChangeAspect="1" noChangeArrowheads="1"/>
            </p:cNvPicPr>
            <p:nvPr/>
          </p:nvPicPr>
          <p:blipFill>
            <a:blip r:embed="rId6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5" descr="logo-male UEB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669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3.2. Internet information resources</a:t>
            </a:r>
          </a:p>
        </p:txBody>
      </p:sp>
      <p:pic>
        <p:nvPicPr>
          <p:cNvPr id="16387" name="Picture 1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3" t="40636" r="26772" b="29280"/>
          <a:stretch>
            <a:fillRect/>
          </a:stretch>
        </p:blipFill>
        <p:spPr bwMode="auto">
          <a:xfrm>
            <a:off x="473075" y="2133600"/>
            <a:ext cx="79152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395288" y="1628775"/>
            <a:ext cx="8172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Web browsers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639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6394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639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669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3.2. Internet information resources</a:t>
            </a:r>
          </a:p>
        </p:txBody>
      </p:sp>
      <p:sp>
        <p:nvSpPr>
          <p:cNvPr id="17411" name="Text Box 14"/>
          <p:cNvSpPr txBox="1">
            <a:spLocks noChangeArrowheads="1"/>
          </p:cNvSpPr>
          <p:nvPr/>
        </p:nvSpPr>
        <p:spPr bwMode="auto">
          <a:xfrm>
            <a:off x="395288" y="1628775"/>
            <a:ext cx="208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Wikipedia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pic>
        <p:nvPicPr>
          <p:cNvPr id="174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7" t="17595" r="27063" b="7751"/>
          <a:stretch>
            <a:fillRect/>
          </a:stretch>
        </p:blipFill>
        <p:spPr bwMode="auto">
          <a:xfrm>
            <a:off x="2843213" y="1700213"/>
            <a:ext cx="5184775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7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7418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741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4"/>
          <p:cNvSpPr txBox="1">
            <a:spLocks noChangeArrowheads="1"/>
          </p:cNvSpPr>
          <p:nvPr/>
        </p:nvSpPr>
        <p:spPr bwMode="auto">
          <a:xfrm>
            <a:off x="395288" y="1557338"/>
            <a:ext cx="8172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Specialized web browsers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rovides a search of scholarly literature across many disciplines and sources, including theses, books, abstracts and articles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5" name="Picture 1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31796" r="28043" b="37910"/>
          <a:stretch>
            <a:fillRect/>
          </a:stretch>
        </p:blipFill>
        <p:spPr bwMode="auto">
          <a:xfrm>
            <a:off x="704850" y="2854325"/>
            <a:ext cx="753903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669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3.2. Internet information resources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440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8441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844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8443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4"/>
          <p:cNvSpPr txBox="1">
            <a:spLocks noChangeArrowheads="1"/>
          </p:cNvSpPr>
          <p:nvPr/>
        </p:nvSpPr>
        <p:spPr bwMode="auto">
          <a:xfrm>
            <a:off x="395288" y="1598613"/>
            <a:ext cx="817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Specialized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browsers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publishers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669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3.2. Internet information resources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9464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9466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9467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85" y="2112099"/>
            <a:ext cx="7720455" cy="4445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68313" y="2205038"/>
            <a:ext cx="5761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What types of databases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we have?</a:t>
            </a:r>
            <a:endParaRPr lang="en-US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55650" y="2997200"/>
            <a:ext cx="792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bibliographic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there are only records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articles or books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55650" y="3565525"/>
            <a:ext cx="8388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fulltext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contains full length articles in addition t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bibliographic record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55650" y="4398963"/>
            <a:ext cx="8388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personal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created by user with the help of specialized software</a:t>
            </a:r>
          </a:p>
        </p:txBody>
      </p:sp>
      <p:grpSp>
        <p:nvGrpSpPr>
          <p:cNvPr id="20491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049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049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2"/>
          <p:cNvSpPr txBox="1">
            <a:spLocks noChangeArrowheads="1"/>
          </p:cNvSpPr>
          <p:nvPr/>
        </p:nvSpPr>
        <p:spPr bwMode="auto">
          <a:xfrm>
            <a:off x="107950" y="1484313"/>
            <a:ext cx="7343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Electronic Information Resources at Charles University</a:t>
            </a:r>
            <a:endParaRPr lang="en-US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7" name="Picture 1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15704" r="2847" b="6805"/>
          <a:stretch>
            <a:fillRect/>
          </a:stretch>
        </p:blipFill>
        <p:spPr bwMode="auto">
          <a:xfrm>
            <a:off x="179388" y="1989138"/>
            <a:ext cx="877570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2151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1514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1515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12" descr="pecetUK"/>
            <p:cNvPicPr>
              <a:picLocks noChangeAspect="1" noChangeArrowheads="1"/>
            </p:cNvPicPr>
            <p:nvPr/>
          </p:nvPicPr>
          <p:blipFill>
            <a:blip r:embed="rId6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15" descr="logo-male UEB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08325"/>
            <a:ext cx="2843212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250825" y="981075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3419475" y="1412875"/>
            <a:ext cx="5722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oral form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it is not obligatory, could be both very formal and informal, it can not be used for the justification of scientific priority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250825" y="3644900"/>
            <a:ext cx="4033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written contributions: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395288" y="4441825"/>
            <a:ext cx="33131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abstract of oral or poster contribution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published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in the book of abstracts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they are not reviewed</a:t>
            </a:r>
          </a:p>
        </p:txBody>
      </p:sp>
      <p:grpSp>
        <p:nvGrpSpPr>
          <p:cNvPr id="4103" name="Skupina 19"/>
          <p:cNvGrpSpPr>
            <a:grpSpLocks/>
          </p:cNvGrpSpPr>
          <p:nvPr/>
        </p:nvGrpSpPr>
        <p:grpSpPr bwMode="auto">
          <a:xfrm>
            <a:off x="34925" y="1419225"/>
            <a:ext cx="3384550" cy="857250"/>
            <a:chOff x="179512" y="1620838"/>
            <a:chExt cx="3384374" cy="857647"/>
          </a:xfrm>
        </p:grpSpPr>
        <p:sp>
          <p:nvSpPr>
            <p:cNvPr id="4115" name="Text Box 7"/>
            <p:cNvSpPr txBox="1">
              <a:spLocks noChangeArrowheads="1"/>
            </p:cNvSpPr>
            <p:nvPr/>
          </p:nvSpPr>
          <p:spPr bwMode="auto">
            <a:xfrm>
              <a:off x="179512" y="1620838"/>
              <a:ext cx="2231901" cy="461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Calibri" panose="020F0502020204030204" pitchFamily="34" charset="0"/>
                </a:rPr>
                <a:t>Two forms</a:t>
              </a:r>
            </a:p>
          </p:txBody>
        </p:sp>
        <p:sp>
          <p:nvSpPr>
            <p:cNvPr id="4116" name="Line 17"/>
            <p:cNvSpPr>
              <a:spLocks noChangeShapeType="1"/>
            </p:cNvSpPr>
            <p:nvPr/>
          </p:nvSpPr>
          <p:spPr bwMode="auto">
            <a:xfrm>
              <a:off x="2411361" y="1902421"/>
              <a:ext cx="115252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7" name="Line 18"/>
            <p:cNvSpPr>
              <a:spLocks noChangeShapeType="1"/>
            </p:cNvSpPr>
            <p:nvPr/>
          </p:nvSpPr>
          <p:spPr bwMode="auto">
            <a:xfrm flipH="1">
              <a:off x="1750432" y="1902421"/>
              <a:ext cx="648049" cy="57606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215900" y="2516188"/>
            <a:ext cx="882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written form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obligatory form of contribution, the scientific quality and relevancy of the article reflect both the quality of scientist and reviewer 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20" name="Picture 2" descr="http://imgv2-4.scribdassets.com/img/word_document/104320198/255x300/9e5da0a5f5/13462697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51919"/>
            <a:ext cx="2808312" cy="330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9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4110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4111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411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  <p:bldP spid="716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1"/>
          <p:cNvSpPr txBox="1">
            <a:spLocks noChangeArrowheads="1"/>
          </p:cNvSpPr>
          <p:nvPr/>
        </p:nvSpPr>
        <p:spPr bwMode="auto">
          <a:xfrm>
            <a:off x="179388" y="1677988"/>
            <a:ext cx="22320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information department at our Faculty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23560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356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356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1" name="Picture 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2201" r="19682" b="7301"/>
          <a:stretch>
            <a:fillRect/>
          </a:stretch>
        </p:blipFill>
        <p:spPr bwMode="auto">
          <a:xfrm>
            <a:off x="2251075" y="1700213"/>
            <a:ext cx="64801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9"/>
          <p:cNvSpPr txBox="1">
            <a:spLocks noChangeArrowheads="1"/>
          </p:cNvSpPr>
          <p:nvPr/>
        </p:nvSpPr>
        <p:spPr bwMode="auto">
          <a:xfrm>
            <a:off x="611188" y="1557338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3.3.1.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Bibliographic databases accessible at our faculty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t="18146" r="49507" b="16650"/>
          <a:stretch>
            <a:fillRect/>
          </a:stretch>
        </p:blipFill>
        <p:spPr bwMode="auto">
          <a:xfrm>
            <a:off x="2484438" y="1989138"/>
            <a:ext cx="3754437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24585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4586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4587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3"/>
          <p:cNvSpPr txBox="1">
            <a:spLocks noChangeArrowheads="1"/>
          </p:cNvSpPr>
          <p:nvPr/>
        </p:nvSpPr>
        <p:spPr bwMode="auto">
          <a:xfrm>
            <a:off x="395288" y="1887538"/>
            <a:ext cx="8497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ISI Web of Knowledge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commercial, c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itation and journal database. For academic users, requires authentication and login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3" name="Picture 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6650" r="2257" b="4916"/>
          <a:stretch>
            <a:fillRect/>
          </a:stretch>
        </p:blipFill>
        <p:spPr bwMode="auto">
          <a:xfrm>
            <a:off x="827088" y="2687638"/>
            <a:ext cx="748982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11188" y="1484313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3.3.1.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Bibliographic databases accessible at our faculty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610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5611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561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"/>
          <p:cNvSpPr txBox="1">
            <a:spLocks noChangeArrowheads="1"/>
          </p:cNvSpPr>
          <p:nvPr/>
        </p:nvSpPr>
        <p:spPr bwMode="auto">
          <a:xfrm>
            <a:off x="250825" y="1743075"/>
            <a:ext cx="8929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Scopus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commercial, l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arge abstract and citation database of research literature with links to full texts, requires authentication and login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same as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at Elsevier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(ScienceDirect)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627" name="Picture 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5704" r="4620" b="20981"/>
          <a:stretch>
            <a:fillRect/>
          </a:stretch>
        </p:blipFill>
        <p:spPr bwMode="auto">
          <a:xfrm>
            <a:off x="323850" y="2924175"/>
            <a:ext cx="84883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95288" y="8366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6632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11188" y="1341438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3.3.1.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Bibliographic databases accessible at our faculty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634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6635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663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1"/>
          <p:cNvSpPr txBox="1">
            <a:spLocks noChangeArrowheads="1"/>
          </p:cNvSpPr>
          <p:nvPr/>
        </p:nvSpPr>
        <p:spPr bwMode="auto">
          <a:xfrm>
            <a:off x="323850" y="2133600"/>
            <a:ext cx="8496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NCBI Pubmed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 free access, good coverage, online early and pre-print articles could be found here</a:t>
            </a:r>
            <a:endParaRPr lang="en-US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1" name="Picture 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20430" r="5801" b="20981"/>
          <a:stretch>
            <a:fillRect/>
          </a:stretch>
        </p:blipFill>
        <p:spPr bwMode="auto">
          <a:xfrm>
            <a:off x="395288" y="3141663"/>
            <a:ext cx="8424862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395288" y="9509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7656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11188" y="1557338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3.3.1.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Bibliographic databases accessible at our faculty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658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7659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766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2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"/>
          <p:cNvSpPr txBox="1">
            <a:spLocks noChangeArrowheads="1"/>
          </p:cNvSpPr>
          <p:nvPr/>
        </p:nvSpPr>
        <p:spPr bwMode="auto">
          <a:xfrm>
            <a:off x="468313" y="2133600"/>
            <a:ext cx="25193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Např. Blackwell, Elsevier, JSTOR, Kluwer, Springer, Wiley, atd..</a:t>
            </a:r>
          </a:p>
        </p:txBody>
      </p:sp>
      <p:graphicFrame>
        <p:nvGraphicFramePr>
          <p:cNvPr id="28675" name="Object 12"/>
          <p:cNvGraphicFramePr>
            <a:graphicFrameLocks noChangeAspect="1"/>
          </p:cNvGraphicFramePr>
          <p:nvPr/>
        </p:nvGraphicFramePr>
        <p:xfrm>
          <a:off x="3109913" y="2017713"/>
          <a:ext cx="4125912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Rastrový obrázek" r:id="rId3" imgW="4200000" imgH="4514286" progId="Paint.Picture">
                  <p:embed/>
                </p:oleObj>
              </mc:Choice>
              <mc:Fallback>
                <p:oleObj name="Rastrový obrázek" r:id="rId3" imgW="4200000" imgH="4514286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2017713"/>
                        <a:ext cx="4125912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395288" y="908050"/>
            <a:ext cx="8748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8680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11188" y="1557338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3.3.1.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databases accessible at our faculty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68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8683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8684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Picture 12" descr="pecetUK"/>
            <p:cNvPicPr>
              <a:picLocks noChangeAspect="1" noChangeArrowheads="1"/>
            </p:cNvPicPr>
            <p:nvPr/>
          </p:nvPicPr>
          <p:blipFill>
            <a:blip r:embed="rId6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6" name="Picture 15" descr="logo-male UEB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34925" y="2133600"/>
            <a:ext cx="20891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HighWire press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freely accessible database at Stanford Universit, the largest depository of full texts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699" name="Picture 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16650" r="13480" b="13422"/>
          <a:stretch>
            <a:fillRect/>
          </a:stretch>
        </p:blipFill>
        <p:spPr bwMode="auto">
          <a:xfrm>
            <a:off x="1908175" y="2060575"/>
            <a:ext cx="72009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395288" y="981075"/>
            <a:ext cx="8748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11188" y="1557338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3.3.1.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databases accessible at our faculty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706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970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9708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323850" y="4365625"/>
            <a:ext cx="3095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original contribution (the article)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universal communication tool, it exists in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several forms, the style of writing should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e standardized</a:t>
            </a:r>
            <a:endParaRPr lang="cs-CZ" altLang="cs-CZ" sz="2400">
              <a:latin typeface="Calibri" panose="020F0502020204030204" pitchFamily="34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84538"/>
            <a:ext cx="25828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198813"/>
            <a:ext cx="2665412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635375" y="1341438"/>
            <a:ext cx="5508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oral form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it is not obligatory, could be very formal and it can not be used for the justification of scientific priority</a:t>
            </a:r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250825" y="3644900"/>
            <a:ext cx="4033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written contributions:</a:t>
            </a:r>
          </a:p>
        </p:txBody>
      </p:sp>
      <p:grpSp>
        <p:nvGrpSpPr>
          <p:cNvPr id="5132" name="Skupina 19"/>
          <p:cNvGrpSpPr>
            <a:grpSpLocks/>
          </p:cNvGrpSpPr>
          <p:nvPr/>
        </p:nvGrpSpPr>
        <p:grpSpPr bwMode="auto">
          <a:xfrm>
            <a:off x="179388" y="1347788"/>
            <a:ext cx="3384550" cy="857250"/>
            <a:chOff x="179512" y="1620838"/>
            <a:chExt cx="3384374" cy="857647"/>
          </a:xfrm>
        </p:grpSpPr>
        <p:sp>
          <p:nvSpPr>
            <p:cNvPr id="5139" name="Text Box 7"/>
            <p:cNvSpPr txBox="1">
              <a:spLocks noChangeArrowheads="1"/>
            </p:cNvSpPr>
            <p:nvPr/>
          </p:nvSpPr>
          <p:spPr bwMode="auto">
            <a:xfrm>
              <a:off x="179512" y="1620838"/>
              <a:ext cx="2231901" cy="461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Calibri" panose="020F0502020204030204" pitchFamily="34" charset="0"/>
                </a:rPr>
                <a:t>Two forms</a:t>
              </a:r>
            </a:p>
          </p:txBody>
        </p:sp>
        <p:sp>
          <p:nvSpPr>
            <p:cNvPr id="5140" name="Line 17"/>
            <p:cNvSpPr>
              <a:spLocks noChangeShapeType="1"/>
            </p:cNvSpPr>
            <p:nvPr/>
          </p:nvSpPr>
          <p:spPr bwMode="auto">
            <a:xfrm>
              <a:off x="2411361" y="1902421"/>
              <a:ext cx="115252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41" name="Line 18"/>
            <p:cNvSpPr>
              <a:spLocks noChangeShapeType="1"/>
            </p:cNvSpPr>
            <p:nvPr/>
          </p:nvSpPr>
          <p:spPr bwMode="auto">
            <a:xfrm flipH="1">
              <a:off x="1750432" y="1902421"/>
              <a:ext cx="648049" cy="57606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33" name="Text Box 19"/>
          <p:cNvSpPr txBox="1">
            <a:spLocks noChangeArrowheads="1"/>
          </p:cNvSpPr>
          <p:nvPr/>
        </p:nvSpPr>
        <p:spPr bwMode="auto">
          <a:xfrm>
            <a:off x="215900" y="2420938"/>
            <a:ext cx="882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written form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obligatory form of contribution, the scientific quality and relevancy of the article reflect both the quality of scientist and reviewer </a:t>
            </a:r>
          </a:p>
        </p:txBody>
      </p:sp>
      <p:grpSp>
        <p:nvGrpSpPr>
          <p:cNvPr id="5134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5135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513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5"/>
          <p:cNvSpPr txBox="1">
            <a:spLocks noChangeArrowheads="1"/>
          </p:cNvSpPr>
          <p:nvPr/>
        </p:nvSpPr>
        <p:spPr bwMode="auto">
          <a:xfrm>
            <a:off x="179388" y="4365625"/>
            <a:ext cx="3384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summary of already published results with new interpretations,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ritical approach is highly needed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here</a:t>
            </a:r>
            <a:endParaRPr lang="en-US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635375" y="1341438"/>
            <a:ext cx="5508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oral form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it is not obligatory, could be very formal and it can not be used for the justification of scientific priority</a:t>
            </a: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250825" y="3644900"/>
            <a:ext cx="4033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written contributions:</a:t>
            </a:r>
          </a:p>
        </p:txBody>
      </p:sp>
      <p:grpSp>
        <p:nvGrpSpPr>
          <p:cNvPr id="6154" name="Skupina 19"/>
          <p:cNvGrpSpPr>
            <a:grpSpLocks/>
          </p:cNvGrpSpPr>
          <p:nvPr/>
        </p:nvGrpSpPr>
        <p:grpSpPr bwMode="auto">
          <a:xfrm>
            <a:off x="179388" y="1347788"/>
            <a:ext cx="3384550" cy="857250"/>
            <a:chOff x="179512" y="1620838"/>
            <a:chExt cx="3384374" cy="857647"/>
          </a:xfrm>
        </p:grpSpPr>
        <p:sp>
          <p:nvSpPr>
            <p:cNvPr id="6163" name="Text Box 7"/>
            <p:cNvSpPr txBox="1">
              <a:spLocks noChangeArrowheads="1"/>
            </p:cNvSpPr>
            <p:nvPr/>
          </p:nvSpPr>
          <p:spPr bwMode="auto">
            <a:xfrm>
              <a:off x="179512" y="1620838"/>
              <a:ext cx="2231901" cy="461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Calibri" panose="020F0502020204030204" pitchFamily="34" charset="0"/>
                </a:rPr>
                <a:t>Two forms</a:t>
              </a:r>
            </a:p>
          </p:txBody>
        </p:sp>
        <p:sp>
          <p:nvSpPr>
            <p:cNvPr id="6164" name="Line 17"/>
            <p:cNvSpPr>
              <a:spLocks noChangeShapeType="1"/>
            </p:cNvSpPr>
            <p:nvPr/>
          </p:nvSpPr>
          <p:spPr bwMode="auto">
            <a:xfrm>
              <a:off x="2411361" y="1902421"/>
              <a:ext cx="115252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Line 18"/>
            <p:cNvSpPr>
              <a:spLocks noChangeShapeType="1"/>
            </p:cNvSpPr>
            <p:nvPr/>
          </p:nvSpPr>
          <p:spPr bwMode="auto">
            <a:xfrm flipH="1">
              <a:off x="1750432" y="1902421"/>
              <a:ext cx="648049" cy="57606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55" name="Text Box 19"/>
          <p:cNvSpPr txBox="1">
            <a:spLocks noChangeArrowheads="1"/>
          </p:cNvSpPr>
          <p:nvPr/>
        </p:nvSpPr>
        <p:spPr bwMode="auto">
          <a:xfrm>
            <a:off x="215900" y="2420938"/>
            <a:ext cx="882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written form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obligatory form of contribution, the scientific quality and relevancy of the article reflect both the quality of scientist and reviewer </a:t>
            </a:r>
          </a:p>
        </p:txBody>
      </p:sp>
      <p:pic>
        <p:nvPicPr>
          <p:cNvPr id="61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13100"/>
            <a:ext cx="27844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214688"/>
            <a:ext cx="2605088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8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616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3"/>
          <p:cNvSpPr txBox="1">
            <a:spLocks noChangeArrowheads="1"/>
          </p:cNvSpPr>
          <p:nvPr/>
        </p:nvSpPr>
        <p:spPr bwMode="auto">
          <a:xfrm>
            <a:off x="468313" y="1744663"/>
            <a:ext cx="1223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Nature</a:t>
            </a:r>
            <a:endParaRPr lang="cs-CZ" altLang="cs-CZ" sz="2400">
              <a:latin typeface="Calibri" panose="020F0502020204030204" pitchFamily="34" charset="0"/>
            </a:endParaRPr>
          </a:p>
        </p:txBody>
      </p:sp>
      <p:pic>
        <p:nvPicPr>
          <p:cNvPr id="7171" name="Picture 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t="15224" r="13480" b="7997"/>
          <a:stretch>
            <a:fillRect/>
          </a:stretch>
        </p:blipFill>
        <p:spPr bwMode="auto">
          <a:xfrm>
            <a:off x="2124075" y="1808163"/>
            <a:ext cx="5761038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468313" y="1341438"/>
            <a:ext cx="7920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Main multidisciplinary scientific journals:</a:t>
            </a:r>
          </a:p>
        </p:txBody>
      </p:sp>
      <p:grpSp>
        <p:nvGrpSpPr>
          <p:cNvPr id="7178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7179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718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1"/>
          <p:cNvSpPr txBox="1">
            <a:spLocks noChangeArrowheads="1"/>
          </p:cNvSpPr>
          <p:nvPr/>
        </p:nvSpPr>
        <p:spPr bwMode="auto">
          <a:xfrm>
            <a:off x="250825" y="184467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</p:txBody>
      </p:sp>
      <p:pic>
        <p:nvPicPr>
          <p:cNvPr id="8195" name="Picture 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t="16705" r="11261" b="7481"/>
          <a:stretch>
            <a:fillRect/>
          </a:stretch>
        </p:blipFill>
        <p:spPr bwMode="auto">
          <a:xfrm>
            <a:off x="1692275" y="1916113"/>
            <a:ext cx="72009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323850" y="1341438"/>
            <a:ext cx="792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Main multidisciplinary scientific journals:</a:t>
            </a:r>
          </a:p>
        </p:txBody>
      </p:sp>
      <p:grpSp>
        <p:nvGrpSpPr>
          <p:cNvPr id="820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8203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820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17595" r="21747" b="9641"/>
          <a:stretch>
            <a:fillRect/>
          </a:stretch>
        </p:blipFill>
        <p:spPr bwMode="auto">
          <a:xfrm>
            <a:off x="2771775" y="1878013"/>
            <a:ext cx="5761038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13"/>
          <p:cNvSpPr txBox="1">
            <a:spLocks noChangeArrowheads="1"/>
          </p:cNvSpPr>
          <p:nvPr/>
        </p:nvSpPr>
        <p:spPr bwMode="auto">
          <a:xfrm>
            <a:off x="539750" y="2133600"/>
            <a:ext cx="20875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PNAS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Proceedings of the National Academy of Sciences of the United States of America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539750" y="1341438"/>
            <a:ext cx="792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Main multidisciplinary scientific journals:</a:t>
            </a:r>
          </a:p>
        </p:txBody>
      </p:sp>
      <p:grpSp>
        <p:nvGrpSpPr>
          <p:cNvPr id="9226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922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28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468313" y="2060575"/>
            <a:ext cx="792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</a:p>
        </p:txBody>
      </p:sp>
      <p:sp>
        <p:nvSpPr>
          <p:cNvPr id="10243" name="Text Box 12"/>
          <p:cNvSpPr txBox="1">
            <a:spLocks noChangeArrowheads="1"/>
          </p:cNvSpPr>
          <p:nvPr/>
        </p:nvSpPr>
        <p:spPr bwMode="auto">
          <a:xfrm>
            <a:off x="468313" y="1412875"/>
            <a:ext cx="7920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Main </a:t>
            </a:r>
            <a:r>
              <a:rPr lang="en-GB" altLang="cs-CZ" sz="2400">
                <a:latin typeface="Calibri" panose="020F0502020204030204" pitchFamily="34" charset="0"/>
              </a:rPr>
              <a:t>experimental </a:t>
            </a:r>
            <a:r>
              <a:rPr lang="cs-CZ" altLang="cs-CZ" sz="2400">
                <a:latin typeface="Calibri" panose="020F0502020204030204" pitchFamily="34" charset="0"/>
              </a:rPr>
              <a:t>biolog</a:t>
            </a:r>
            <a:r>
              <a:rPr lang="en-GB" altLang="cs-CZ" sz="2400">
                <a:latin typeface="Calibri" panose="020F0502020204030204" pitchFamily="34" charset="0"/>
              </a:rPr>
              <a:t>y </a:t>
            </a:r>
            <a:r>
              <a:rPr lang="cs-CZ" altLang="cs-CZ" sz="2400">
                <a:latin typeface="Calibri" panose="020F0502020204030204" pitchFamily="34" charset="0"/>
              </a:rPr>
              <a:t>journals</a:t>
            </a:r>
          </a:p>
        </p:txBody>
      </p:sp>
      <p:pic>
        <p:nvPicPr>
          <p:cNvPr id="10244" name="Picture 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4" r="3729" b="5861"/>
          <a:stretch>
            <a:fillRect/>
          </a:stretch>
        </p:blipFill>
        <p:spPr bwMode="auto">
          <a:xfrm>
            <a:off x="1331913" y="2133600"/>
            <a:ext cx="7596187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0250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0251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/>
          <p:cNvSpPr txBox="1">
            <a:spLocks noChangeArrowheads="1"/>
          </p:cNvSpPr>
          <p:nvPr/>
        </p:nvSpPr>
        <p:spPr bwMode="auto">
          <a:xfrm>
            <a:off x="468313" y="1916113"/>
            <a:ext cx="1366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BioMed Central</a:t>
            </a:r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468313" y="1412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Electronical journal  - open access publishers</a:t>
            </a:r>
          </a:p>
        </p:txBody>
      </p:sp>
      <p:pic>
        <p:nvPicPr>
          <p:cNvPr id="11268" name="Picture 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 t="16650" r="13480" b="6805"/>
          <a:stretch>
            <a:fillRect/>
          </a:stretch>
        </p:blipFill>
        <p:spPr bwMode="auto">
          <a:xfrm>
            <a:off x="1914525" y="1989138"/>
            <a:ext cx="70500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273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1274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1275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127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6672</TotalTime>
  <Words>1470</Words>
  <Application>Microsoft Office PowerPoint</Application>
  <PresentationFormat>On-screen Show (4:3)</PresentationFormat>
  <Paragraphs>134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Výchozí návrh</vt:lpstr>
      <vt:lpstr>Rastrový obrázek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mbox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mbox</dc:creator>
  <cp:lastModifiedBy>Petrášek Jan UEB</cp:lastModifiedBy>
  <cp:revision>189</cp:revision>
  <dcterms:created xsi:type="dcterms:W3CDTF">2006-10-17T20:07:31Z</dcterms:created>
  <dcterms:modified xsi:type="dcterms:W3CDTF">2019-11-07T14:14:35Z</dcterms:modified>
</cp:coreProperties>
</file>