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9" r:id="rId2"/>
    <p:sldId id="320" r:id="rId3"/>
    <p:sldId id="321" r:id="rId4"/>
    <p:sldId id="322" r:id="rId5"/>
    <p:sldId id="323" r:id="rId6"/>
    <p:sldId id="324" r:id="rId7"/>
    <p:sldId id="280" r:id="rId8"/>
    <p:sldId id="325" r:id="rId9"/>
    <p:sldId id="295" r:id="rId10"/>
    <p:sldId id="296" r:id="rId11"/>
    <p:sldId id="293" r:id="rId12"/>
    <p:sldId id="284" r:id="rId13"/>
    <p:sldId id="297" r:id="rId14"/>
    <p:sldId id="334" r:id="rId15"/>
    <p:sldId id="281" r:id="rId16"/>
    <p:sldId id="298" r:id="rId17"/>
    <p:sldId id="299" r:id="rId18"/>
    <p:sldId id="327" r:id="rId19"/>
    <p:sldId id="328" r:id="rId20"/>
    <p:sldId id="329" r:id="rId21"/>
    <p:sldId id="331" r:id="rId22"/>
    <p:sldId id="330" r:id="rId23"/>
    <p:sldId id="332" r:id="rId24"/>
    <p:sldId id="326" r:id="rId25"/>
    <p:sldId id="304" r:id="rId26"/>
    <p:sldId id="302" r:id="rId27"/>
    <p:sldId id="305" r:id="rId28"/>
    <p:sldId id="317" r:id="rId29"/>
    <p:sldId id="283" r:id="rId30"/>
    <p:sldId id="308" r:id="rId3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3" autoAdjust="0"/>
    <p:restoredTop sz="94660"/>
  </p:normalViewPr>
  <p:slideViewPr>
    <p:cSldViewPr>
      <p:cViewPr varScale="1">
        <p:scale>
          <a:sx n="105" d="100"/>
          <a:sy n="105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DEF335D-F206-4EBD-B757-D0D3281204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D1930-9566-4925-8BF8-BB274D3616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471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FB91-EC95-4CE3-9262-2846B56818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696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9EF00-C5B3-48FB-B26E-D153F282E6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680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02B93-8CBC-4FF9-923D-8A4DAD3FF0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717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08F68-BDB1-459E-9259-E6533AF076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843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FC9A-F89D-474D-A1AF-D5A29ED650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923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2DFAF-44F5-4A78-9658-1E933F3821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867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C7D1B-DFE7-4AFA-8688-821AA4D1CB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032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C3B61-DA2A-4FFB-A09A-16CBF52E87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114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8D102-6A03-4DEA-9AE6-7A131DBB4B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415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7955F-ADA5-4987-A2BF-9B32FAB702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183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E79BC-F99F-4F97-8604-D7F91E967C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505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E07604F-61F5-48F9-A774-D4314FB8EF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pb.org/index.cfm" TargetMode="External"/><Relationship Id="rId2" Type="http://schemas.openxmlformats.org/officeDocument/2006/relationships/hyperlink" Target="http://www.fespb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eystonesymposia.org/" TargetMode="External"/><Relationship Id="rId3" Type="http://schemas.openxmlformats.org/officeDocument/2006/relationships/hyperlink" Target="http://www.aspb.org/meetings/" TargetMode="External"/><Relationship Id="rId7" Type="http://schemas.openxmlformats.org/officeDocument/2006/relationships/hyperlink" Target="http://www.grc.org/meetings.aspx?year=2013" TargetMode="External"/><Relationship Id="rId2" Type="http://schemas.openxmlformats.org/officeDocument/2006/relationships/hyperlink" Target="http://www.fespb.org/Conferences/tabid/68/Default.asp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hyperlink" Target="http://meetings.cshl.edu/meeting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cientonline.org/plant-science-conferences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retractionwatch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://www.psb.ugent.be/tech-transfer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cuni.cz/UKEN-753.html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cuni.cz/UK-33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msmt.cz/research-and-development-1" TargetMode="External"/><Relationship Id="rId4" Type="http://schemas.openxmlformats.org/officeDocument/2006/relationships/hyperlink" Target="http://www.msmt.cz/vyzkum/pro-odborniky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nsf.gov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gacr.cz/en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erc.europa.eu/" TargetMode="External"/><Relationship Id="rId4" Type="http://schemas.openxmlformats.org/officeDocument/2006/relationships/hyperlink" Target="http://cordis.europa.e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lhr.ueb.cas.cz/petrasek/MB130P16E_2019/grant_proposal1938684_CZ_f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topuniversities.com/institution/charles-universit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yzkum.cz/Default.aspx?lang=e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tanford.edu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s://www.mpg.de/institutes_ma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as.cz/o_avcr/struktura/" TargetMode="External"/><Relationship Id="rId5" Type="http://schemas.openxmlformats.org/officeDocument/2006/relationships/hyperlink" Target="http://www.riken.jp/engn/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psb.ugent.b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9"/>
          <p:cNvSpPr txBox="1">
            <a:spLocks noChangeArrowheads="1"/>
          </p:cNvSpPr>
          <p:nvPr/>
        </p:nvSpPr>
        <p:spPr bwMode="auto">
          <a:xfrm>
            <a:off x="179388" y="981075"/>
            <a:ext cx="8748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1.3. 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conferences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75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3087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308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Zaoblený obdélník 17"/>
          <p:cNvSpPr/>
          <p:nvPr/>
        </p:nvSpPr>
        <p:spPr>
          <a:xfrm>
            <a:off x="476841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grpSp>
        <p:nvGrpSpPr>
          <p:cNvPr id="5" name="Skupina 20"/>
          <p:cNvGrpSpPr>
            <a:grpSpLocks/>
          </p:cNvGrpSpPr>
          <p:nvPr/>
        </p:nvGrpSpPr>
        <p:grpSpPr bwMode="auto">
          <a:xfrm>
            <a:off x="396875" y="1412875"/>
            <a:ext cx="8653463" cy="5200650"/>
            <a:chOff x="396875" y="1412776"/>
            <a:chExt cx="8653463" cy="5200232"/>
          </a:xfrm>
        </p:grpSpPr>
        <p:sp>
          <p:nvSpPr>
            <p:cNvPr id="3083" name="Text Box 9"/>
            <p:cNvSpPr txBox="1">
              <a:spLocks noChangeArrowheads="1"/>
            </p:cNvSpPr>
            <p:nvPr/>
          </p:nvSpPr>
          <p:spPr bwMode="auto">
            <a:xfrm>
              <a:off x="396875" y="1412776"/>
              <a:ext cx="8653463" cy="830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400">
                  <a:latin typeface="Calibri" panose="020F0502020204030204" pitchFamily="34" charset="0"/>
                  <a:cs typeface="Calibri" panose="020F0502020204030204" pitchFamily="34" charset="0"/>
                </a:rPr>
                <a:t>What is the character of the experimental scientific work?</a:t>
              </a:r>
              <a:br>
                <a:rPr lang="en-US" altLang="cs-CZ" sz="240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cs-CZ" altLang="cs-CZ" sz="2400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altLang="cs-CZ" sz="2400">
                  <a:latin typeface="Calibri" panose="020F0502020204030204" pitchFamily="34" charset="0"/>
                  <a:cs typeface="Calibri" panose="020F0502020204030204" pitchFamily="34" charset="0"/>
                </a:rPr>
                <a:t>solated researchers are very rare</a:t>
              </a:r>
              <a:r>
                <a:rPr lang="cs-CZ" altLang="cs-CZ" sz="240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altLang="cs-CZ" sz="2400">
                  <a:latin typeface="Calibri" panose="020F0502020204030204" pitchFamily="34" charset="0"/>
                  <a:cs typeface="Calibri" panose="020F0502020204030204" pitchFamily="34" charset="0"/>
                </a:rPr>
                <a:t>however they bring new ideas</a:t>
              </a:r>
            </a:p>
          </p:txBody>
        </p:sp>
        <p:grpSp>
          <p:nvGrpSpPr>
            <p:cNvPr id="3084" name="Skupina 18"/>
            <p:cNvGrpSpPr>
              <a:grpSpLocks noChangeAspect="1"/>
            </p:cNvGrpSpPr>
            <p:nvPr/>
          </p:nvGrpSpPr>
          <p:grpSpPr bwMode="auto">
            <a:xfrm>
              <a:off x="2843808" y="2913975"/>
              <a:ext cx="4536504" cy="3699033"/>
              <a:chOff x="2559810" y="2348880"/>
              <a:chExt cx="5250256" cy="4281021"/>
            </a:xfrm>
          </p:grpSpPr>
          <p:sp>
            <p:nvSpPr>
              <p:cNvPr id="3085" name="Obdélník 15"/>
              <p:cNvSpPr>
                <a:spLocks noChangeArrowheads="1"/>
              </p:cNvSpPr>
              <p:nvPr/>
            </p:nvSpPr>
            <p:spPr bwMode="auto">
              <a:xfrm>
                <a:off x="2559810" y="6309320"/>
                <a:ext cx="5250256" cy="320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latin typeface="Calibri" panose="020F0502020204030204" pitchFamily="34" charset="0"/>
                    <a:cs typeface="Calibri" panose="020F0502020204030204" pitchFamily="34" charset="0"/>
                  </a:rPr>
                  <a:t>http://www.centenary.org.au/p/ourresearch/immunity/tcellbiology/</a:t>
                </a:r>
              </a:p>
            </p:txBody>
          </p:sp>
          <p:pic>
            <p:nvPicPr>
              <p:cNvPr id="2063" name="Picture 20" descr="http://www.centenary.org.au/files/Copy%20of%20Prof%20Barbara%20Fazekas2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31840" y="2348880"/>
                <a:ext cx="4104456" cy="400825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2061" name="Picture 18" descr="http://www.centenary.org.au/files/T%20Cell%20Biology%20Lab4.JPG"/>
          <p:cNvPicPr>
            <a:picLocks noChangeAspect="1" noChangeArrowheads="1"/>
          </p:cNvPicPr>
          <p:nvPr/>
        </p:nvPicPr>
        <p:blipFill>
          <a:blip r:embed="rId6" cstate="print"/>
          <a:srcRect t="1687" b="3814"/>
          <a:stretch>
            <a:fillRect/>
          </a:stretch>
        </p:blipFill>
        <p:spPr bwMode="auto">
          <a:xfrm>
            <a:off x="1979712" y="2564904"/>
            <a:ext cx="6264696" cy="387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95288" y="2174875"/>
            <a:ext cx="865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lassical te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m work</a:t>
            </a: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2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179388" y="1052513"/>
            <a:ext cx="8713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 conferences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395288" y="1628775"/>
            <a:ext cx="554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What is wrong in the team profile?</a:t>
            </a: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827088" y="2390775"/>
            <a:ext cx="6624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Too many scientific topics or their inconsistency</a:t>
            </a: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827088" y="3068638"/>
            <a:ext cx="7705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The absence of students or too many students</a:t>
            </a:r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827088" y="3716338"/>
            <a:ext cx="7705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The inability of group leader to properly lead and discuss all individual research projects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in the group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it could lead to the fatal consequences (scientific frauds, overlooking mistakes, etc.)</a:t>
            </a:r>
            <a:endParaRPr lang="en-US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295" name="Skupina 12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2300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2301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Zaoblený obdélník 16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2299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5" grpId="0"/>
      <p:bldP spid="83986" grpId="0"/>
      <p:bldP spid="83987" grpId="0"/>
      <p:bldP spid="839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18359" r="19063" b="8594"/>
          <a:stretch>
            <a:fillRect/>
          </a:stretch>
        </p:blipFill>
        <p:spPr bwMode="auto">
          <a:xfrm>
            <a:off x="366713" y="0"/>
            <a:ext cx="8777287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6688138" y="4149080"/>
            <a:ext cx="792162" cy="1889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pSp>
        <p:nvGrpSpPr>
          <p:cNvPr id="13316" name="Skupina 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3317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3318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395288" y="10525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 conferences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395288" y="1557338"/>
            <a:ext cx="4248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Scientific organizations/societies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1475656" y="2054225"/>
            <a:ext cx="75295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connect</a:t>
            </a:r>
            <a:r>
              <a:rPr lang="en-US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researchers according to their research field   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1475656" y="2573338"/>
            <a:ext cx="75295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their significance is often more important for the </a:t>
            </a:r>
            <a:r>
              <a:rPr lang="en-US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research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team than the interaction with other teams in the same building   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1506538" y="3356992"/>
            <a:ext cx="75295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ironically, the membership is often payed from the private money of the researcher  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611560" y="4966769"/>
            <a:ext cx="712879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Examples of the main scientific societies in the field of </a:t>
            </a:r>
            <a:r>
              <a:rPr lang="en-US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plant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experimental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biology: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FESPB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- Federation of European Societies of Plant Biologist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ASPB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– American Society of Plant Biologists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1476375" y="4077072"/>
            <a:ext cx="75295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support of collegiality needed for the evaluation of research grants and papers, organization of conferences, etc.     </a:t>
            </a:r>
            <a:endParaRPr lang="en-GB" alt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345" name="Skupina 14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4350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4351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Zaoblený obdélník 16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4349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8" grpId="0"/>
      <p:bldP spid="70669" grpId="0"/>
      <p:bldP spid="70670" grpId="0"/>
      <p:bldP spid="70671" grpId="0"/>
      <p:bldP spid="70672" grpId="0"/>
      <p:bldP spid="706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395288" y="1527175"/>
            <a:ext cx="2808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Scientific meetings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1547813" y="2054225"/>
            <a:ext cx="7529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Ideal platform for the effective and fast exchange of information and experience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1506538" y="2822575"/>
            <a:ext cx="7529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congresses, symposia, seminars, courses (workshops), etc. 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1506538" y="3357563"/>
            <a:ext cx="75295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Congresses in the field of plant experimental biology: 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FESPB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ASPB</a:t>
            </a:r>
            <a:endParaRPr lang="en-US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395288" y="10525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 conferences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367" name="Skupina 12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5373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5374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Zaoblený obdélník 14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5371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altLang="cs-CZ" sz="3600" b="1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Basics</a:t>
            </a:r>
            <a:r>
              <a:rPr lang="cs-CZ" altLang="cs-CZ" sz="36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cs-CZ" altLang="cs-CZ" sz="3600" b="1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cs-CZ" altLang="cs-CZ" sz="36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600" b="1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endParaRPr lang="cs-CZ" altLang="cs-CZ" sz="36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506538" y="4244975"/>
            <a:ext cx="75295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Conferences/symposia: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Gordon Research Conferences 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around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300</a:t>
            </a:r>
            <a:r>
              <a:rPr lang="en-US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/year</a:t>
            </a:r>
            <a:endParaRPr lang="en-US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Keystone Symposia 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around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/year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Cold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Spring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Harbor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Conferences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482522" y="5798697"/>
            <a:ext cx="75535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B</a:t>
            </a:r>
            <a:r>
              <a:rPr lang="en-GB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 careful about dubious conferences, „trading“ with „scientific </a:t>
            </a:r>
            <a:r>
              <a:rPr lang="en-GB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tourims</a:t>
            </a:r>
            <a:r>
              <a:rPr lang="en-GB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as a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phenomenon</a:t>
            </a:r>
            <a:endParaRPr lang="en-GB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1" grpId="0"/>
      <p:bldP spid="85002" grpId="0"/>
      <p:bldP spid="85004" grpId="0"/>
      <p:bldP spid="85005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586260"/>
            <a:ext cx="5797438" cy="4863406"/>
          </a:xfrm>
          <a:prstGeom prst="rect">
            <a:avLst/>
          </a:prstGeom>
        </p:spPr>
      </p:pic>
      <p:sp>
        <p:nvSpPr>
          <p:cNvPr id="11" name="Zaoblený obdélník 15"/>
          <p:cNvSpPr/>
          <p:nvPr/>
        </p:nvSpPr>
        <p:spPr>
          <a:xfrm>
            <a:off x="476841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grpSp>
        <p:nvGrpSpPr>
          <p:cNvPr id="13" name="Skupina 18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95288" y="10525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 conferences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altLang="cs-CZ" sz="3600" b="1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Basics</a:t>
            </a:r>
            <a:r>
              <a:rPr lang="cs-CZ" altLang="cs-CZ" sz="36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cs-CZ" altLang="cs-CZ" sz="3600" b="1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cs-CZ" altLang="cs-CZ" sz="36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600" b="1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endParaRPr lang="cs-CZ" altLang="cs-CZ" sz="36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95288" y="105251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1.4. Ethical code of scientific work 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611188" y="1557338"/>
            <a:ext cx="66976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Private reasons of the existence of scientific work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1978025" y="1989138"/>
            <a:ext cx="64817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Creative activity, uncovering yet unexplored facts and rules, there is no manual for the solution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1979613" y="2701925"/>
            <a:ext cx="6521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Research might be understood as a kind of craft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1979613" y="3062288"/>
            <a:ext cx="6807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Private hobby for which one might be payed for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1979613" y="3429000"/>
            <a:ext cx="5832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Making „carrier“ is usually not the reason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611188" y="3860800"/>
            <a:ext cx="7200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How is the particular topic selected and determined?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1260475" y="4365625"/>
            <a:ext cx="7883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Following the teacher or professor, respected authority in the field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1260475" y="4797425"/>
            <a:ext cx="6481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Private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  <a:endParaRPr lang="cs-CZ" alt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1258888" y="5230813"/>
            <a:ext cx="7416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Public acceptance and scientific relevance - phenomenon of the „scientific fashion“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1258888" y="5942013"/>
            <a:ext cx="67706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By the provider of the money</a:t>
            </a:r>
          </a:p>
        </p:txBody>
      </p:sp>
      <p:grpSp>
        <p:nvGrpSpPr>
          <p:cNvPr id="16397" name="Skupina 18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6402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6403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4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5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Zaoblený obdélník 20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6401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4" grpId="0"/>
      <p:bldP spid="49165" grpId="0"/>
      <p:bldP spid="49166" grpId="0"/>
      <p:bldP spid="49168" grpId="0"/>
      <p:bldP spid="49169" grpId="0"/>
      <p:bldP spid="49170" grpId="0"/>
      <p:bldP spid="49171" grpId="0"/>
      <p:bldP spid="49172" grpId="0"/>
      <p:bldP spid="49173" grpId="0"/>
      <p:bldP spid="491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611188" y="1484313"/>
            <a:ext cx="6481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When doing </a:t>
            </a:r>
            <a:r>
              <a:rPr lang="en-US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cs-CZ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 one should</a:t>
            </a:r>
            <a:r>
              <a:rPr lang="en-US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682625" y="1866974"/>
            <a:ext cx="77771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start from the existing knowledge, groundbreaking discovery might be done through the falsification of accepted theory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682625" y="2638747"/>
            <a:ext cx="81010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avoid the repetitive discovery of already discovered facts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682625" y="3070796"/>
            <a:ext cx="86423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not formulate hypothesis without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good knowledge of the literature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682625" y="3451150"/>
            <a:ext cx="83169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bring the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good, reduce the private interest and regularly publish results (according to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promise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matriculation)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682625" y="4227637"/>
            <a:ext cx="82089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Although there is no well-established ethical codex for the research work  there are several rules that should be respected: </a:t>
            </a: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2411413" y="4967957"/>
            <a:ext cx="5688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accepting the priority of scientific discovery</a:t>
            </a:r>
            <a:endParaRPr lang="en-GB" altLang="cs-CZ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2411413" y="5314032"/>
            <a:ext cx="62642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acknowledging ideas and results of others</a:t>
            </a:r>
            <a:endParaRPr lang="en-GB" altLang="cs-CZ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2411413" y="5674394"/>
            <a:ext cx="60483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- avoiding excesive editing and hiding of results </a:t>
            </a:r>
          </a:p>
        </p:txBody>
      </p:sp>
      <p:sp>
        <p:nvSpPr>
          <p:cNvPr id="17420" name="Text Box 4"/>
          <p:cNvSpPr txBox="1">
            <a:spLocks noChangeArrowheads="1"/>
          </p:cNvSpPr>
          <p:nvPr/>
        </p:nvSpPr>
        <p:spPr bwMode="auto">
          <a:xfrm>
            <a:off x="395288" y="981075"/>
            <a:ext cx="755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1.4. Ethical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of scientific work </a:t>
            </a:r>
          </a:p>
        </p:txBody>
      </p:sp>
      <p:grpSp>
        <p:nvGrpSpPr>
          <p:cNvPr id="17421" name="Skupina 18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7426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7427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9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Zaoblený obdélník 20"/>
          <p:cNvSpPr/>
          <p:nvPr/>
        </p:nvSpPr>
        <p:spPr>
          <a:xfrm>
            <a:off x="77417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7425" name="Rectangle 25"/>
          <p:cNvSpPr>
            <a:spLocks noChangeArrowheads="1"/>
          </p:cNvSpPr>
          <p:nvPr/>
        </p:nvSpPr>
        <p:spPr bwMode="auto">
          <a:xfrm>
            <a:off x="1982788" y="115888"/>
            <a:ext cx="512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7" grpId="0"/>
      <p:bldP spid="86028" grpId="0"/>
      <p:bldP spid="86029" grpId="0"/>
      <p:bldP spid="86030" grpId="0"/>
      <p:bldP spid="86031" grpId="0"/>
      <p:bldP spid="86032" grpId="0"/>
      <p:bldP spid="86033" grpId="0"/>
      <p:bldP spid="86034" grpId="0"/>
      <p:bldP spid="860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95288" y="105251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1.4.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Ethical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of scientific work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395288" y="1557338"/>
            <a:ext cx="424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The most frequent mistakes:</a:t>
            </a: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1476375" y="2060575"/>
            <a:ext cx="6335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intentional ignoration of already known facts</a:t>
            </a: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1476375" y="2606675"/>
            <a:ext cx="489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hiding the intelectual source</a:t>
            </a:r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1476375" y="3101975"/>
            <a:ext cx="6840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„suitable“ adjusting of results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e.g. hiding of unclear results</a:t>
            </a:r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1476375" y="3933825"/>
            <a:ext cx="68405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premature publishing or repeated publishing of the same results</a:t>
            </a:r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1476375" y="4724400"/>
            <a:ext cx="684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pretending the practical applicability</a:t>
            </a:r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1476375" y="5189538"/>
            <a:ext cx="6840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plagiarism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both in case of original contributions and projects</a:t>
            </a:r>
          </a:p>
        </p:txBody>
      </p:sp>
      <p:grpSp>
        <p:nvGrpSpPr>
          <p:cNvPr id="18442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8447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844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Zaoblený obdélník 17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446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8" grpId="0"/>
      <p:bldP spid="87059" grpId="0"/>
      <p:bldP spid="87060" grpId="0"/>
      <p:bldP spid="87061" grpId="0"/>
      <p:bldP spid="87062" grpId="0"/>
      <p:bldP spid="870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21"/>
          <p:cNvSpPr/>
          <p:nvPr/>
        </p:nvSpPr>
        <p:spPr>
          <a:xfrm>
            <a:off x="476841" y="62143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1946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0101" r="67522" b="12901"/>
          <a:stretch>
            <a:fillRect/>
          </a:stretch>
        </p:blipFill>
        <p:spPr bwMode="auto">
          <a:xfrm>
            <a:off x="1413247" y="833602"/>
            <a:ext cx="6314331" cy="564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25"/>
          <p:cNvSpPr>
            <a:spLocks noChangeArrowheads="1"/>
          </p:cNvSpPr>
          <p:nvPr/>
        </p:nvSpPr>
        <p:spPr bwMode="auto">
          <a:xfrm>
            <a:off x="2008188" y="-7938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grpSp>
        <p:nvGrpSpPr>
          <p:cNvPr id="19463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9464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9465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1" t="24500" r="71848" b="8150"/>
          <a:stretch>
            <a:fillRect/>
          </a:stretch>
        </p:blipFill>
        <p:spPr bwMode="auto">
          <a:xfrm>
            <a:off x="1882775" y="941388"/>
            <a:ext cx="5108575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aoblený obdélník 21"/>
          <p:cNvSpPr/>
          <p:nvPr/>
        </p:nvSpPr>
        <p:spPr>
          <a:xfrm>
            <a:off x="476841" y="62143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486" name="Rectangle 25"/>
          <p:cNvSpPr>
            <a:spLocks noChangeArrowheads="1"/>
          </p:cNvSpPr>
          <p:nvPr/>
        </p:nvSpPr>
        <p:spPr bwMode="auto">
          <a:xfrm>
            <a:off x="2008188" y="-254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grpSp>
        <p:nvGrpSpPr>
          <p:cNvPr id="20487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0488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048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468313" y="1557338"/>
            <a:ext cx="784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institutions are involved in the scientific research?</a:t>
            </a: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395288" y="2246313"/>
            <a:ext cx="381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1) Universities            </a:t>
            </a:r>
          </a:p>
        </p:txBody>
      </p:sp>
      <p:sp>
        <p:nvSpPr>
          <p:cNvPr id="4100" name="Text Box 19"/>
          <p:cNvSpPr txBox="1">
            <a:spLocks noChangeArrowheads="1"/>
          </p:cNvSpPr>
          <p:nvPr/>
        </p:nvSpPr>
        <p:spPr bwMode="auto">
          <a:xfrm>
            <a:off x="250825" y="1022350"/>
            <a:ext cx="8748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1.3. 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conferences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01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4108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410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Zaoblený obdélník 17"/>
          <p:cNvSpPr/>
          <p:nvPr/>
        </p:nvSpPr>
        <p:spPr>
          <a:xfrm>
            <a:off x="476841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105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11188" y="2928938"/>
            <a:ext cx="8347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symbiosis of pedagogical and scientific activities. 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Positive correlation between the quality of research and teaching.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611188" y="4238625"/>
            <a:ext cx="83788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With respect to the quality of the scientific research the best universities are located in the USA and UK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evaluation of the quality of the particular university might be rather dependent on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purpose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 of the evaluation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0" grpId="0" autoUpdateAnimBg="0"/>
      <p:bldP spid="71697" grpId="0" autoUpdateAnimBg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21"/>
          <p:cNvSpPr/>
          <p:nvPr/>
        </p:nvSpPr>
        <p:spPr>
          <a:xfrm>
            <a:off x="476841" y="62143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215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079500"/>
            <a:ext cx="862965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5"/>
          <p:cNvSpPr>
            <a:spLocks noChangeArrowheads="1"/>
          </p:cNvSpPr>
          <p:nvPr/>
        </p:nvSpPr>
        <p:spPr bwMode="auto">
          <a:xfrm>
            <a:off x="2008188" y="-127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grpSp>
        <p:nvGrpSpPr>
          <p:cNvPr id="21511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1512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1513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11501" r="57875" b="5901"/>
          <a:stretch>
            <a:fillRect/>
          </a:stretch>
        </p:blipFill>
        <p:spPr bwMode="auto">
          <a:xfrm>
            <a:off x="1763713" y="779463"/>
            <a:ext cx="5761037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aoblený obdélník 21"/>
          <p:cNvSpPr/>
          <p:nvPr/>
        </p:nvSpPr>
        <p:spPr>
          <a:xfrm>
            <a:off x="476841" y="62143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3558" name="Rectangle 25"/>
          <p:cNvSpPr>
            <a:spLocks noChangeArrowheads="1"/>
          </p:cNvSpPr>
          <p:nvPr/>
        </p:nvSpPr>
        <p:spPr bwMode="auto">
          <a:xfrm>
            <a:off x="2008188" y="-127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grpSp>
        <p:nvGrpSpPr>
          <p:cNvPr id="23559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3561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14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4999" r="65945" b="5202"/>
          <a:stretch>
            <a:fillRect/>
          </a:stretch>
        </p:blipFill>
        <p:spPr bwMode="auto">
          <a:xfrm>
            <a:off x="1668463" y="836613"/>
            <a:ext cx="5538787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 21"/>
          <p:cNvSpPr/>
          <p:nvPr/>
        </p:nvSpPr>
        <p:spPr>
          <a:xfrm>
            <a:off x="476841" y="62143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grpSp>
        <p:nvGrpSpPr>
          <p:cNvPr id="22534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2536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2537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5" name="Rectangle 25"/>
          <p:cNvSpPr>
            <a:spLocks noChangeArrowheads="1"/>
          </p:cNvSpPr>
          <p:nvPr/>
        </p:nvSpPr>
        <p:spPr bwMode="auto">
          <a:xfrm>
            <a:off x="2008188" y="-127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23850" y="84296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1.4.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Ethical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of scientific work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3419475" y="1239838"/>
            <a:ext cx="2520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Retraction watch</a:t>
            </a:r>
            <a:endParaRPr lang="en-US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68475"/>
            <a:ext cx="6657975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ený obdélník 21"/>
          <p:cNvSpPr/>
          <p:nvPr/>
        </p:nvSpPr>
        <p:spPr>
          <a:xfrm>
            <a:off x="476841" y="62143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4584" name="Rectangle 25"/>
          <p:cNvSpPr>
            <a:spLocks noChangeArrowheads="1"/>
          </p:cNvSpPr>
          <p:nvPr/>
        </p:nvSpPr>
        <p:spPr bwMode="auto">
          <a:xfrm>
            <a:off x="2008188" y="-127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grpSp>
        <p:nvGrpSpPr>
          <p:cNvPr id="24585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4586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4587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11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11652" y="1828537"/>
            <a:ext cx="6983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Financial resources 	- public (governmental)</a:t>
            </a:r>
            <a:b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       		- private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84188" y="2764720"/>
            <a:ext cx="8351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Type of financing 		- to support research institutions directly</a:t>
            </a:r>
            <a:b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   	- to support individual researchers 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68313" y="3668008"/>
            <a:ext cx="8675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Ideal is to combine grant and institutional support with resources from applied research, spin off companies, etc.</a:t>
            </a:r>
          </a:p>
        </p:txBody>
      </p:sp>
      <p:sp>
        <p:nvSpPr>
          <p:cNvPr id="25605" name="Text Box 16"/>
          <p:cNvSpPr txBox="1">
            <a:spLocks noChangeArrowheads="1"/>
          </p:cNvSpPr>
          <p:nvPr/>
        </p:nvSpPr>
        <p:spPr bwMode="auto">
          <a:xfrm>
            <a:off x="395288" y="1052513"/>
            <a:ext cx="5748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1.5.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Financing of the scientific research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5609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grpSp>
        <p:nvGrpSpPr>
          <p:cNvPr id="25610" name="Skupina 10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5611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56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9"/>
          <p:cNvSpPr txBox="1">
            <a:spLocks noChangeArrowheads="1"/>
          </p:cNvSpPr>
          <p:nvPr/>
        </p:nvSpPr>
        <p:spPr bwMode="auto">
          <a:xfrm>
            <a:off x="468313" y="1557338"/>
            <a:ext cx="8496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Technology transfer - basic research institution could be </a:t>
            </a:r>
            <a:r>
              <a:rPr lang="en-GB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finacially</a:t>
            </a:r>
            <a:r>
              <a:rPr lang="en-GB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supported </a:t>
            </a:r>
            <a:r>
              <a:rPr lang="en-GB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thorugh</a:t>
            </a:r>
            <a:r>
              <a:rPr lang="en-GB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foundation of spin off companies</a:t>
            </a:r>
            <a:endParaRPr lang="en-GB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Text Box 16"/>
          <p:cNvSpPr txBox="1">
            <a:spLocks noChangeArrowheads="1"/>
          </p:cNvSpPr>
          <p:nvPr/>
        </p:nvSpPr>
        <p:spPr bwMode="auto">
          <a:xfrm>
            <a:off x="395288" y="1052513"/>
            <a:ext cx="5748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1.5.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Financing of the scientific research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628" name="Skupina 10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6634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6635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Zaoblený obdélník 12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6632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pic>
        <p:nvPicPr>
          <p:cNvPr id="26633" name="Obrázek 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3" t="12852" r="9494" b="13121"/>
          <a:stretch>
            <a:fillRect/>
          </a:stretch>
        </p:blipFill>
        <p:spPr bwMode="auto">
          <a:xfrm>
            <a:off x="1115616" y="2388335"/>
            <a:ext cx="6542903" cy="415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"/>
          <p:cNvSpPr txBox="1">
            <a:spLocks noChangeArrowheads="1"/>
          </p:cNvSpPr>
          <p:nvPr/>
        </p:nvSpPr>
        <p:spPr bwMode="auto">
          <a:xfrm>
            <a:off x="468313" y="1557338"/>
            <a:ext cx="3671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Grant projects: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1042988" y="2060575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Student, doctoral, starting or  junior research projects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- for one to three years, young student or freshly graduated scientists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971550" y="3246438"/>
            <a:ext cx="7416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- Standard research propjects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- the most frequent form, three to five years.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971550" y="4173538"/>
            <a:ext cx="741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- Specialized projects 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travel or publication expenses</a:t>
            </a:r>
            <a:endParaRPr lang="en-US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971550" y="4821238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- Integration projects 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interconnection of several research groups, at least five years. Overlap with the classical reseach projects.</a:t>
            </a:r>
            <a:endParaRPr lang="en-US" altLang="cs-CZ" sz="24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9" name="Text Box 24"/>
          <p:cNvSpPr txBox="1">
            <a:spLocks noChangeArrowheads="1"/>
          </p:cNvSpPr>
          <p:nvPr/>
        </p:nvSpPr>
        <p:spPr bwMode="auto">
          <a:xfrm>
            <a:off x="395288" y="1052513"/>
            <a:ext cx="5319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1.5.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Financing of the scientific research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680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8685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868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Zaoblený obdélník 15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8684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8" grpId="0"/>
      <p:bldP spid="90129" grpId="0"/>
      <p:bldP spid="90130" grpId="0"/>
      <p:bldP spid="901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95288" y="981075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1.5. 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Financing of the scientific research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Text Box 9"/>
          <p:cNvSpPr txBox="1">
            <a:spLocks noChangeArrowheads="1"/>
          </p:cNvSpPr>
          <p:nvPr/>
        </p:nvSpPr>
        <p:spPr bwMode="auto">
          <a:xfrm>
            <a:off x="468313" y="1341438"/>
            <a:ext cx="3671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Grant agencies: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684213" y="1714500"/>
            <a:ext cx="820896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300" b="1">
                <a:latin typeface="Calibri" panose="020F0502020204030204" pitchFamily="34" charset="0"/>
                <a:cs typeface="Calibri" panose="020F0502020204030204" pitchFamily="34" charset="0"/>
              </a:rPr>
              <a:t>Local (internal) </a:t>
            </a:r>
            <a:r>
              <a:rPr lang="cs-CZ" altLang="cs-CZ" sz="2300" b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cs-CZ" sz="2300" b="1">
                <a:latin typeface="Calibri" panose="020F0502020204030204" pitchFamily="34" charset="0"/>
                <a:cs typeface="Calibri" panose="020F0502020204030204" pitchFamily="34" charset="0"/>
              </a:rPr>
              <a:t>rant </a:t>
            </a:r>
            <a:r>
              <a:rPr lang="cs-CZ" altLang="cs-CZ" sz="2300" b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cs-CZ" sz="2300" b="1">
                <a:latin typeface="Calibri" panose="020F0502020204030204" pitchFamily="34" charset="0"/>
                <a:cs typeface="Calibri" panose="020F0502020204030204" pitchFamily="34" charset="0"/>
              </a:rPr>
              <a:t>gency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 - serves as a money-distributing organization in the frame of certain institution</a:t>
            </a:r>
            <a:b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		- The grant agency of the Charles University (GAUK; </a:t>
            </a:r>
            <a:r>
              <a:rPr lang="cs-CZ" altLang="cs-CZ" sz="230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http://www.cuni.cz/UK-33.html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 in Czech,</a:t>
            </a:r>
            <a:b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https://www.cuni.cz/UKEN-753.html</a:t>
            </a:r>
            <a:r>
              <a:rPr lang="cs-CZ" altLang="cs-CZ" sz="23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in English</a:t>
            </a:r>
            <a:b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	students and employees are eligible for proposals here</a:t>
            </a: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684213" y="3933825"/>
            <a:ext cx="8208962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300" b="1">
                <a:latin typeface="Calibri" panose="020F0502020204030204" pitchFamily="34" charset="0"/>
                <a:cs typeface="Calibri" panose="020F0502020204030204" pitchFamily="34" charset="0"/>
              </a:rPr>
              <a:t>Grant agency affiliated to ministry (government)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 - support of research and development in certain research area (education, medicine, agriculture, culture, etc.)</a:t>
            </a:r>
            <a:b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- Ministry of Education, Youth and Sports</a:t>
            </a:r>
            <a:b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300" u="sng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http://www.msmt.cz/vyzkum/pro-odborniky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 in Czech,</a:t>
            </a:r>
            <a:b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http://www.msmt.cz/research-and-development-1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 in English</a:t>
            </a:r>
            <a:b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Supports mainly huge, collaborative projects</a:t>
            </a:r>
          </a:p>
        </p:txBody>
      </p:sp>
      <p:grpSp>
        <p:nvGrpSpPr>
          <p:cNvPr id="29702" name="Skupina 11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9707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9708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Picture 12" descr="pecetUK"/>
            <p:cNvPicPr>
              <a:picLocks noChangeAspect="1" noChangeArrowheads="1"/>
            </p:cNvPicPr>
            <p:nvPr/>
          </p:nvPicPr>
          <p:blipFill>
            <a:blip r:embed="rId7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15" descr="logo-male UEB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Zaoblený obdélník 13"/>
          <p:cNvSpPr/>
          <p:nvPr/>
        </p:nvSpPr>
        <p:spPr>
          <a:xfrm>
            <a:off x="774170" y="75014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9706" name="Rectangle 25"/>
          <p:cNvSpPr>
            <a:spLocks noChangeArrowheads="1"/>
          </p:cNvSpPr>
          <p:nvPr/>
        </p:nvSpPr>
        <p:spPr bwMode="auto">
          <a:xfrm>
            <a:off x="1982788" y="115888"/>
            <a:ext cx="512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6" grpId="0"/>
      <p:bldP spid="9319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95288" y="1052513"/>
            <a:ext cx="6336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1.5. 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Financing of the scientific research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68313" y="1444774"/>
            <a:ext cx="367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Grant agencies: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539750" y="1844675"/>
            <a:ext cx="86042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rant </a:t>
            </a: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genc</a:t>
            </a: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ies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independent agency supported directly from the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	         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(separate chapter), all research areas are covered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       -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The Czech Science Foundation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supports research 			          projects submitted by individuals or organizations in all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          research areas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       -  National Science Foundation (NSF; </a:t>
            </a:r>
            <a:r>
              <a:rPr lang="en-US" altLang="cs-CZ" sz="2000" u="sng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http://www.nsf.gov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          the biggest and the best organized grant agency in the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	         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</a:p>
        </p:txBody>
      </p:sp>
      <p:sp>
        <p:nvSpPr>
          <p:cNvPr id="21513" name="Rectangle 13"/>
          <p:cNvSpPr>
            <a:spLocks noChangeArrowheads="1"/>
          </p:cNvSpPr>
          <p:nvPr/>
        </p:nvSpPr>
        <p:spPr bwMode="auto">
          <a:xfrm>
            <a:off x="539750" y="4367213"/>
            <a:ext cx="84963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International Grant Agency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- founded in the frame EU convergence in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	         the area of scientific research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	       - CORDIS (Community research and development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	         Information Service; </a:t>
            </a:r>
            <a:r>
              <a:rPr lang="en-US" altLang="cs-CZ" sz="2000" u="sng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http://cordis.europa.eu/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) 				       - European research council (ERC)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	        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http://erc.europa.eu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), recently founded agency 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	        supporting individual scientists all around EU</a:t>
            </a:r>
          </a:p>
        </p:txBody>
      </p:sp>
      <p:grpSp>
        <p:nvGrpSpPr>
          <p:cNvPr id="30726" name="Skupina 11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30731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3073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3" name="Picture 12" descr="pecetUK"/>
            <p:cNvPicPr>
              <a:picLocks noChangeAspect="1" noChangeArrowheads="1"/>
            </p:cNvPicPr>
            <p:nvPr/>
          </p:nvPicPr>
          <p:blipFill>
            <a:blip r:embed="rId7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4" name="Picture 15" descr="logo-male UEB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Zaoblený obdélník 13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0730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/>
      <p:bldP spid="215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95288" y="1052513"/>
            <a:ext cx="755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1.6. </a:t>
            </a: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Writing scientific projects and grant proposals, basic rules</a:t>
            </a:r>
            <a:endParaRPr lang="cs-CZ" altLang="cs-CZ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39750" y="1628775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Consider the type of the project that is most suitable at the moment and choose the grant agency accordingly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39750" y="3148013"/>
            <a:ext cx="84967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Strictly keep formal requisites - project proposals are often eliminated before</a:t>
            </a:r>
            <a:b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         scientific evaluation, just because formal defects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539552" y="2349500"/>
            <a:ext cx="8135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Constitute a functional team  -  project feasibility is guaranteed by the 				         research  institution			      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395163" y="3860800"/>
            <a:ext cx="85693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         - proposal text is similar to scientific paper, it </a:t>
            </a:r>
            <a:b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           contains expected results, the judgment of 				           possible practical applications and financial </a:t>
            </a:r>
            <a:b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           demands</a:t>
            </a:r>
            <a:b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           Example of the scientific proposal 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here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611188" y="5465763"/>
            <a:ext cx="8532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Evaluation of the proposal - committee of specialist selects opponents according </a:t>
            </a:r>
            <a:b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  to the topic of the proposal. Opponents are always 				  anonymous.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75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31757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31758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9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0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Zaoblený obdélník 15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1756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/>
      <p:bldP spid="51212" grpId="0"/>
      <p:bldP spid="51213" grpId="0"/>
      <p:bldP spid="51214" grpId="0"/>
      <p:bldP spid="512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6"/>
          <p:cNvSpPr txBox="1">
            <a:spLocks noChangeArrowheads="1"/>
          </p:cNvSpPr>
          <p:nvPr/>
        </p:nvSpPr>
        <p:spPr bwMode="auto">
          <a:xfrm>
            <a:off x="468313" y="1484313"/>
            <a:ext cx="8496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World University Rankings according to the quality of their research</a:t>
            </a: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and teaching</a:t>
            </a: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cs-CZ" altLang="cs-CZ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Harvard, Yale, Cambridge and Oxford</a:t>
            </a: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are usually among</a:t>
            </a: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the top 5</a:t>
            </a:r>
          </a:p>
        </p:txBody>
      </p:sp>
      <p:grpSp>
        <p:nvGrpSpPr>
          <p:cNvPr id="5123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5133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5134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Zaoblený obdélník 16"/>
          <p:cNvSpPr/>
          <p:nvPr/>
        </p:nvSpPr>
        <p:spPr>
          <a:xfrm>
            <a:off x="476841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print"/>
          <a:srcRect l="8657" t="18905" r="14563" b="4586"/>
          <a:stretch>
            <a:fillRect/>
          </a:stretch>
        </p:blipFill>
        <p:spPr bwMode="auto">
          <a:xfrm>
            <a:off x="353232" y="2704773"/>
            <a:ext cx="6018968" cy="3748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Skupina 18"/>
          <p:cNvGrpSpPr>
            <a:grpSpLocks/>
          </p:cNvGrpSpPr>
          <p:nvPr/>
        </p:nvGrpSpPr>
        <p:grpSpPr bwMode="auto">
          <a:xfrm>
            <a:off x="4284663" y="2636838"/>
            <a:ext cx="4248150" cy="3756025"/>
            <a:chOff x="4499992" y="2564904"/>
            <a:chExt cx="5472608" cy="4980688"/>
          </a:xfrm>
        </p:grpSpPr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 l="8066" t="15980" r="39369" b="7476"/>
            <a:stretch>
              <a:fillRect/>
            </a:stretch>
          </p:blipFill>
          <p:spPr bwMode="auto">
            <a:xfrm>
              <a:off x="4499992" y="2564904"/>
              <a:ext cx="5472608" cy="49806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Obdélník 17">
              <a:hlinkClick r:id="rId7"/>
            </p:cNvPr>
            <p:cNvSpPr/>
            <p:nvPr/>
          </p:nvSpPr>
          <p:spPr bwMode="auto">
            <a:xfrm>
              <a:off x="4716769" y="4653172"/>
              <a:ext cx="5120856" cy="928352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250825" y="1022350"/>
            <a:ext cx="8748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1.3. 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conferences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30" name="Rectangle 25"/>
          <p:cNvSpPr>
            <a:spLocks noChangeArrowheads="1"/>
          </p:cNvSpPr>
          <p:nvPr/>
        </p:nvSpPr>
        <p:spPr bwMode="auto">
          <a:xfrm>
            <a:off x="1982788" y="131763"/>
            <a:ext cx="512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9"/>
          <p:cNvSpPr txBox="1">
            <a:spLocks noChangeArrowheads="1"/>
          </p:cNvSpPr>
          <p:nvPr/>
        </p:nvSpPr>
        <p:spPr bwMode="auto">
          <a:xfrm>
            <a:off x="539750" y="1628775"/>
            <a:ext cx="8137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Successful proposals are granted, financially supported, applicants turn to be </a:t>
            </a:r>
            <a:r>
              <a:rPr lang="en-GB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principal investigators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their research institutions hold their projects.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539750" y="2492375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Reports about the progress of the project is needed </a:t>
            </a:r>
            <a:r>
              <a:rPr lang="en-GB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 year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544513" y="3141663"/>
            <a:ext cx="820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outcomes of the particular project are </a:t>
            </a:r>
            <a:r>
              <a:rPr lang="en-GB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scientific papers or patents </a:t>
            </a:r>
            <a:endParaRPr lang="en-GB" alt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1259632" y="3789363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grant agencies control </a:t>
            </a:r>
            <a:r>
              <a:rPr lang="en-GB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publication 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results of principal investigator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321" name="Rectangle 17"/>
          <p:cNvSpPr>
            <a:spLocks noChangeArrowheads="1"/>
          </p:cNvSpPr>
          <p:nvPr/>
        </p:nvSpPr>
        <p:spPr bwMode="auto">
          <a:xfrm>
            <a:off x="1237920" y="4335001"/>
            <a:ext cx="69135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in case of </a:t>
            </a:r>
            <a:r>
              <a:rPr lang="en-GB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bad outcome 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(no papers, no patents), the principal investigator has problems with all subsequent proposals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1277829" y="5110641"/>
            <a:ext cx="6913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scientific projects are </a:t>
            </a:r>
            <a:r>
              <a:rPr lang="en-GB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all registered 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the CR at the pages of Research and Development Council (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http://www.vyzkum.cz/Default.aspx?lang=en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6" name="Text Box 24"/>
          <p:cNvSpPr txBox="1">
            <a:spLocks noChangeArrowheads="1"/>
          </p:cNvSpPr>
          <p:nvPr/>
        </p:nvSpPr>
        <p:spPr bwMode="auto">
          <a:xfrm>
            <a:off x="395288" y="1052513"/>
            <a:ext cx="835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1.6.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Writing scientific projects and grant proposals, basic rules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777" name="Skupina 14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32782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32783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4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5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Zaoblený obdélník 16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2781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8" grpId="0" autoUpdateAnimBg="0"/>
      <p:bldP spid="98319" grpId="0"/>
      <p:bldP spid="98320" grpId="0"/>
      <p:bldP spid="98321" grpId="0"/>
      <p:bldP spid="983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36513" y="1484313"/>
            <a:ext cx="91440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30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cientific research is usually inherent part of </a:t>
            </a:r>
            <a:r>
              <a:rPr lang="cs-CZ" altLang="cs-CZ" sz="230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 mission</a:t>
            </a:r>
            <a:r>
              <a:rPr lang="cs-CZ" altLang="cs-CZ" sz="2300">
                <a:latin typeface="Calibri" panose="020F0502020204030204" pitchFamily="34" charset="0"/>
                <a:cs typeface="Calibri" panose="020F0502020204030204" pitchFamily="34" charset="0"/>
              </a:rPr>
              <a:t> of good university</a:t>
            </a:r>
            <a:endParaRPr lang="en-US" altLang="cs-CZ" sz="23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147" name="Skupina 11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6156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6157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Zaoblený obdélník 14"/>
          <p:cNvSpPr/>
          <p:nvPr/>
        </p:nvSpPr>
        <p:spPr>
          <a:xfrm>
            <a:off x="476841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grpSp>
        <p:nvGrpSpPr>
          <p:cNvPr id="6151" name="Skupina 15"/>
          <p:cNvGrpSpPr>
            <a:grpSpLocks/>
          </p:cNvGrpSpPr>
          <p:nvPr/>
        </p:nvGrpSpPr>
        <p:grpSpPr bwMode="auto">
          <a:xfrm>
            <a:off x="827088" y="1989138"/>
            <a:ext cx="7273925" cy="4429125"/>
            <a:chOff x="827584" y="1772816"/>
            <a:chExt cx="7272808" cy="4429304"/>
          </a:xfrm>
        </p:grpSpPr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 l="9741" t="16650" r="11707" b="6806"/>
            <a:stretch>
              <a:fillRect/>
            </a:stretch>
          </p:blipFill>
          <p:spPr bwMode="auto">
            <a:xfrm>
              <a:off x="827584" y="1772816"/>
              <a:ext cx="7272808" cy="44293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155" name="Rectangle 15">
              <a:hlinkClick r:id="rId6"/>
            </p:cNvPr>
            <p:cNvSpPr>
              <a:spLocks noChangeArrowheads="1"/>
            </p:cNvSpPr>
            <p:nvPr/>
          </p:nvSpPr>
          <p:spPr bwMode="auto">
            <a:xfrm>
              <a:off x="5052305" y="2384506"/>
              <a:ext cx="720080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sp>
        <p:nvSpPr>
          <p:cNvPr id="6152" name="Text Box 19"/>
          <p:cNvSpPr txBox="1">
            <a:spLocks noChangeArrowheads="1"/>
          </p:cNvSpPr>
          <p:nvPr/>
        </p:nvSpPr>
        <p:spPr bwMode="auto">
          <a:xfrm>
            <a:off x="250825" y="1022350"/>
            <a:ext cx="8748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1.3. 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conferences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3" name="Rectangle 25"/>
          <p:cNvSpPr>
            <a:spLocks noChangeArrowheads="1"/>
          </p:cNvSpPr>
          <p:nvPr/>
        </p:nvSpPr>
        <p:spPr bwMode="auto">
          <a:xfrm>
            <a:off x="1982788" y="131763"/>
            <a:ext cx="512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3213100"/>
            <a:ext cx="8018462" cy="3190875"/>
            <a:chOff x="295" y="2024"/>
            <a:chExt cx="5051" cy="2010"/>
          </a:xfrm>
        </p:grpSpPr>
        <p:grpSp>
          <p:nvGrpSpPr>
            <p:cNvPr id="7194" name="Group 3"/>
            <p:cNvGrpSpPr>
              <a:grpSpLocks/>
            </p:cNvGrpSpPr>
            <p:nvPr/>
          </p:nvGrpSpPr>
          <p:grpSpPr bwMode="auto">
            <a:xfrm>
              <a:off x="295" y="2024"/>
              <a:ext cx="2290" cy="2010"/>
              <a:chOff x="2245" y="1026"/>
              <a:chExt cx="3262" cy="2963"/>
            </a:xfrm>
          </p:grpSpPr>
          <p:pic>
            <p:nvPicPr>
              <p:cNvPr id="7196" name="Picture 4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5" y="1072"/>
                <a:ext cx="3262" cy="2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97" name="Rectangle 5"/>
              <p:cNvSpPr>
                <a:spLocks noChangeArrowheads="1"/>
              </p:cNvSpPr>
              <p:nvPr/>
            </p:nvSpPr>
            <p:spPr bwMode="auto">
              <a:xfrm>
                <a:off x="2245" y="1026"/>
                <a:ext cx="1814" cy="5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98" name="Rectangle 6"/>
              <p:cNvSpPr>
                <a:spLocks noChangeArrowheads="1"/>
              </p:cNvSpPr>
              <p:nvPr/>
            </p:nvSpPr>
            <p:spPr bwMode="auto">
              <a:xfrm rot="-5400000">
                <a:off x="2336" y="980"/>
                <a:ext cx="1134" cy="131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195" name="Text Box 7"/>
            <p:cNvSpPr txBox="1">
              <a:spLocks noChangeArrowheads="1"/>
            </p:cNvSpPr>
            <p:nvPr/>
          </p:nvSpPr>
          <p:spPr bwMode="auto">
            <a:xfrm>
              <a:off x="2851" y="2502"/>
              <a:ext cx="24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latin typeface="Calibri" panose="020F0502020204030204" pitchFamily="34" charset="0"/>
                  <a:cs typeface="Calibri" panose="020F0502020204030204" pitchFamily="34" charset="0"/>
                </a:rPr>
                <a:t>- Max Planck Society, Germany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4925" y="3267075"/>
            <a:ext cx="6799263" cy="3240088"/>
            <a:chOff x="185" y="2058"/>
            <a:chExt cx="4283" cy="2041"/>
          </a:xfrm>
        </p:grpSpPr>
        <p:sp>
          <p:nvSpPr>
            <p:cNvPr id="7190" name="Text Box 12"/>
            <p:cNvSpPr txBox="1">
              <a:spLocks noChangeArrowheads="1"/>
            </p:cNvSpPr>
            <p:nvPr/>
          </p:nvSpPr>
          <p:spPr bwMode="auto">
            <a:xfrm>
              <a:off x="3016" y="2724"/>
              <a:ext cx="14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latin typeface="Calibri" panose="020F0502020204030204" pitchFamily="34" charset="0"/>
                  <a:cs typeface="Calibri" panose="020F0502020204030204" pitchFamily="34" charset="0"/>
                </a:rPr>
                <a:t>- RIKEN, Japan</a:t>
              </a:r>
            </a:p>
          </p:txBody>
        </p:sp>
        <p:grpSp>
          <p:nvGrpSpPr>
            <p:cNvPr id="7191" name="Group 13"/>
            <p:cNvGrpSpPr>
              <a:grpSpLocks/>
            </p:cNvGrpSpPr>
            <p:nvPr/>
          </p:nvGrpSpPr>
          <p:grpSpPr bwMode="auto">
            <a:xfrm>
              <a:off x="185" y="2058"/>
              <a:ext cx="2650" cy="2041"/>
              <a:chOff x="158" y="2024"/>
              <a:chExt cx="2650" cy="2041"/>
            </a:xfrm>
          </p:grpSpPr>
          <p:pic>
            <p:nvPicPr>
              <p:cNvPr id="7192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65" t="13916" r="17879" b="25781"/>
              <a:stretch>
                <a:fillRect/>
              </a:stretch>
            </p:blipFill>
            <p:spPr bwMode="auto">
              <a:xfrm>
                <a:off x="372" y="2024"/>
                <a:ext cx="2436" cy="1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93" name="Rectangle 15">
                <a:hlinkClick r:id="rId5"/>
              </p:cNvPr>
              <p:cNvSpPr>
                <a:spLocks noChangeArrowheads="1"/>
              </p:cNvSpPr>
              <p:nvPr/>
            </p:nvSpPr>
            <p:spPr bwMode="auto">
              <a:xfrm>
                <a:off x="158" y="3657"/>
                <a:ext cx="2450" cy="4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</p:grpSp>
      </p:grp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395288" y="1628775"/>
            <a:ext cx="583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Specialized research institutions</a:t>
            </a: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395288" y="2060575"/>
            <a:ext cx="80660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In contrast to universities the emp</a:t>
            </a: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asis is on the scientific research </a:t>
            </a:r>
            <a:endParaRPr lang="cs-CZ" altLang="cs-CZ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395288" y="2563813"/>
            <a:ext cx="9072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They are often involved in Ph.D. programs and collaborate closely with universities</a:t>
            </a:r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4283075" y="3284538"/>
            <a:ext cx="4752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Some examples of well known research institutions: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95288" y="3213100"/>
            <a:ext cx="7227887" cy="3279775"/>
            <a:chOff x="414" y="2024"/>
            <a:chExt cx="4553" cy="2066"/>
          </a:xfrm>
        </p:grpSpPr>
        <p:sp>
          <p:nvSpPr>
            <p:cNvPr id="7188" name="Text Box 27"/>
            <p:cNvSpPr txBox="1">
              <a:spLocks noChangeArrowheads="1"/>
            </p:cNvSpPr>
            <p:nvPr/>
          </p:nvSpPr>
          <p:spPr bwMode="auto">
            <a:xfrm>
              <a:off x="3016" y="2997"/>
              <a:ext cx="19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latin typeface="Calibri" panose="020F0502020204030204" pitchFamily="34" charset="0"/>
                  <a:cs typeface="Calibri" panose="020F0502020204030204" pitchFamily="34" charset="0"/>
                </a:rPr>
                <a:t>- AS CR, Czech Republic</a:t>
              </a:r>
            </a:p>
          </p:txBody>
        </p:sp>
        <p:pic>
          <p:nvPicPr>
            <p:cNvPr id="7189" name="Picture 28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98" r="24609" b="9082"/>
            <a:stretch>
              <a:fillRect/>
            </a:stretch>
          </p:blipFill>
          <p:spPr bwMode="auto">
            <a:xfrm>
              <a:off x="414" y="2024"/>
              <a:ext cx="2421" cy="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29" name="Text Box 29"/>
          <p:cNvSpPr txBox="1">
            <a:spLocks noChangeArrowheads="1"/>
          </p:cNvSpPr>
          <p:nvPr/>
        </p:nvSpPr>
        <p:spPr bwMode="auto">
          <a:xfrm>
            <a:off x="4211638" y="5476875"/>
            <a:ext cx="475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Governmental or privat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research centres</a:t>
            </a:r>
          </a:p>
        </p:txBody>
      </p:sp>
      <p:grpSp>
        <p:nvGrpSpPr>
          <p:cNvPr id="7178" name="Skupina 29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7184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7185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12" descr="pecetUK"/>
            <p:cNvPicPr>
              <a:picLocks noChangeAspect="1" noChangeArrowheads="1"/>
            </p:cNvPicPr>
            <p:nvPr/>
          </p:nvPicPr>
          <p:blipFill>
            <a:blip r:embed="rId9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15" descr="logo-male UEB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Zaoblený obdélník 32"/>
          <p:cNvSpPr/>
          <p:nvPr/>
        </p:nvSpPr>
        <p:spPr>
          <a:xfrm>
            <a:off x="476841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182" name="Text Box 30"/>
          <p:cNvSpPr txBox="1">
            <a:spLocks noChangeArrowheads="1"/>
          </p:cNvSpPr>
          <p:nvPr/>
        </p:nvSpPr>
        <p:spPr bwMode="auto">
          <a:xfrm>
            <a:off x="179388" y="10525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 conferences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83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1" grpId="0"/>
      <p:bldP spid="76823" grpId="0"/>
      <p:bldP spid="76824" grpId="0"/>
      <p:bldP spid="76825" grpId="0"/>
      <p:bldP spid="768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Skupina 17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820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820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Zaoblený obdélník 20"/>
          <p:cNvSpPr/>
          <p:nvPr/>
        </p:nvSpPr>
        <p:spPr>
          <a:xfrm>
            <a:off x="476841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6163" name="Text Box 15"/>
          <p:cNvSpPr txBox="1">
            <a:spLocks noChangeArrowheads="1"/>
          </p:cNvSpPr>
          <p:nvPr/>
        </p:nvSpPr>
        <p:spPr bwMode="auto">
          <a:xfrm>
            <a:off x="44450" y="3000375"/>
            <a:ext cx="43926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composition of research teams:</a:t>
            </a:r>
            <a:b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result of the existence of scientific authorities i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field</a:t>
            </a:r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is the result of certain strat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gy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modern topics, applicability, 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6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t="14500" r="25687" b="3203"/>
          <a:stretch>
            <a:fillRect/>
          </a:stretch>
        </p:blipFill>
        <p:spPr bwMode="auto">
          <a:xfrm>
            <a:off x="4427538" y="2924175"/>
            <a:ext cx="43926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395288" y="1052513"/>
            <a:ext cx="755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1.3. </a:t>
            </a:r>
            <a:r>
              <a:rPr lang="en-US" altLang="cs-CZ" sz="1800" b="1"/>
              <a:t>Scientific institutions and organizations, scientific conferences</a:t>
            </a:r>
            <a:endParaRPr lang="cs-CZ" altLang="cs-CZ" sz="1800" b="1"/>
          </a:p>
        </p:txBody>
      </p:sp>
      <p:sp>
        <p:nvSpPr>
          <p:cNvPr id="8201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9388" y="1473200"/>
            <a:ext cx="9145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Scientific team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building unit of every scientific institution, usually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nternational 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90500" y="1955800"/>
            <a:ext cx="8655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interconnection between individual teams within the institution is crucial for the efficiency of the whole institution. </a:t>
            </a:r>
          </a:p>
        </p:txBody>
      </p:sp>
      <p:pic>
        <p:nvPicPr>
          <p:cNvPr id="22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7" r="27274" b="6895"/>
          <a:stretch>
            <a:fillRect/>
          </a:stretch>
        </p:blipFill>
        <p:spPr bwMode="auto">
          <a:xfrm>
            <a:off x="4002088" y="2673350"/>
            <a:ext cx="48434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6"/>
          <p:cNvSpPr txBox="1">
            <a:spLocks noChangeArrowheads="1"/>
          </p:cNvSpPr>
          <p:nvPr/>
        </p:nvSpPr>
        <p:spPr bwMode="auto">
          <a:xfrm>
            <a:off x="395288" y="981075"/>
            <a:ext cx="755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 conferences</a:t>
            </a:r>
            <a:endParaRPr lang="cs-CZ" altLang="cs-CZ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323850" y="1341438"/>
            <a:ext cx="8653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What is the structure of „healthy”</a:t>
            </a: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research team?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468313" y="1700213"/>
            <a:ext cx="82438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Group leader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he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/she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is responsible for the scientific quality of the research, co-ordinates the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usually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holder of some more important academical degree (Professor, Associated professor)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468313" y="2584450"/>
            <a:ext cx="849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Research assistants, postd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ocs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represent the main „power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” of the team, they are usually in their best age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untill 35 or 40), the most frequently asked temporary positions around the world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468313" y="3430588"/>
            <a:ext cx="8101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Specialists - experts in certain method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, they do not have their own scientific ambitions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468313" y="4068763"/>
            <a:ext cx="8675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Ph.D. students 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they work on their thesis under the supervision of the leader or some of the postdocs,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thesis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must fit into the profile of the team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468313" y="475773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Diploma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 students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they work on their diploma thesis, topic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might be broader </a:t>
            </a:r>
            <a:endParaRPr lang="en-US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468313" y="5214938"/>
            <a:ext cx="8243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Younger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 (bachelors)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temporary help with the laboratory work, very good for the orientation in the field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468313" y="5876925"/>
            <a:ext cx="8243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aboratory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technicians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essential for the keeping the lab in good shape. Sometimes the success of crucial experiments depends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purely on their skills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cs-CZ" sz="20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227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9232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9233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Zaoblený obdélník 18"/>
          <p:cNvSpPr/>
          <p:nvPr/>
        </p:nvSpPr>
        <p:spPr>
          <a:xfrm>
            <a:off x="77417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231" name="Rectangle 25"/>
          <p:cNvSpPr>
            <a:spLocks noChangeArrowheads="1"/>
          </p:cNvSpPr>
          <p:nvPr/>
        </p:nvSpPr>
        <p:spPr bwMode="auto">
          <a:xfrm>
            <a:off x="1982788" y="115888"/>
            <a:ext cx="512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5" grpId="0"/>
      <p:bldP spid="48146" grpId="0"/>
      <p:bldP spid="48147" grpId="0"/>
      <p:bldP spid="48148" grpId="0"/>
      <p:bldP spid="48149" grpId="0"/>
      <p:bldP spid="48150" grpId="0"/>
      <p:bldP spid="48151" grpId="0"/>
      <p:bldP spid="481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dabacon.org/pontiff/wp-content/uploads/2011/08/s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36613"/>
            <a:ext cx="59055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476841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476375" y="2852738"/>
            <a:ext cx="6335713" cy="4005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247" name="Rectangle 25"/>
          <p:cNvSpPr>
            <a:spLocks noChangeArrowheads="1"/>
          </p:cNvSpPr>
          <p:nvPr/>
        </p:nvSpPr>
        <p:spPr bwMode="auto">
          <a:xfrm>
            <a:off x="1982788" y="115888"/>
            <a:ext cx="512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5883E-6 L -2.5E-6 0.128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12801 L -0.00139 0.268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29213 L -2.5E-6 0.411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41709 L -2.5E-6 0.588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395288" y="981075"/>
            <a:ext cx="8280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en-US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 conferences</a:t>
            </a:r>
            <a:endParaRPr lang="cs-CZ" altLang="cs-CZ" sz="2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396875" y="1341438"/>
            <a:ext cx="8653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What is the structure of „healthy”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research team?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323850" y="1817688"/>
            <a:ext cx="2814638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The structure is not rigid, it is gradually changed depending on the improvement of the students and quality of the group leader</a:t>
            </a:r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323850" y="4257675"/>
            <a:ext cx="32797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The relationship between teacher and pupil </a:t>
            </a: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master/apprentice) is crucial for the transfer of knowledge</a:t>
            </a:r>
          </a:p>
        </p:txBody>
      </p:sp>
      <p:pic>
        <p:nvPicPr>
          <p:cNvPr id="82967" name="Picture 2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2" t="17876" r="18698" b="5000"/>
          <a:stretch>
            <a:fillRect/>
          </a:stretch>
        </p:blipFill>
        <p:spPr bwMode="auto">
          <a:xfrm>
            <a:off x="3348038" y="1836738"/>
            <a:ext cx="5691187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1" name="Skupina 12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1276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1277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Zaoblený obdélník 14"/>
          <p:cNvSpPr/>
          <p:nvPr/>
        </p:nvSpPr>
        <p:spPr>
          <a:xfrm>
            <a:off x="774170" y="82215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1275" name="Rectangle 25"/>
          <p:cNvSpPr>
            <a:spLocks noChangeArrowheads="1"/>
          </p:cNvSpPr>
          <p:nvPr/>
        </p:nvSpPr>
        <p:spPr bwMode="auto">
          <a:xfrm>
            <a:off x="1982788" y="188913"/>
            <a:ext cx="512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5" grpId="0"/>
      <p:bldP spid="82965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8578</TotalTime>
  <Words>2053</Words>
  <Application>Microsoft Office PowerPoint</Application>
  <PresentationFormat>On-screen Show (4:3)</PresentationFormat>
  <Paragraphs>191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Výchozí návrh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mbox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mbox</dc:creator>
  <cp:lastModifiedBy>Petrášek Jan UEB</cp:lastModifiedBy>
  <cp:revision>248</cp:revision>
  <dcterms:created xsi:type="dcterms:W3CDTF">2006-10-17T20:07:31Z</dcterms:created>
  <dcterms:modified xsi:type="dcterms:W3CDTF">2019-10-31T08:45:31Z</dcterms:modified>
</cp:coreProperties>
</file>