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73" r:id="rId3"/>
    <p:sldId id="274" r:id="rId4"/>
    <p:sldId id="275" r:id="rId5"/>
    <p:sldId id="276" r:id="rId6"/>
    <p:sldId id="278" r:id="rId7"/>
    <p:sldId id="306" r:id="rId8"/>
    <p:sldId id="307" r:id="rId9"/>
    <p:sldId id="308" r:id="rId10"/>
    <p:sldId id="309" r:id="rId11"/>
    <p:sldId id="304" r:id="rId12"/>
    <p:sldId id="311" r:id="rId13"/>
    <p:sldId id="305" r:id="rId14"/>
    <p:sldId id="310" r:id="rId15"/>
    <p:sldId id="287" r:id="rId16"/>
    <p:sldId id="290" r:id="rId17"/>
    <p:sldId id="289" r:id="rId18"/>
    <p:sldId id="291" r:id="rId19"/>
    <p:sldId id="292" r:id="rId20"/>
    <p:sldId id="279" r:id="rId21"/>
    <p:sldId id="294" r:id="rId22"/>
    <p:sldId id="295" r:id="rId23"/>
    <p:sldId id="313" r:id="rId24"/>
    <p:sldId id="314" r:id="rId25"/>
    <p:sldId id="315" r:id="rId26"/>
    <p:sldId id="316" r:id="rId27"/>
    <p:sldId id="298" r:id="rId28"/>
    <p:sldId id="296"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87CF65-1E98-4051-85A5-BA6F6504CA6C}"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8F078-5DA4-4987-A41B-D9B302E1D368}" type="slidenum">
              <a:rPr lang="cs-CZ" altLang="cs-CZ" smtClean="0"/>
              <a:pPr>
                <a:spcBef>
                  <a:spcPct val="0"/>
                </a:spcBef>
              </a:pPr>
              <a:t>1</a:t>
            </a:fld>
            <a:endParaRPr lang="cs-CZ" altLang="cs-CZ"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68FBE1F-FA76-4656-B67D-E4816B0757D6}" type="slidenum">
              <a:rPr lang="cs-CZ" altLang="cs-CZ"/>
              <a:pPr>
                <a:defRPr/>
              </a:pPr>
              <a:t>‹#›</a:t>
            </a:fld>
            <a:endParaRPr lang="cs-CZ" altLang="cs-CZ"/>
          </a:p>
        </p:txBody>
      </p:sp>
    </p:spTree>
    <p:extLst>
      <p:ext uri="{BB962C8B-B14F-4D97-AF65-F5344CB8AC3E}">
        <p14:creationId xmlns:p14="http://schemas.microsoft.com/office/powerpoint/2010/main" val="356039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B504DAB-1AA7-40EE-9D8C-7E3609800D7C}" type="slidenum">
              <a:rPr lang="cs-CZ" altLang="cs-CZ"/>
              <a:pPr>
                <a:defRPr/>
              </a:pPr>
              <a:t>‹#›</a:t>
            </a:fld>
            <a:endParaRPr lang="cs-CZ" altLang="cs-CZ"/>
          </a:p>
        </p:txBody>
      </p:sp>
    </p:spTree>
    <p:extLst>
      <p:ext uri="{BB962C8B-B14F-4D97-AF65-F5344CB8AC3E}">
        <p14:creationId xmlns:p14="http://schemas.microsoft.com/office/powerpoint/2010/main" val="110504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641A75C-0622-401F-9623-899F855C6D90}" type="slidenum">
              <a:rPr lang="cs-CZ" altLang="cs-CZ"/>
              <a:pPr>
                <a:defRPr/>
              </a:pPr>
              <a:t>‹#›</a:t>
            </a:fld>
            <a:endParaRPr lang="cs-CZ" altLang="cs-CZ"/>
          </a:p>
        </p:txBody>
      </p:sp>
    </p:spTree>
    <p:extLst>
      <p:ext uri="{BB962C8B-B14F-4D97-AF65-F5344CB8AC3E}">
        <p14:creationId xmlns:p14="http://schemas.microsoft.com/office/powerpoint/2010/main" val="353914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0CAA961-F17A-4481-8966-25F91F4B44C6}" type="slidenum">
              <a:rPr lang="cs-CZ" altLang="cs-CZ"/>
              <a:pPr>
                <a:defRPr/>
              </a:pPr>
              <a:t>‹#›</a:t>
            </a:fld>
            <a:endParaRPr lang="cs-CZ" altLang="cs-CZ"/>
          </a:p>
        </p:txBody>
      </p:sp>
    </p:spTree>
    <p:extLst>
      <p:ext uri="{BB962C8B-B14F-4D97-AF65-F5344CB8AC3E}">
        <p14:creationId xmlns:p14="http://schemas.microsoft.com/office/powerpoint/2010/main" val="9139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0A543F9-03CF-4DC6-BDD1-F94198A5E849}" type="slidenum">
              <a:rPr lang="cs-CZ" altLang="cs-CZ"/>
              <a:pPr>
                <a:defRPr/>
              </a:pPr>
              <a:t>‹#›</a:t>
            </a:fld>
            <a:endParaRPr lang="cs-CZ" altLang="cs-CZ"/>
          </a:p>
        </p:txBody>
      </p:sp>
    </p:spTree>
    <p:extLst>
      <p:ext uri="{BB962C8B-B14F-4D97-AF65-F5344CB8AC3E}">
        <p14:creationId xmlns:p14="http://schemas.microsoft.com/office/powerpoint/2010/main" val="12498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D63A51EE-7618-433D-B7DD-94EBB6D5933F}" type="slidenum">
              <a:rPr lang="cs-CZ" altLang="cs-CZ"/>
              <a:pPr>
                <a:defRPr/>
              </a:pPr>
              <a:t>‹#›</a:t>
            </a:fld>
            <a:endParaRPr lang="cs-CZ" altLang="cs-CZ"/>
          </a:p>
        </p:txBody>
      </p:sp>
    </p:spTree>
    <p:extLst>
      <p:ext uri="{BB962C8B-B14F-4D97-AF65-F5344CB8AC3E}">
        <p14:creationId xmlns:p14="http://schemas.microsoft.com/office/powerpoint/2010/main" val="308970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A1D90A98-04D3-41E3-8C08-24FC74507102}" type="slidenum">
              <a:rPr lang="cs-CZ" altLang="cs-CZ"/>
              <a:pPr>
                <a:defRPr/>
              </a:pPr>
              <a:t>‹#›</a:t>
            </a:fld>
            <a:endParaRPr lang="cs-CZ" altLang="cs-CZ"/>
          </a:p>
        </p:txBody>
      </p:sp>
    </p:spTree>
    <p:extLst>
      <p:ext uri="{BB962C8B-B14F-4D97-AF65-F5344CB8AC3E}">
        <p14:creationId xmlns:p14="http://schemas.microsoft.com/office/powerpoint/2010/main" val="443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DB5642B7-B370-4D49-9664-3EB9B2EF5CFB}" type="slidenum">
              <a:rPr lang="cs-CZ" altLang="cs-CZ"/>
              <a:pPr>
                <a:defRPr/>
              </a:pPr>
              <a:t>‹#›</a:t>
            </a:fld>
            <a:endParaRPr lang="cs-CZ" altLang="cs-CZ"/>
          </a:p>
        </p:txBody>
      </p:sp>
    </p:spTree>
    <p:extLst>
      <p:ext uri="{BB962C8B-B14F-4D97-AF65-F5344CB8AC3E}">
        <p14:creationId xmlns:p14="http://schemas.microsoft.com/office/powerpoint/2010/main" val="7667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CCF10F97-D2D7-48A0-A66C-C1D41CBE4405}" type="slidenum">
              <a:rPr lang="cs-CZ" altLang="cs-CZ"/>
              <a:pPr>
                <a:defRPr/>
              </a:pPr>
              <a:t>‹#›</a:t>
            </a:fld>
            <a:endParaRPr lang="cs-CZ" altLang="cs-CZ"/>
          </a:p>
        </p:txBody>
      </p:sp>
    </p:spTree>
    <p:extLst>
      <p:ext uri="{BB962C8B-B14F-4D97-AF65-F5344CB8AC3E}">
        <p14:creationId xmlns:p14="http://schemas.microsoft.com/office/powerpoint/2010/main" val="96811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AE357149-8965-446A-A97B-9C603B3C9F2C}" type="slidenum">
              <a:rPr lang="cs-CZ" altLang="cs-CZ"/>
              <a:pPr>
                <a:defRPr/>
              </a:pPr>
              <a:t>‹#›</a:t>
            </a:fld>
            <a:endParaRPr lang="cs-CZ" altLang="cs-CZ"/>
          </a:p>
        </p:txBody>
      </p:sp>
    </p:spTree>
    <p:extLst>
      <p:ext uri="{BB962C8B-B14F-4D97-AF65-F5344CB8AC3E}">
        <p14:creationId xmlns:p14="http://schemas.microsoft.com/office/powerpoint/2010/main" val="252918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0DFDD16-C995-4B71-BF85-A39373151394}" type="slidenum">
              <a:rPr lang="cs-CZ" altLang="cs-CZ"/>
              <a:pPr>
                <a:defRPr/>
              </a:pPr>
              <a:t>‹#›</a:t>
            </a:fld>
            <a:endParaRPr lang="cs-CZ" altLang="cs-CZ"/>
          </a:p>
        </p:txBody>
      </p:sp>
    </p:spTree>
    <p:extLst>
      <p:ext uri="{BB962C8B-B14F-4D97-AF65-F5344CB8AC3E}">
        <p14:creationId xmlns:p14="http://schemas.microsoft.com/office/powerpoint/2010/main" val="185513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B631AC7-5FA8-4130-ABBA-7E70AEEE5C31}"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hr.ueb.cas.cz/petrasek/B130P16E.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upload.wikimedia.org/wikipedia/commons/f/f1/InvestigadoresUR.JPG"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csicop.org/si/show/how_to_test_a_miracle"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sysifos.cz/"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ueb.cas.cz/cs/content/seznamte-se-s-nam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video" Target="file:///E:\Passport_data\Honza\Vyuka\Uvod_2019\ENG\01\corticalbfa2xfinal.avi" TargetMode="External"/><Relationship Id="rId1" Type="http://schemas.openxmlformats.org/officeDocument/2006/relationships/video" Target="file:///E:\Passport_data\Honza\Vyuka\Uvod_2019\ENG\01\control2xfinal.avi" TargetMode="Externa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lhr.ueb.cas.cz/petrasek/MB130P16E_2019/Transformation_BY2_Ath_suspensions.pdf"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hyperlink" Target="http://colinpurrington.com/tips/lab-notebook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postdocexperience.scienceblog.com/2012/11/19/electronic-lab-notebooks/" TargetMode="External"/><Relationship Id="rId3" Type="http://schemas.openxmlformats.org/officeDocument/2006/relationships/image" Target="../media/image2.png"/><Relationship Id="rId7" Type="http://schemas.openxmlformats.org/officeDocument/2006/relationships/hyperlink" Target="http://www.nature.com/news/going-paperless-the-digital-lab-1.988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chronicle.com/blogs/profhacker/digital-lab-notebooks-what-works-and-what-doesnt/51239"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lickr.com/photos/annevoi/5878993041/"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odlersink.com/"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lhr.ueb.cas.cz/petrasek/MB130P16E_2019/080128_summaryBILA_Petrasek.ppt" TargetMode="External"/><Relationship Id="rId2" Type="http://schemas.openxmlformats.org/officeDocument/2006/relationships/hyperlink" Target="http://abacus.bates.edu/~ganderso/biology/resources/statistics.htm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00050" y="142875"/>
            <a:ext cx="8743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Practical basics of scientific work (B130P16E)</a:t>
            </a:r>
          </a:p>
        </p:txBody>
      </p:sp>
      <p:sp>
        <p:nvSpPr>
          <p:cNvPr id="3075" name="Text Box 5"/>
          <p:cNvSpPr txBox="1">
            <a:spLocks noChangeArrowheads="1"/>
          </p:cNvSpPr>
          <p:nvPr/>
        </p:nvSpPr>
        <p:spPr bwMode="auto">
          <a:xfrm>
            <a:off x="185738" y="1341438"/>
            <a:ext cx="8850312"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Guaranteed by:</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130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D</a:t>
            </a:r>
            <a:r>
              <a:rPr lang="en-US" altLang="cs-CZ" sz="2600" dirty="0" smtClean="0">
                <a:latin typeface="Calibri" panose="020F0502020204030204" pitchFamily="34" charset="0"/>
                <a:ea typeface="Calibri" panose="020F0502020204030204" pitchFamily="34" charset="0"/>
                <a:cs typeface="Calibri" panose="020F0502020204030204" pitchFamily="34" charset="0"/>
              </a:rPr>
              <a:t>ep</a:t>
            </a:r>
            <a:r>
              <a:rPr lang="cs-CZ" altLang="cs-CZ" sz="2600" dirty="0" err="1" smtClean="0">
                <a:latin typeface="Calibri" panose="020F0502020204030204" pitchFamily="34" charset="0"/>
                <a:ea typeface="Calibri" panose="020F0502020204030204" pitchFamily="34" charset="0"/>
                <a:cs typeface="Calibri" panose="020F0502020204030204" pitchFamily="34" charset="0"/>
              </a:rPr>
              <a:t>artment</a:t>
            </a:r>
            <a:r>
              <a:rPr lang="cs-CZ" altLang="cs-CZ" sz="2600" dirty="0" smtClean="0">
                <a:latin typeface="Calibri" panose="020F0502020204030204" pitchFamily="34" charset="0"/>
                <a:ea typeface="Calibri" panose="020F0502020204030204" pitchFamily="34" charset="0"/>
                <a:cs typeface="Calibri" panose="020F0502020204030204" pitchFamily="34" charset="0"/>
              </a:rPr>
              <a:t> of</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Plant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Experimental Biology</a:t>
            </a:r>
            <a:endParaRPr lang="en-US" altLang="cs-CZ" sz="2600" dirty="0" smtClean="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Winter term:</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0/2 C (hours/week)</a:t>
            </a: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Credits:</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2</a:t>
            </a: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Teacher:</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Petrášek, J., Dep Plant </a:t>
            </a:r>
            <a:r>
              <a:rPr lang="cs-CZ" altLang="cs-CZ" sz="2600" dirty="0" smtClean="0">
                <a:latin typeface="Calibri" panose="020F0502020204030204" pitchFamily="34" charset="0"/>
                <a:ea typeface="Calibri" panose="020F0502020204030204" pitchFamily="34" charset="0"/>
                <a:cs typeface="Calibri" panose="020F0502020204030204" pitchFamily="34" charset="0"/>
              </a:rPr>
              <a:t>Exp </a:t>
            </a:r>
            <a:r>
              <a:rPr lang="cs-CZ" altLang="cs-CZ" sz="2600" dirty="0" err="1" smtClean="0">
                <a:latin typeface="Calibri" panose="020F0502020204030204" pitchFamily="34" charset="0"/>
                <a:ea typeface="Calibri" panose="020F0502020204030204" pitchFamily="34" charset="0"/>
                <a:cs typeface="Calibri" panose="020F0502020204030204" pitchFamily="34" charset="0"/>
              </a:rPr>
              <a:t>Biol</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and IEB ASCR</a:t>
            </a: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WWW</a:t>
            </a:r>
            <a:r>
              <a:rPr lang="en-US" altLang="cs-CZ" sz="2600" dirty="0" smtClean="0">
                <a:latin typeface="Calibri" panose="020F0502020204030204" pitchFamily="34" charset="0"/>
                <a:ea typeface="Calibri" panose="020F0502020204030204" pitchFamily="34" charset="0"/>
                <a:cs typeface="Calibri" panose="020F0502020204030204" pitchFamily="34" charset="0"/>
              </a:rPr>
              <a:t>: </a:t>
            </a:r>
            <a:r>
              <a:rPr lang="cs-CZ" altLang="cs-CZ" sz="2600" dirty="0" smtClean="0">
                <a:latin typeface="Calibri" panose="020F0502020204030204" pitchFamily="34" charset="0"/>
                <a:hlinkClick r:id="rId3"/>
              </a:rPr>
              <a:t>http://lhr.ueb.cas.cz/petrasek/B130P16E.htm</a:t>
            </a:r>
            <a:endParaRPr lang="cs-CZ" altLang="cs-CZ" sz="2600" dirty="0" smtClean="0">
              <a:latin typeface="Calibri" panose="020F0502020204030204" pitchFamily="34" charset="0"/>
            </a:endParaRPr>
          </a:p>
          <a:p>
            <a:pPr eaLnBrk="1" hangingPunct="1">
              <a:spcBef>
                <a:spcPct val="0"/>
              </a:spcBef>
              <a:buFontTx/>
              <a:buNone/>
              <a:defRPr/>
            </a:pPr>
            <a:endParaRPr lang="en-US" altLang="cs-CZ" sz="2600" b="1" dirty="0" smtClean="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defRPr/>
            </a:pPr>
            <a:r>
              <a:rPr lang="en-US" altLang="cs-CZ" sz="2600" b="1" dirty="0" smtClean="0">
                <a:latin typeface="Calibri" panose="020F0502020204030204" pitchFamily="34" charset="0"/>
                <a:ea typeface="Calibri" panose="020F0502020204030204" pitchFamily="34" charset="0"/>
                <a:cs typeface="Calibri" panose="020F0502020204030204" pitchFamily="34" charset="0"/>
              </a:rPr>
              <a:t>Requirements for getting credits:</a:t>
            </a:r>
            <a:r>
              <a:rPr lang="cs-CZ" altLang="cs-CZ" sz="2600" b="1" dirty="0" smtClean="0">
                <a:latin typeface="Calibri" panose="020F0502020204030204" pitchFamily="34" charset="0"/>
                <a:ea typeface="Calibri" panose="020F0502020204030204" pitchFamily="34" charset="0"/>
                <a:cs typeface="Calibri" panose="020F0502020204030204" pitchFamily="34" charset="0"/>
              </a:rPr>
              <a:t/>
            </a:r>
            <a:br>
              <a:rPr lang="cs-CZ" altLang="cs-CZ" sz="2600" b="1" dirty="0" smtClean="0">
                <a:latin typeface="Calibri" panose="020F0502020204030204" pitchFamily="34" charset="0"/>
                <a:ea typeface="Calibri" panose="020F0502020204030204" pitchFamily="34" charset="0"/>
                <a:cs typeface="Calibri" panose="020F0502020204030204" pitchFamily="34" charset="0"/>
              </a:rPr>
            </a:br>
            <a:r>
              <a:rPr lang="en-GB" altLang="cs-CZ" sz="2600" dirty="0" smtClean="0">
                <a:latin typeface="Calibri" panose="020F0502020204030204" pitchFamily="34" charset="0"/>
                <a:ea typeface="Calibri" panose="020F0502020204030204" pitchFamily="34" charset="0"/>
                <a:cs typeface="Calibri" panose="020F0502020204030204" pitchFamily="34" charset="0"/>
              </a:rPr>
              <a:t>Written assignments on the:</a:t>
            </a:r>
          </a:p>
          <a:p>
            <a:pPr marL="514350" indent="-514350" eaLnBrk="1" hangingPunct="1">
              <a:spcBef>
                <a:spcPct val="0"/>
              </a:spcBef>
              <a:buFontTx/>
              <a:buAutoNum type="arabicParenR"/>
              <a:defRPr/>
            </a:pPr>
            <a:r>
              <a:rPr lang="en-GB" altLang="cs-CZ" sz="2600" dirty="0" smtClean="0">
                <a:latin typeface="Calibri" panose="020F0502020204030204" pitchFamily="34" charset="0"/>
                <a:ea typeface="Calibri" panose="020F0502020204030204" pitchFamily="34" charset="0"/>
                <a:cs typeface="Calibri" panose="020F0502020204030204" pitchFamily="34" charset="0"/>
              </a:rPr>
              <a:t>Searching, processing and presentation of bibliographic, </a:t>
            </a:r>
            <a:r>
              <a:rPr lang="en-GB" altLang="cs-CZ" sz="2600" dirty="0" err="1" smtClean="0">
                <a:latin typeface="Calibri" panose="020F0502020204030204" pitchFamily="34" charset="0"/>
                <a:ea typeface="Calibri" panose="020F0502020204030204" pitchFamily="34" charset="0"/>
                <a:cs typeface="Calibri" panose="020F0502020204030204" pitchFamily="34" charset="0"/>
              </a:rPr>
              <a:t>scientometric</a:t>
            </a:r>
            <a:r>
              <a:rPr lang="en-GB" altLang="cs-CZ" sz="2600" dirty="0" smtClean="0">
                <a:latin typeface="Calibri" panose="020F0502020204030204" pitchFamily="34" charset="0"/>
                <a:ea typeface="Calibri" panose="020F0502020204030204" pitchFamily="34" charset="0"/>
                <a:cs typeface="Calibri" panose="020F0502020204030204" pitchFamily="34" charset="0"/>
              </a:rPr>
              <a:t> and sequence data</a:t>
            </a:r>
          </a:p>
          <a:p>
            <a:pPr marL="514350" indent="-514350" eaLnBrk="1" hangingPunct="1">
              <a:spcBef>
                <a:spcPct val="0"/>
              </a:spcBef>
              <a:buFontTx/>
              <a:buAutoNum type="arabicParenR"/>
              <a:defRPr/>
            </a:pPr>
            <a:r>
              <a:rPr lang="en-GB" altLang="cs-CZ" sz="2600" dirty="0" smtClean="0">
                <a:latin typeface="Calibri" panose="020F0502020204030204" pitchFamily="34" charset="0"/>
                <a:ea typeface="Calibri" panose="020F0502020204030204" pitchFamily="34" charset="0"/>
                <a:cs typeface="Calibri" panose="020F0502020204030204" pitchFamily="34" charset="0"/>
              </a:rPr>
              <a:t>Preparation of the scientific manuscript </a:t>
            </a:r>
          </a:p>
        </p:txBody>
      </p:sp>
      <p:grpSp>
        <p:nvGrpSpPr>
          <p:cNvPr id="3076" name="Skupina 8"/>
          <p:cNvGrpSpPr>
            <a:grpSpLocks/>
          </p:cNvGrpSpPr>
          <p:nvPr/>
        </p:nvGrpSpPr>
        <p:grpSpPr bwMode="auto">
          <a:xfrm>
            <a:off x="0" y="6638925"/>
            <a:ext cx="9142413" cy="246063"/>
            <a:chOff x="0" y="6639164"/>
            <a:chExt cx="9142412" cy="246379"/>
          </a:xfrm>
        </p:grpSpPr>
        <p:sp>
          <p:nvSpPr>
            <p:cNvPr id="308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308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Zaoblený obdélník 10"/>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14313" y="1052513"/>
            <a:ext cx="88185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300" b="1">
                <a:latin typeface="Calibri" panose="020F0502020204030204" pitchFamily="34" charset="0"/>
                <a:cs typeface="Calibri" panose="020F0502020204030204" pitchFamily="34" charset="0"/>
              </a:rPr>
              <a:t>1.1. </a:t>
            </a:r>
            <a:r>
              <a:rPr lang="en-US" altLang="cs-CZ" sz="2300" b="1">
                <a:latin typeface="Calibri" panose="020F0502020204030204" pitchFamily="34" charset="0"/>
                <a:cs typeface="Calibri" panose="020F0502020204030204" pitchFamily="34" charset="0"/>
              </a:rPr>
              <a:t>The character of scientific work in the field of experimental</a:t>
            </a:r>
            <a:r>
              <a:rPr lang="cs-CZ" altLang="cs-CZ" sz="2300" b="1">
                <a:latin typeface="Calibri" panose="020F0502020204030204" pitchFamily="34" charset="0"/>
                <a:cs typeface="Calibri" panose="020F0502020204030204" pitchFamily="34" charset="0"/>
              </a:rPr>
              <a:t> biology</a:t>
            </a:r>
          </a:p>
        </p:txBody>
      </p:sp>
      <p:grpSp>
        <p:nvGrpSpPr>
          <p:cNvPr id="13315" name="Skupina 18"/>
          <p:cNvGrpSpPr>
            <a:grpSpLocks/>
          </p:cNvGrpSpPr>
          <p:nvPr/>
        </p:nvGrpSpPr>
        <p:grpSpPr bwMode="auto">
          <a:xfrm>
            <a:off x="0" y="6638925"/>
            <a:ext cx="9142413" cy="246063"/>
            <a:chOff x="0" y="6639164"/>
            <a:chExt cx="9142412" cy="246379"/>
          </a:xfrm>
        </p:grpSpPr>
        <p:sp>
          <p:nvSpPr>
            <p:cNvPr id="1332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3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19"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3320" name="Text Box 22"/>
          <p:cNvSpPr txBox="1">
            <a:spLocks noChangeArrowheads="1"/>
          </p:cNvSpPr>
          <p:nvPr/>
        </p:nvSpPr>
        <p:spPr bwMode="auto">
          <a:xfrm>
            <a:off x="1143000" y="1571625"/>
            <a:ext cx="746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Biology as the exact science?   This is really a challenge…</a:t>
            </a:r>
          </a:p>
        </p:txBody>
      </p:sp>
      <p:grpSp>
        <p:nvGrpSpPr>
          <p:cNvPr id="13321" name="Skupina 38"/>
          <p:cNvGrpSpPr>
            <a:grpSpLocks/>
          </p:cNvGrpSpPr>
          <p:nvPr/>
        </p:nvGrpSpPr>
        <p:grpSpPr bwMode="auto">
          <a:xfrm>
            <a:off x="179388" y="2133600"/>
            <a:ext cx="4752975" cy="2590800"/>
            <a:chOff x="179512" y="2132856"/>
            <a:chExt cx="4752528" cy="2592288"/>
          </a:xfrm>
        </p:grpSpPr>
        <p:pic>
          <p:nvPicPr>
            <p:cNvPr id="16" name="Picture 22" descr="File:InvestigadoresUR.JPG">
              <a:hlinkClick r:id="rId5"/>
            </p:cNvPr>
            <p:cNvPicPr>
              <a:picLocks noChangeAspect="1" noChangeArrowheads="1"/>
            </p:cNvPicPr>
            <p:nvPr/>
          </p:nvPicPr>
          <p:blipFill>
            <a:blip r:embed="rId6"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2" name="Skupina 37"/>
          <p:cNvGrpSpPr>
            <a:grpSpLocks/>
          </p:cNvGrpSpPr>
          <p:nvPr/>
        </p:nvGrpSpPr>
        <p:grpSpPr bwMode="auto">
          <a:xfrm>
            <a:off x="4356100" y="4005263"/>
            <a:ext cx="4679950" cy="2581275"/>
            <a:chOff x="4283968" y="4005064"/>
            <a:chExt cx="4680520" cy="2581255"/>
          </a:xfrm>
        </p:grpSpPr>
        <p:pic>
          <p:nvPicPr>
            <p:cNvPr id="20" name="Picture 24" descr="http://library.miami.edu/uml/chc/files/2012/07/facebook-busyReadingRoom.jpg"/>
            <p:cNvPicPr>
              <a:picLocks noChangeAspect="1" noChangeArrowheads="1"/>
            </p:cNvPicPr>
            <p:nvPr/>
          </p:nvPicPr>
          <p:blipFill>
            <a:blip r:embed="rId7"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468313" y="1571625"/>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Scientific work	</a:t>
            </a:r>
          </a:p>
        </p:txBody>
      </p:sp>
      <p:grpSp>
        <p:nvGrpSpPr>
          <p:cNvPr id="2" name="Group 12"/>
          <p:cNvGrpSpPr>
            <a:grpSpLocks/>
          </p:cNvGrpSpPr>
          <p:nvPr/>
        </p:nvGrpSpPr>
        <p:grpSpPr bwMode="auto">
          <a:xfrm>
            <a:off x="2286000" y="1785938"/>
            <a:ext cx="1152525" cy="644525"/>
            <a:chOff x="657" y="3158"/>
            <a:chExt cx="726" cy="162"/>
          </a:xfrm>
        </p:grpSpPr>
        <p:sp>
          <p:nvSpPr>
            <p:cNvPr id="14367"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a:off x="657" y="3158"/>
              <a:ext cx="720" cy="16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55311" name="Text Box 15"/>
          <p:cNvSpPr txBox="1">
            <a:spLocks noChangeArrowheads="1"/>
          </p:cNvSpPr>
          <p:nvPr/>
        </p:nvSpPr>
        <p:spPr bwMode="auto">
          <a:xfrm>
            <a:off x="3708400" y="2143125"/>
            <a:ext cx="5184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a:latin typeface="Calibri" panose="020F0502020204030204" pitchFamily="34" charset="0"/>
                <a:cs typeface="Calibri" panose="020F0502020204030204" pitchFamily="34" charset="0"/>
              </a:rPr>
              <a:t>Verification of models </a:t>
            </a:r>
            <a:r>
              <a:rPr lang="en-US" altLang="cs-CZ" sz="2000">
                <a:latin typeface="Calibri" panose="020F0502020204030204" pitchFamily="34" charset="0"/>
                <a:cs typeface="Calibri" panose="020F0502020204030204" pitchFamily="34" charset="0"/>
              </a:rPr>
              <a:t>- in the biology the model is the result of experimental activities and  reductionistic approach to the object studied</a:t>
            </a:r>
          </a:p>
        </p:txBody>
      </p:sp>
      <p:sp>
        <p:nvSpPr>
          <p:cNvPr id="55312" name="Text Box 16"/>
          <p:cNvSpPr txBox="1">
            <a:spLocks noChangeArrowheads="1"/>
          </p:cNvSpPr>
          <p:nvPr/>
        </p:nvSpPr>
        <p:spPr bwMode="auto">
          <a:xfrm>
            <a:off x="3708400" y="1549400"/>
            <a:ext cx="543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a:latin typeface="Calibri" panose="020F0502020204030204" pitchFamily="34" charset="0"/>
                <a:cs typeface="Calibri" panose="020F0502020204030204" pitchFamily="34" charset="0"/>
              </a:rPr>
              <a:t>Testing hypotheses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verification or falsification</a:t>
            </a:r>
          </a:p>
        </p:txBody>
      </p:sp>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 name="Skupina 45"/>
          <p:cNvGrpSpPr>
            <a:grpSpLocks/>
          </p:cNvGrpSpPr>
          <p:nvPr/>
        </p:nvGrpSpPr>
        <p:grpSpPr bwMode="auto">
          <a:xfrm>
            <a:off x="3313113" y="3357563"/>
            <a:ext cx="5629275" cy="3311525"/>
            <a:chOff x="3312368" y="3356992"/>
            <a:chExt cx="5629300" cy="3312076"/>
          </a:xfrm>
        </p:grpSpPr>
        <p:pic>
          <p:nvPicPr>
            <p:cNvPr id="14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392" y="3356992"/>
              <a:ext cx="39608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Obdélník 27"/>
            <p:cNvSpPr>
              <a:spLocks noChangeArrowheads="1"/>
            </p:cNvSpPr>
            <p:nvPr/>
          </p:nvSpPr>
          <p:spPr bwMode="auto">
            <a:xfrm>
              <a:off x="3312368" y="6381036"/>
              <a:ext cx="435597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http://www.thwink.org/sustain/glossary/ModelRevolution.htm</a:t>
              </a:r>
            </a:p>
          </p:txBody>
        </p:sp>
        <p:pic>
          <p:nvPicPr>
            <p:cNvPr id="14366" name="Picture 26" descr="Cover of Thomas Kuhn's The Structure of Scientific Rev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861048"/>
              <a:ext cx="1489348" cy="22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Skupina 44"/>
          <p:cNvGrpSpPr>
            <a:grpSpLocks/>
          </p:cNvGrpSpPr>
          <p:nvPr/>
        </p:nvGrpSpPr>
        <p:grpSpPr bwMode="auto">
          <a:xfrm>
            <a:off x="323850" y="3708400"/>
            <a:ext cx="3033713" cy="2312988"/>
            <a:chOff x="251520" y="3347700"/>
            <a:chExt cx="3033852" cy="2313637"/>
          </a:xfrm>
        </p:grpSpPr>
        <p:cxnSp>
          <p:nvCxnSpPr>
            <p:cNvPr id="33" name="Přímá spojovací šipka 32"/>
            <p:cNvCxnSpPr/>
            <p:nvPr/>
          </p:nvCxnSpPr>
          <p:spPr>
            <a:xfrm flipH="1">
              <a:off x="1404098" y="5507306"/>
              <a:ext cx="792199"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900" y="3563661"/>
              <a:ext cx="360379" cy="5764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555089" y="4643463"/>
              <a:ext cx="288938" cy="5764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38871" y="4572006"/>
              <a:ext cx="288938" cy="57642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39179" y="3563661"/>
              <a:ext cx="360379" cy="57642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9" name="Obdélník 39"/>
            <p:cNvSpPr>
              <a:spLocks noChangeArrowheads="1"/>
            </p:cNvSpPr>
            <p:nvPr/>
          </p:nvSpPr>
          <p:spPr bwMode="auto">
            <a:xfrm>
              <a:off x="2195736" y="5291916"/>
              <a:ext cx="1089636"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questions</a:t>
              </a:r>
            </a:p>
          </p:txBody>
        </p:sp>
        <p:sp>
          <p:nvSpPr>
            <p:cNvPr id="14360" name="Obdélník 40"/>
            <p:cNvSpPr>
              <a:spLocks noChangeArrowheads="1"/>
            </p:cNvSpPr>
            <p:nvPr/>
          </p:nvSpPr>
          <p:spPr bwMode="auto">
            <a:xfrm>
              <a:off x="251520" y="5282624"/>
              <a:ext cx="1224136"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hypothesis</a:t>
              </a:r>
            </a:p>
          </p:txBody>
        </p:sp>
        <p:sp>
          <p:nvSpPr>
            <p:cNvPr id="14361" name="Obdélník 41"/>
            <p:cNvSpPr>
              <a:spLocks noChangeArrowheads="1"/>
            </p:cNvSpPr>
            <p:nvPr/>
          </p:nvSpPr>
          <p:spPr bwMode="auto">
            <a:xfrm>
              <a:off x="251520" y="4211796"/>
              <a:ext cx="1152128"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prediction</a:t>
              </a:r>
            </a:p>
          </p:txBody>
        </p:sp>
        <p:sp>
          <p:nvSpPr>
            <p:cNvPr id="14362" name="Obdélník 42"/>
            <p:cNvSpPr>
              <a:spLocks noChangeArrowheads="1"/>
            </p:cNvSpPr>
            <p:nvPr/>
          </p:nvSpPr>
          <p:spPr bwMode="auto">
            <a:xfrm>
              <a:off x="971600" y="3347700"/>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experiment</a:t>
              </a:r>
            </a:p>
          </p:txBody>
        </p:sp>
        <p:sp>
          <p:nvSpPr>
            <p:cNvPr id="14363" name="Obdélník 43"/>
            <p:cNvSpPr>
              <a:spLocks noChangeArrowheads="1"/>
            </p:cNvSpPr>
            <p:nvPr/>
          </p:nvSpPr>
          <p:spPr bwMode="auto">
            <a:xfrm>
              <a:off x="2339752" y="4211796"/>
              <a:ext cx="936104"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analysis</a:t>
              </a:r>
            </a:p>
          </p:txBody>
        </p:sp>
      </p:grpSp>
      <p:sp>
        <p:nvSpPr>
          <p:cNvPr id="14347"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4348"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4349" name="Skupina 8"/>
          <p:cNvGrpSpPr>
            <a:grpSpLocks/>
          </p:cNvGrpSpPr>
          <p:nvPr/>
        </p:nvGrpSpPr>
        <p:grpSpPr bwMode="auto">
          <a:xfrm>
            <a:off x="0" y="6638925"/>
            <a:ext cx="9142413" cy="246063"/>
            <a:chOff x="0" y="6639164"/>
            <a:chExt cx="9142412" cy="246379"/>
          </a:xfrm>
        </p:grpSpPr>
        <p:sp>
          <p:nvSpPr>
            <p:cNvPr id="1435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435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sadelfio.podbean.com/mf/web/jv5mq/BabyScientific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46150"/>
            <a:ext cx="3700462"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aoblený obdélník 4"/>
          <p:cNvSpPr/>
          <p:nvPr/>
        </p:nvSpPr>
        <p:spPr>
          <a:xfrm>
            <a:off x="476841" y="764704"/>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5366" name="Picture 4" descr="http://coconutcreamcare.files.wordpress.com/2013/04/scientific-metho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52513"/>
            <a:ext cx="41624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grpSp>
        <p:nvGrpSpPr>
          <p:cNvPr id="15368" name="Skupina 8"/>
          <p:cNvGrpSpPr>
            <a:grpSpLocks/>
          </p:cNvGrpSpPr>
          <p:nvPr/>
        </p:nvGrpSpPr>
        <p:grpSpPr bwMode="auto">
          <a:xfrm>
            <a:off x="0" y="6638925"/>
            <a:ext cx="9142413" cy="246063"/>
            <a:chOff x="0" y="6639164"/>
            <a:chExt cx="9142412" cy="246379"/>
          </a:xfrm>
        </p:grpSpPr>
        <p:sp>
          <p:nvSpPr>
            <p:cNvPr id="15369"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53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9238" name="Picture 22" descr="http://upload.wikimedia.org/wikipedia/commons/thumb/4/43/Karl_Popper.jpg/220px-Karl_Popper.jpg"/>
          <p:cNvPicPr>
            <a:picLocks noChangeAspect="1" noChangeArrowheads="1"/>
          </p:cNvPicPr>
          <p:nvPr/>
        </p:nvPicPr>
        <p:blipFill>
          <a:blip r:embed="rId2" cstate="print"/>
          <a:srcRect/>
          <a:stretch>
            <a:fillRect/>
          </a:stretch>
        </p:blipFill>
        <p:spPr bwMode="auto">
          <a:xfrm>
            <a:off x="499836" y="3284670"/>
            <a:ext cx="1909998" cy="2447793"/>
          </a:xfrm>
          <a:prstGeom prst="rect">
            <a:avLst/>
          </a:prstGeom>
          <a:ln>
            <a:noFill/>
          </a:ln>
          <a:effectLst>
            <a:softEdge rad="112500"/>
          </a:effectLst>
        </p:spPr>
      </p:pic>
      <p:sp>
        <p:nvSpPr>
          <p:cNvPr id="16" name="Text Box 17"/>
          <p:cNvSpPr txBox="1">
            <a:spLocks noChangeArrowheads="1"/>
          </p:cNvSpPr>
          <p:nvPr/>
        </p:nvSpPr>
        <p:spPr bwMode="auto">
          <a:xfrm>
            <a:off x="428625" y="1714500"/>
            <a:ext cx="8496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Asking new questions - the key for the succesful scientific research</a:t>
            </a:r>
          </a:p>
        </p:txBody>
      </p:sp>
      <p:sp>
        <p:nvSpPr>
          <p:cNvPr id="17" name="Text Box 18"/>
          <p:cNvSpPr txBox="1">
            <a:spLocks noChangeArrowheads="1"/>
          </p:cNvSpPr>
          <p:nvPr/>
        </p:nvSpPr>
        <p:spPr bwMode="auto">
          <a:xfrm>
            <a:off x="428625" y="2347913"/>
            <a:ext cx="86756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Scientific discovery is rather continual approach to the final „knowledge“</a:t>
            </a:r>
          </a:p>
        </p:txBody>
      </p:sp>
      <p:sp>
        <p:nvSpPr>
          <p:cNvPr id="18" name="Text Box 20"/>
          <p:cNvSpPr txBox="1">
            <a:spLocks noChangeArrowheads="1"/>
          </p:cNvSpPr>
          <p:nvPr/>
        </p:nvSpPr>
        <p:spPr bwMode="auto">
          <a:xfrm>
            <a:off x="428625" y="2914650"/>
            <a:ext cx="86756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Karl Raimund Popper - philosopher of Austrian origin, his critical</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rationalism give</a:t>
            </a:r>
            <a:r>
              <a:rPr lang="cs-CZ" altLang="cs-CZ" sz="2200">
                <a:latin typeface="Calibri" panose="020F0502020204030204" pitchFamily="34" charset="0"/>
                <a:cs typeface="Calibri" panose="020F0502020204030204" pitchFamily="34" charset="0"/>
              </a:rPr>
              <a:t>s</a:t>
            </a:r>
            <a:r>
              <a:rPr lang="en-US" altLang="cs-CZ" sz="2200">
                <a:latin typeface="Calibri" panose="020F0502020204030204" pitchFamily="34" charset="0"/>
                <a:cs typeface="Calibri" panose="020F0502020204030204" pitchFamily="34" charset="0"/>
              </a:rPr>
              <a:t> a true picture of the continual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approaching to the truth by the elimination of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mistakes and errors</a:t>
            </a:r>
          </a:p>
        </p:txBody>
      </p:sp>
      <p:sp>
        <p:nvSpPr>
          <p:cNvPr id="19" name="Text Box 21"/>
          <p:cNvSpPr txBox="1">
            <a:spLocks noChangeArrowheads="1"/>
          </p:cNvSpPr>
          <p:nvPr/>
        </p:nvSpPr>
        <p:spPr bwMode="auto">
          <a:xfrm>
            <a:off x="428625" y="4554538"/>
            <a:ext cx="8823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 correct scientific statements must be possible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to </a:t>
            </a:r>
            <a:r>
              <a:rPr lang="cs-CZ" altLang="cs-CZ" sz="2200">
                <a:latin typeface="Calibri" panose="020F0502020204030204" pitchFamily="34" charset="0"/>
                <a:cs typeface="Calibri" panose="020F0502020204030204" pitchFamily="34" charset="0"/>
              </a:rPr>
              <a:t>reject,</a:t>
            </a:r>
            <a:r>
              <a:rPr lang="en-US" altLang="cs-CZ" sz="2200">
                <a:latin typeface="Calibri" panose="020F0502020204030204" pitchFamily="34" charset="0"/>
                <a:cs typeface="Calibri" panose="020F0502020204030204" pitchFamily="34" charset="0"/>
              </a:rPr>
              <a:t> i.e. it must </a:t>
            </a:r>
            <a:r>
              <a:rPr lang="cs-CZ" altLang="cs-CZ" sz="2200">
                <a:latin typeface="Calibri" panose="020F0502020204030204" pitchFamily="34" charset="0"/>
                <a:cs typeface="Calibri" panose="020F0502020204030204" pitchFamily="34" charset="0"/>
              </a:rPr>
              <a:t>be</a:t>
            </a:r>
            <a:r>
              <a:rPr lang="en-US" altLang="cs-CZ" sz="2200">
                <a:latin typeface="Calibri" panose="020F0502020204030204" pitchFamily="34" charset="0"/>
                <a:cs typeface="Calibri" panose="020F0502020204030204" pitchFamily="34" charset="0"/>
              </a:rPr>
              <a:t> refutable by functional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       </a:t>
            </a:r>
            <a:r>
              <a:rPr lang="cs-CZ" altLang="cs-CZ" sz="2200">
                <a:latin typeface="Calibri" panose="020F0502020204030204" pitchFamily="34" charset="0"/>
                <a:cs typeface="Calibri" panose="020F0502020204030204" pitchFamily="34" charset="0"/>
              </a:rPr>
              <a:t>   </a:t>
            </a:r>
            <a:r>
              <a:rPr lang="en-US" altLang="cs-CZ" sz="2200">
                <a:latin typeface="Calibri" panose="020F0502020204030204" pitchFamily="34" charset="0"/>
                <a:cs typeface="Calibri" panose="020F0502020204030204" pitchFamily="34" charset="0"/>
              </a:rPr>
              <a:t> experimental activity with subsequent interpretation</a:t>
            </a:r>
          </a:p>
        </p:txBody>
      </p:sp>
      <p:sp>
        <p:nvSpPr>
          <p:cNvPr id="16394"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1639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grpSp>
        <p:nvGrpSpPr>
          <p:cNvPr id="16396" name="Skupina 8"/>
          <p:cNvGrpSpPr>
            <a:grpSpLocks/>
          </p:cNvGrpSpPr>
          <p:nvPr/>
        </p:nvGrpSpPr>
        <p:grpSpPr bwMode="auto">
          <a:xfrm>
            <a:off x="0" y="6638925"/>
            <a:ext cx="9142413" cy="246063"/>
            <a:chOff x="0" y="6639164"/>
            <a:chExt cx="9142412" cy="246379"/>
          </a:xfrm>
        </p:grpSpPr>
        <p:sp>
          <p:nvSpPr>
            <p:cNvPr id="1639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639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a:spLocks noChangeArrowheads="1"/>
          </p:cNvSpPr>
          <p:nvPr/>
        </p:nvSpPr>
        <p:spPr bwMode="auto">
          <a:xfrm>
            <a:off x="827088" y="2406650"/>
            <a:ext cx="73453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b="1">
                <a:latin typeface="Calibri" panose="020F0502020204030204" pitchFamily="34" charset="0"/>
              </a:rPr>
              <a:t>Scientific</a:t>
            </a:r>
            <a:r>
              <a:rPr lang="cs-CZ" altLang="cs-CZ" sz="2200" b="1">
                <a:latin typeface="Calibri" panose="020F0502020204030204" pitchFamily="34" charset="0"/>
              </a:rPr>
              <a:t> </a:t>
            </a:r>
            <a:r>
              <a:rPr lang="en-US" altLang="cs-CZ" sz="2200" b="1">
                <a:latin typeface="Calibri" panose="020F0502020204030204" pitchFamily="34" charset="0"/>
              </a:rPr>
              <a:t>activities</a:t>
            </a:r>
            <a:r>
              <a:rPr lang="cs-CZ" altLang="cs-CZ" sz="2200" b="1">
                <a:latin typeface="Calibri" panose="020F0502020204030204" pitchFamily="34" charset="0"/>
              </a:rPr>
              <a:t>:</a:t>
            </a:r>
          </a:p>
          <a:p>
            <a:pPr eaLnBrk="1" hangingPunct="1">
              <a:spcBef>
                <a:spcPct val="0"/>
              </a:spcBef>
              <a:buFontTx/>
              <a:buNone/>
            </a:pPr>
            <a:endParaRPr lang="cs-CZ" altLang="cs-CZ" sz="2200">
              <a:latin typeface="Calibri" panose="020F0502020204030204" pitchFamily="34" charset="0"/>
            </a:endParaRPr>
          </a:p>
          <a:p>
            <a:pPr lvl="1" eaLnBrk="1" hangingPunct="1">
              <a:spcBef>
                <a:spcPct val="0"/>
              </a:spcBef>
              <a:buFontTx/>
              <a:buChar char="-"/>
            </a:pPr>
            <a:r>
              <a:rPr lang="cs-CZ" altLang="cs-CZ" sz="2200" b="1">
                <a:latin typeface="Calibri" panose="020F0502020204030204" pitchFamily="34" charset="0"/>
              </a:rPr>
              <a:t> systematical  gathering of data -</a:t>
            </a:r>
            <a:r>
              <a:rPr lang="cs-CZ" altLang="cs-CZ" sz="2200">
                <a:latin typeface="Calibri" panose="020F0502020204030204" pitchFamily="34" charset="0"/>
              </a:rPr>
              <a:t> experiment and observation</a:t>
            </a:r>
          </a:p>
          <a:p>
            <a:pPr eaLnBrk="1" hangingPunct="1">
              <a:spcBef>
                <a:spcPct val="0"/>
              </a:spcBef>
              <a:buFontTx/>
              <a:buNone/>
            </a:pPr>
            <a:endParaRPr lang="cs-CZ" altLang="cs-CZ" sz="2200">
              <a:latin typeface="Calibri" panose="020F0502020204030204" pitchFamily="34" charset="0"/>
            </a:endParaRPr>
          </a:p>
          <a:p>
            <a:pPr lvl="1" eaLnBrk="1" hangingPunct="1">
              <a:spcBef>
                <a:spcPct val="0"/>
              </a:spcBef>
              <a:buFontTx/>
              <a:buChar char="-"/>
            </a:pPr>
            <a:r>
              <a:rPr lang="cs-CZ" altLang="cs-CZ" sz="2200" b="1">
                <a:latin typeface="Calibri" panose="020F0502020204030204" pitchFamily="34" charset="0"/>
              </a:rPr>
              <a:t> </a:t>
            </a:r>
            <a:r>
              <a:rPr lang="en-US" altLang="cs-CZ" sz="2200" b="1">
                <a:latin typeface="Calibri" panose="020F0502020204030204" pitchFamily="34" charset="0"/>
              </a:rPr>
              <a:t>formulation of hypothes</a:t>
            </a:r>
            <a:r>
              <a:rPr lang="cs-CZ" altLang="cs-CZ" sz="2200" b="1">
                <a:latin typeface="Calibri" panose="020F0502020204030204" pitchFamily="34" charset="0"/>
              </a:rPr>
              <a:t>e</a:t>
            </a:r>
            <a:r>
              <a:rPr lang="en-US" altLang="cs-CZ" sz="2200" b="1">
                <a:latin typeface="Calibri" panose="020F0502020204030204" pitchFamily="34" charset="0"/>
              </a:rPr>
              <a:t>s</a:t>
            </a:r>
            <a:r>
              <a:rPr lang="cs-CZ" altLang="cs-CZ" sz="2200">
                <a:latin typeface="Calibri" panose="020F0502020204030204" pitchFamily="34" charset="0"/>
              </a:rPr>
              <a:t> - these must be able to be </a:t>
            </a:r>
            <a:r>
              <a:rPr lang="en-US" altLang="cs-CZ" sz="2200">
                <a:latin typeface="Calibri" panose="020F0502020204030204" pitchFamily="34" charset="0"/>
              </a:rPr>
              <a:t>falsif</a:t>
            </a:r>
            <a:r>
              <a:rPr lang="cs-CZ" altLang="cs-CZ" sz="2200">
                <a:latin typeface="Calibri" panose="020F0502020204030204" pitchFamily="34" charset="0"/>
              </a:rPr>
              <a:t>ied </a:t>
            </a:r>
            <a:r>
              <a:rPr lang="en-US" altLang="cs-CZ" sz="2200">
                <a:latin typeface="Calibri" panose="020F0502020204030204" pitchFamily="34" charset="0"/>
              </a:rPr>
              <a:t>and </a:t>
            </a:r>
            <a:r>
              <a:rPr lang="cs-CZ" altLang="cs-CZ" sz="2200">
                <a:latin typeface="Calibri" panose="020F0502020204030204" pitchFamily="34" charset="0"/>
              </a:rPr>
              <a:t> </a:t>
            </a:r>
            <a:r>
              <a:rPr lang="en-US" altLang="cs-CZ" sz="2200">
                <a:latin typeface="Calibri" panose="020F0502020204030204" pitchFamily="34" charset="0"/>
              </a:rPr>
              <a:t>test</a:t>
            </a:r>
            <a:r>
              <a:rPr lang="cs-CZ" altLang="cs-CZ" sz="2200">
                <a:latin typeface="Calibri" panose="020F0502020204030204" pitchFamily="34" charset="0"/>
              </a:rPr>
              <a:t>ed</a:t>
            </a:r>
            <a:r>
              <a:rPr lang="en-US" altLang="cs-CZ" sz="2200">
                <a:latin typeface="Calibri" panose="020F0502020204030204" pitchFamily="34" charset="0"/>
              </a:rPr>
              <a:t> using comparisons with results of other</a:t>
            </a:r>
            <a:r>
              <a:rPr lang="cs-CZ" altLang="cs-CZ" sz="2200">
                <a:latin typeface="Calibri" panose="020F0502020204030204" pitchFamily="34" charset="0"/>
              </a:rPr>
              <a:t> scientists</a:t>
            </a:r>
            <a:endParaRPr lang="cs-CZ" altLang="cs-CZ" sz="2200" b="1">
              <a:latin typeface="Calibri" panose="020F0502020204030204" pitchFamily="34" charset="0"/>
            </a:endParaRPr>
          </a:p>
        </p:txBody>
      </p:sp>
      <p:sp>
        <p:nvSpPr>
          <p:cNvPr id="15" name="Zaoblený obdélník 14"/>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14"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7415"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14" name="Text Box 15"/>
          <p:cNvSpPr txBox="1">
            <a:spLocks noChangeArrowheads="1"/>
          </p:cNvSpPr>
          <p:nvPr/>
        </p:nvSpPr>
        <p:spPr bwMode="auto">
          <a:xfrm>
            <a:off x="428625" y="1571625"/>
            <a:ext cx="79200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a:latin typeface="Calibri" panose="020F0502020204030204" pitchFamily="34" charset="0"/>
                <a:cs typeface="Calibri" panose="020F0502020204030204" pitchFamily="34" charset="0"/>
              </a:rPr>
              <a:t>How to distinguish between scientific and unscientific activities in biology and other disciplines?</a:t>
            </a:r>
          </a:p>
        </p:txBody>
      </p:sp>
      <p:grpSp>
        <p:nvGrpSpPr>
          <p:cNvPr id="17417" name="Skupina 8"/>
          <p:cNvGrpSpPr>
            <a:grpSpLocks/>
          </p:cNvGrpSpPr>
          <p:nvPr/>
        </p:nvGrpSpPr>
        <p:grpSpPr bwMode="auto">
          <a:xfrm>
            <a:off x="0" y="6638925"/>
            <a:ext cx="9142413" cy="246063"/>
            <a:chOff x="0" y="6639164"/>
            <a:chExt cx="9142412" cy="246379"/>
          </a:xfrm>
        </p:grpSpPr>
        <p:sp>
          <p:nvSpPr>
            <p:cNvPr id="17418"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74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21"/>
          <p:cNvSpPr txBox="1">
            <a:spLocks noChangeArrowheads="1"/>
          </p:cNvSpPr>
          <p:nvPr/>
        </p:nvSpPr>
        <p:spPr bwMode="auto">
          <a:xfrm>
            <a:off x="428625" y="1981200"/>
            <a:ext cx="8424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CSI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the committee for skeptical inquiry</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The </a:t>
            </a:r>
            <a:r>
              <a:rPr lang="en-US" altLang="cs-CZ" sz="2000">
                <a:latin typeface="Calibri" panose="020F0502020204030204" pitchFamily="34" charset="0"/>
                <a:cs typeface="Calibri" panose="020F0502020204030204" pitchFamily="34" charset="0"/>
              </a:rPr>
              <a:t>society of scientists and philosophers promoting methods and ideas of new skepticism (in a sense of critical rationali</a:t>
            </a:r>
            <a:r>
              <a:rPr lang="cs-CZ" altLang="cs-CZ" sz="2000">
                <a:latin typeface="Calibri" panose="020F0502020204030204" pitchFamily="34" charset="0"/>
                <a:cs typeface="Calibri" panose="020F0502020204030204" pitchFamily="34" charset="0"/>
              </a:rPr>
              <a:t>s</a:t>
            </a:r>
            <a:r>
              <a:rPr lang="en-US" altLang="cs-CZ" sz="2000">
                <a:latin typeface="Calibri" panose="020F0502020204030204" pitchFamily="34" charset="0"/>
                <a:cs typeface="Calibri" panose="020F0502020204030204" pitchFamily="34" charset="0"/>
              </a:rPr>
              <a:t>m) towards paranormal and other fringe-science</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claims</a:t>
            </a:r>
            <a:r>
              <a:rPr lang="cs-CZ" altLang="cs-CZ" sz="2000">
                <a:latin typeface="Calibri" panose="020F0502020204030204" pitchFamily="34" charset="0"/>
                <a:cs typeface="Calibri" panose="020F0502020204030204" pitchFamily="34" charset="0"/>
              </a:rPr>
              <a:t>.</a:t>
            </a:r>
            <a:endParaRPr lang="en-US" altLang="cs-CZ" sz="2000">
              <a:latin typeface="Calibri" panose="020F0502020204030204" pitchFamily="34" charset="0"/>
              <a:cs typeface="Calibri" panose="020F0502020204030204" pitchFamily="34" charset="0"/>
            </a:endParaRPr>
          </a:p>
        </p:txBody>
      </p:sp>
      <p:sp>
        <p:nvSpPr>
          <p:cNvPr id="18435" name="Text Box 28"/>
          <p:cNvSpPr txBox="1">
            <a:spLocks noChangeArrowheads="1"/>
          </p:cNvSpPr>
          <p:nvPr/>
        </p:nvSpPr>
        <p:spPr bwMode="auto">
          <a:xfrm>
            <a:off x="468313" y="1052513"/>
            <a:ext cx="8496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8436" name="Skupina 12"/>
          <p:cNvGrpSpPr>
            <a:grpSpLocks/>
          </p:cNvGrpSpPr>
          <p:nvPr/>
        </p:nvGrpSpPr>
        <p:grpSpPr bwMode="auto">
          <a:xfrm>
            <a:off x="0" y="6638925"/>
            <a:ext cx="9142413" cy="246063"/>
            <a:chOff x="0" y="6639164"/>
            <a:chExt cx="9142412" cy="246379"/>
          </a:xfrm>
        </p:grpSpPr>
        <p:sp>
          <p:nvSpPr>
            <p:cNvPr id="18443"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844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5609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440" name="Rectangle 25"/>
          <p:cNvSpPr>
            <a:spLocks noChangeArrowheads="1"/>
          </p:cNvSpPr>
          <p:nvPr/>
        </p:nvSpPr>
        <p:spPr bwMode="auto">
          <a:xfrm>
            <a:off x="1982788" y="22225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7" name="Text Box 15"/>
          <p:cNvSpPr txBox="1">
            <a:spLocks noChangeArrowheads="1"/>
          </p:cNvSpPr>
          <p:nvPr/>
        </p:nvSpPr>
        <p:spPr bwMode="auto">
          <a:xfrm>
            <a:off x="428625" y="1357313"/>
            <a:ext cx="792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distinguish between scientific and unscientific activities in biology and other disciplines?</a:t>
            </a:r>
          </a:p>
        </p:txBody>
      </p:sp>
      <p:pic>
        <p:nvPicPr>
          <p:cNvPr id="18"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2694" t="15704" r="14661" b="6805"/>
          <a:stretch>
            <a:fillRect/>
          </a:stretch>
        </p:blipFill>
        <p:spPr bwMode="auto">
          <a:xfrm>
            <a:off x="2000250" y="3071813"/>
            <a:ext cx="507523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468313" y="1989138"/>
            <a:ext cx="8675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SISYFOS - Czech branch of the international skeptical club, known for every year awarding of unscientific activities that are presented publicly</a:t>
            </a:r>
          </a:p>
        </p:txBody>
      </p:sp>
      <p:sp>
        <p:nvSpPr>
          <p:cNvPr id="19459" name="Text Box 23"/>
          <p:cNvSpPr txBox="1">
            <a:spLocks noChangeArrowheads="1"/>
          </p:cNvSpPr>
          <p:nvPr/>
        </p:nvSpPr>
        <p:spPr bwMode="auto">
          <a:xfrm>
            <a:off x="468313" y="1052513"/>
            <a:ext cx="8351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1.1. </a:t>
            </a:r>
            <a:r>
              <a:rPr lang="en-US" altLang="cs-CZ" sz="1800" b="1"/>
              <a:t>The character of scientific work in the field of experimental</a:t>
            </a:r>
            <a:r>
              <a:rPr lang="cs-CZ" altLang="cs-CZ" sz="1800" b="1"/>
              <a:t> biology</a:t>
            </a:r>
          </a:p>
        </p:txBody>
      </p:sp>
      <p:sp>
        <p:nvSpPr>
          <p:cNvPr id="19460" name="Text Box 24"/>
          <p:cNvSpPr txBox="1">
            <a:spLocks noChangeArrowheads="1"/>
          </p:cNvSpPr>
          <p:nvPr/>
        </p:nvSpPr>
        <p:spPr bwMode="auto">
          <a:xfrm>
            <a:off x="468313" y="1341438"/>
            <a:ext cx="79200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distinguish between scientific and unscientific activities in biology and other disciplines?</a:t>
            </a:r>
          </a:p>
        </p:txBody>
      </p:sp>
      <p:grpSp>
        <p:nvGrpSpPr>
          <p:cNvPr id="19461" name="Skupina 12"/>
          <p:cNvGrpSpPr>
            <a:grpSpLocks/>
          </p:cNvGrpSpPr>
          <p:nvPr/>
        </p:nvGrpSpPr>
        <p:grpSpPr bwMode="auto">
          <a:xfrm>
            <a:off x="0" y="6638925"/>
            <a:ext cx="9142413" cy="246063"/>
            <a:chOff x="0" y="6639164"/>
            <a:chExt cx="9142412" cy="246379"/>
          </a:xfrm>
        </p:grpSpPr>
        <p:sp>
          <p:nvSpPr>
            <p:cNvPr id="1946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94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6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19466"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0332" t="16699" r="11707" b="5782"/>
          <a:stretch>
            <a:fillRect/>
          </a:stretch>
        </p:blipFill>
        <p:spPr bwMode="auto">
          <a:xfrm>
            <a:off x="1997075" y="2708275"/>
            <a:ext cx="4735513"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Text Box 9"/>
          <p:cNvSpPr txBox="1">
            <a:spLocks noChangeArrowheads="1"/>
          </p:cNvSpPr>
          <p:nvPr/>
        </p:nvSpPr>
        <p:spPr bwMode="auto">
          <a:xfrm>
            <a:off x="468313" y="1412875"/>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Categorization of activities of modern experimental biologists:	</a:t>
            </a:r>
          </a:p>
        </p:txBody>
      </p:sp>
      <p:grpSp>
        <p:nvGrpSpPr>
          <p:cNvPr id="2" name="Group 31"/>
          <p:cNvGrpSpPr>
            <a:grpSpLocks/>
          </p:cNvGrpSpPr>
          <p:nvPr/>
        </p:nvGrpSpPr>
        <p:grpSpPr bwMode="auto">
          <a:xfrm>
            <a:off x="539750" y="1438275"/>
            <a:ext cx="8569325" cy="5062538"/>
            <a:chOff x="340" y="906"/>
            <a:chExt cx="5398" cy="3189"/>
          </a:xfrm>
        </p:grpSpPr>
        <p:sp>
          <p:nvSpPr>
            <p:cNvPr id="20494" name="Rectangle 12"/>
            <p:cNvSpPr>
              <a:spLocks noChangeArrowheads="1"/>
            </p:cNvSpPr>
            <p:nvPr/>
          </p:nvSpPr>
          <p:spPr bwMode="auto">
            <a:xfrm>
              <a:off x="657" y="1224"/>
              <a:ext cx="13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Laboratory expert</a:t>
              </a:r>
            </a:p>
          </p:txBody>
        </p:sp>
        <p:pic>
          <p:nvPicPr>
            <p:cNvPr id="20495" name="Picture 16" descr="img0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752"/>
              <a:ext cx="2540"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 y="906"/>
              <a:ext cx="1296"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2523"/>
              <a:ext cx="1530"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1162"/>
              <a:ext cx="78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Text Box 29"/>
          <p:cNvSpPr txBox="1">
            <a:spLocks noChangeArrowheads="1"/>
          </p:cNvSpPr>
          <p:nvPr/>
        </p:nvSpPr>
        <p:spPr bwMode="auto">
          <a:xfrm>
            <a:off x="468313" y="1052513"/>
            <a:ext cx="8567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20485" name="Skupina 15"/>
          <p:cNvGrpSpPr>
            <a:grpSpLocks/>
          </p:cNvGrpSpPr>
          <p:nvPr/>
        </p:nvGrpSpPr>
        <p:grpSpPr bwMode="auto">
          <a:xfrm>
            <a:off x="0" y="6638925"/>
            <a:ext cx="9142413" cy="246063"/>
            <a:chOff x="0" y="6639164"/>
            <a:chExt cx="9142412" cy="246379"/>
          </a:xfrm>
        </p:grpSpPr>
        <p:sp>
          <p:nvSpPr>
            <p:cNvPr id="2049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049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pecetUK"/>
            <p:cNvPicPr>
              <a:picLocks noChangeAspect="1" noChangeArrowheads="1"/>
            </p:cNvPicPr>
            <p:nvPr/>
          </p:nvPicPr>
          <p:blipFill>
            <a:blip r:embed="rId7"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5" descr="logo-male UE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aoblený obdélník 17"/>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489"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4"/>
          <p:cNvGrpSpPr>
            <a:grpSpLocks/>
          </p:cNvGrpSpPr>
          <p:nvPr/>
        </p:nvGrpSpPr>
        <p:grpSpPr bwMode="auto">
          <a:xfrm>
            <a:off x="323850" y="1844675"/>
            <a:ext cx="8820150" cy="4537075"/>
            <a:chOff x="204" y="1162"/>
            <a:chExt cx="5556" cy="2858"/>
          </a:xfrm>
        </p:grpSpPr>
        <p:sp>
          <p:nvSpPr>
            <p:cNvPr id="21518" name="Rectangle 12"/>
            <p:cNvSpPr>
              <a:spLocks noChangeArrowheads="1"/>
            </p:cNvSpPr>
            <p:nvPr/>
          </p:nvSpPr>
          <p:spPr bwMode="auto">
            <a:xfrm>
              <a:off x="793" y="1162"/>
              <a:ext cx="14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cs typeface="Calibri" panose="020F0502020204030204" pitchFamily="34" charset="0"/>
                </a:rPr>
                <a:t>- Teacher and  writer</a:t>
              </a:r>
            </a:p>
          </p:txBody>
        </p:sp>
        <p:pic>
          <p:nvPicPr>
            <p:cNvPr id="21519"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204" y="1389"/>
              <a:ext cx="2812"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2630" y="1344"/>
              <a:ext cx="3130"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476" y="2520"/>
              <a:ext cx="3357"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ext Box 22"/>
          <p:cNvSpPr txBox="1">
            <a:spLocks noChangeArrowheads="1"/>
          </p:cNvSpPr>
          <p:nvPr/>
        </p:nvSpPr>
        <p:spPr bwMode="auto">
          <a:xfrm>
            <a:off x="468313" y="1052513"/>
            <a:ext cx="835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1.1. </a:t>
            </a:r>
            <a:r>
              <a:rPr lang="en-US" altLang="cs-CZ" sz="2000" b="1">
                <a:latin typeface="Calibri" panose="020F0502020204030204" pitchFamily="34" charset="0"/>
                <a:cs typeface="Calibri" panose="020F0502020204030204" pitchFamily="34" charset="0"/>
              </a:rPr>
              <a:t>The character of scientific work in the field of experimental</a:t>
            </a:r>
            <a:r>
              <a:rPr lang="cs-CZ" altLang="cs-CZ" sz="2000" b="1">
                <a:latin typeface="Calibri" panose="020F0502020204030204" pitchFamily="34" charset="0"/>
                <a:cs typeface="Calibri" panose="020F0502020204030204" pitchFamily="34" charset="0"/>
              </a:rPr>
              <a:t> biology</a:t>
            </a:r>
          </a:p>
        </p:txBody>
      </p:sp>
      <p:sp>
        <p:nvSpPr>
          <p:cNvPr id="21508" name="Text Box 23"/>
          <p:cNvSpPr txBox="1">
            <a:spLocks noChangeArrowheads="1"/>
          </p:cNvSpPr>
          <p:nvPr/>
        </p:nvSpPr>
        <p:spPr bwMode="auto">
          <a:xfrm>
            <a:off x="468313" y="1412875"/>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Categorization of activities of modern experimental biologists:	</a:t>
            </a:r>
          </a:p>
        </p:txBody>
      </p:sp>
      <p:grpSp>
        <p:nvGrpSpPr>
          <p:cNvPr id="21509" name="Skupina 14"/>
          <p:cNvGrpSpPr>
            <a:grpSpLocks/>
          </p:cNvGrpSpPr>
          <p:nvPr/>
        </p:nvGrpSpPr>
        <p:grpSpPr bwMode="auto">
          <a:xfrm>
            <a:off x="0" y="6638925"/>
            <a:ext cx="9142413" cy="246063"/>
            <a:chOff x="0" y="6639164"/>
            <a:chExt cx="9142412" cy="246379"/>
          </a:xfrm>
        </p:grpSpPr>
        <p:sp>
          <p:nvSpPr>
            <p:cNvPr id="21514"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15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ecetUK"/>
            <p:cNvPicPr>
              <a:picLocks noChangeAspect="1" noChangeArrowheads="1"/>
            </p:cNvPicPr>
            <p:nvPr/>
          </p:nvPicPr>
          <p:blipFill>
            <a:blip r:embed="rId6"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513"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1258888" y="1844675"/>
            <a:ext cx="296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Manager and popularizer</a:t>
            </a:r>
            <a:endParaRPr lang="cs-CZ" altLang="cs-CZ" sz="1800">
              <a:solidFill>
                <a:schemeClr val="accent2"/>
              </a:solidFill>
            </a:endParaRPr>
          </a:p>
        </p:txBody>
      </p:sp>
      <p:sp>
        <p:nvSpPr>
          <p:cNvPr id="22531" name="Text Box 18"/>
          <p:cNvSpPr txBox="1">
            <a:spLocks noChangeArrowheads="1"/>
          </p:cNvSpPr>
          <p:nvPr/>
        </p:nvSpPr>
        <p:spPr bwMode="auto">
          <a:xfrm>
            <a:off x="468313" y="1052513"/>
            <a:ext cx="8351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1.1. </a:t>
            </a:r>
            <a:r>
              <a:rPr lang="en-US" altLang="cs-CZ" sz="1800" b="1"/>
              <a:t>The character of scientific work in the field of experimental</a:t>
            </a:r>
            <a:r>
              <a:rPr lang="cs-CZ" altLang="cs-CZ" sz="1800" b="1"/>
              <a:t> biology</a:t>
            </a:r>
          </a:p>
        </p:txBody>
      </p:sp>
      <p:sp>
        <p:nvSpPr>
          <p:cNvPr id="22532" name="Text Box 19"/>
          <p:cNvSpPr txBox="1">
            <a:spLocks noChangeArrowheads="1"/>
          </p:cNvSpPr>
          <p:nvPr/>
        </p:nvSpPr>
        <p:spPr bwMode="auto">
          <a:xfrm>
            <a:off x="468313" y="1412875"/>
            <a:ext cx="662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Categorization of activities of modern experimental biologists:	</a:t>
            </a:r>
          </a:p>
        </p:txBody>
      </p:sp>
      <p:grpSp>
        <p:nvGrpSpPr>
          <p:cNvPr id="22533" name="Skupina 12"/>
          <p:cNvGrpSpPr>
            <a:grpSpLocks/>
          </p:cNvGrpSpPr>
          <p:nvPr/>
        </p:nvGrpSpPr>
        <p:grpSpPr bwMode="auto">
          <a:xfrm>
            <a:off x="0" y="6638925"/>
            <a:ext cx="9142413" cy="246063"/>
            <a:chOff x="0" y="6639164"/>
            <a:chExt cx="9142412" cy="246379"/>
          </a:xfrm>
        </p:grpSpPr>
        <p:sp>
          <p:nvSpPr>
            <p:cNvPr id="22539"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25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537"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22538"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472" t="17438" r="2257" b="6520"/>
          <a:stretch>
            <a:fillRect/>
          </a:stretch>
        </p:blipFill>
        <p:spPr bwMode="auto">
          <a:xfrm>
            <a:off x="1476375" y="2349500"/>
            <a:ext cx="63357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303213" y="1341438"/>
            <a:ext cx="853598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1. Basics of research work</a:t>
            </a:r>
          </a:p>
          <a:p>
            <a:pPr eaLnBrk="1" hangingPunct="1">
              <a:spcBef>
                <a:spcPct val="0"/>
              </a:spcBef>
              <a:buFontTx/>
              <a:buNone/>
            </a:pPr>
            <a:endParaRPr lang="en-US" altLang="cs-CZ" sz="2600" b="1">
              <a:latin typeface="Calibri" panose="020F0502020204030204" pitchFamily="34" charset="0"/>
              <a:cs typeface="Calibri" panose="020F0502020204030204" pitchFamily="34" charset="0"/>
            </a:endParaRPr>
          </a:p>
          <a:p>
            <a:pPr eaLnBrk="1" hangingPunct="1">
              <a:spcBef>
                <a:spcPct val="0"/>
              </a:spcBef>
              <a:buFontTx/>
              <a:buNone/>
            </a:pPr>
            <a:r>
              <a:rPr lang="en-US" altLang="cs-CZ" sz="2600">
                <a:latin typeface="Calibri" panose="020F0502020204030204" pitchFamily="34" charset="0"/>
                <a:cs typeface="Calibri" panose="020F0502020204030204" pitchFamily="34" charset="0"/>
              </a:rPr>
              <a:t>1.1. The character of scientific work in the field of experimental biology</a:t>
            </a:r>
          </a:p>
          <a:p>
            <a:pPr eaLnBrk="1" hangingPunct="1">
              <a:spcBef>
                <a:spcPct val="0"/>
              </a:spcBef>
              <a:buFontTx/>
              <a:buNone/>
            </a:pPr>
            <a:r>
              <a:rPr lang="en-US" altLang="cs-CZ" sz="2600">
                <a:latin typeface="Calibri" panose="020F0502020204030204" pitchFamily="34" charset="0"/>
                <a:cs typeface="Calibri" panose="020F0502020204030204" pitchFamily="34" charset="0"/>
              </a:rPr>
              <a:t>1.2. Observation and experiment - two general approaches</a:t>
            </a:r>
          </a:p>
          <a:p>
            <a:pPr eaLnBrk="1" hangingPunct="1">
              <a:spcBef>
                <a:spcPct val="0"/>
              </a:spcBef>
              <a:buFontTx/>
              <a:buNone/>
            </a:pPr>
            <a:r>
              <a:rPr lang="en-US" altLang="cs-CZ" sz="2600">
                <a:latin typeface="Calibri" panose="020F0502020204030204" pitchFamily="34" charset="0"/>
                <a:cs typeface="Calibri" panose="020F0502020204030204" pitchFamily="34" charset="0"/>
              </a:rPr>
              <a:t>1.3. Scientific institutions and organizations, scientific conferences</a:t>
            </a:r>
          </a:p>
          <a:p>
            <a:pPr eaLnBrk="1" hangingPunct="1">
              <a:spcBef>
                <a:spcPct val="0"/>
              </a:spcBef>
              <a:buFontTx/>
              <a:buNone/>
            </a:pPr>
            <a:r>
              <a:rPr lang="en-US" altLang="cs-CZ" sz="2600">
                <a:latin typeface="Calibri" panose="020F0502020204030204" pitchFamily="34" charset="0"/>
                <a:cs typeface="Calibri" panose="020F0502020204030204" pitchFamily="34" charset="0"/>
              </a:rPr>
              <a:t>1.4. Ethical rules of scientific work</a:t>
            </a:r>
          </a:p>
          <a:p>
            <a:pPr eaLnBrk="1" hangingPunct="1">
              <a:spcBef>
                <a:spcPct val="0"/>
              </a:spcBef>
              <a:buFontTx/>
              <a:buNone/>
            </a:pPr>
            <a:r>
              <a:rPr lang="en-US" altLang="cs-CZ" sz="2600">
                <a:latin typeface="Calibri" panose="020F0502020204030204" pitchFamily="34" charset="0"/>
                <a:cs typeface="Calibri" panose="020F0502020204030204" pitchFamily="34" charset="0"/>
              </a:rPr>
              <a:t>1.5. Financing of the scientific research</a:t>
            </a:r>
          </a:p>
          <a:p>
            <a:pPr eaLnBrk="1" hangingPunct="1">
              <a:spcBef>
                <a:spcPct val="0"/>
              </a:spcBef>
              <a:buFontTx/>
              <a:buNone/>
            </a:pPr>
            <a:r>
              <a:rPr lang="en-US" altLang="cs-CZ" sz="2600">
                <a:latin typeface="Calibri" panose="020F0502020204030204" pitchFamily="34" charset="0"/>
                <a:cs typeface="Calibri" panose="020F0502020204030204" pitchFamily="34" charset="0"/>
              </a:rPr>
              <a:t>1.6. Writing scientific projects and grant proposals, basic rules</a:t>
            </a:r>
            <a:endParaRPr lang="en-US" altLang="cs-CZ" sz="2600" b="1">
              <a:latin typeface="Calibri" panose="020F0502020204030204" pitchFamily="34" charset="0"/>
              <a:cs typeface="Calibri" panose="020F0502020204030204" pitchFamily="34" charset="0"/>
            </a:endParaRPr>
          </a:p>
        </p:txBody>
      </p:sp>
      <p:grpSp>
        <p:nvGrpSpPr>
          <p:cNvPr id="5123" name="Skupina 8"/>
          <p:cNvGrpSpPr>
            <a:grpSpLocks/>
          </p:cNvGrpSpPr>
          <p:nvPr/>
        </p:nvGrpSpPr>
        <p:grpSpPr bwMode="auto">
          <a:xfrm>
            <a:off x="0" y="6638925"/>
            <a:ext cx="9142413" cy="246063"/>
            <a:chOff x="0" y="6639164"/>
            <a:chExt cx="9142412" cy="246379"/>
          </a:xfrm>
        </p:grpSpPr>
        <p:sp>
          <p:nvSpPr>
            <p:cNvPr id="5128"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512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95288" y="1052513"/>
            <a:ext cx="755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1.2. </a:t>
            </a:r>
            <a:r>
              <a:rPr lang="en-US" altLang="cs-CZ" sz="2200" b="1">
                <a:latin typeface="Calibri" panose="020F0502020204030204" pitchFamily="34" charset="0"/>
                <a:cs typeface="Calibri" panose="020F0502020204030204" pitchFamily="34" charset="0"/>
              </a:rPr>
              <a:t>Observation and experiment - two general approaches</a:t>
            </a:r>
            <a:endParaRPr lang="cs-CZ" altLang="cs-CZ" sz="2200" b="1">
              <a:latin typeface="Calibri" panose="020F0502020204030204" pitchFamily="34" charset="0"/>
              <a:cs typeface="Calibri" panose="020F0502020204030204" pitchFamily="34" charset="0"/>
            </a:endParaRPr>
          </a:p>
        </p:txBody>
      </p:sp>
      <p:sp>
        <p:nvSpPr>
          <p:cNvPr id="47115" name="Text Box 11"/>
          <p:cNvSpPr txBox="1">
            <a:spLocks noChangeArrowheads="1"/>
          </p:cNvSpPr>
          <p:nvPr/>
        </p:nvSpPr>
        <p:spPr bwMode="auto">
          <a:xfrm>
            <a:off x="468313" y="5876925"/>
            <a:ext cx="835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latin typeface="Calibri" panose="020F0502020204030204" pitchFamily="34" charset="0"/>
                <a:cs typeface="Calibri" panose="020F0502020204030204" pitchFamily="34" charset="0"/>
              </a:rPr>
              <a:t>The approaches of experiment and </a:t>
            </a:r>
            <a:r>
              <a:rPr lang="cs-CZ" altLang="cs-CZ" sz="1800">
                <a:latin typeface="Calibri" panose="020F0502020204030204" pitchFamily="34" charset="0"/>
                <a:cs typeface="Calibri" panose="020F0502020204030204" pitchFamily="34" charset="0"/>
              </a:rPr>
              <a:t>o</a:t>
            </a:r>
            <a:r>
              <a:rPr lang="en-US" altLang="cs-CZ" sz="1800">
                <a:latin typeface="Calibri" panose="020F0502020204030204" pitchFamily="34" charset="0"/>
                <a:cs typeface="Calibri" panose="020F0502020204030204" pitchFamily="34" charset="0"/>
              </a:rPr>
              <a:t>bservation are mixed and can not be separated from each other</a:t>
            </a:r>
          </a:p>
        </p:txBody>
      </p:sp>
      <p:grpSp>
        <p:nvGrpSpPr>
          <p:cNvPr id="2" name="Group 25"/>
          <p:cNvGrpSpPr>
            <a:grpSpLocks/>
          </p:cNvGrpSpPr>
          <p:nvPr/>
        </p:nvGrpSpPr>
        <p:grpSpPr bwMode="auto">
          <a:xfrm>
            <a:off x="4033838" y="3429000"/>
            <a:ext cx="4859337" cy="2438400"/>
            <a:chOff x="2541" y="2251"/>
            <a:chExt cx="3061" cy="1536"/>
          </a:xfrm>
        </p:grpSpPr>
        <p:sp>
          <p:nvSpPr>
            <p:cNvPr id="23574" name="Text Box 15"/>
            <p:cNvSpPr txBox="1">
              <a:spLocks noChangeArrowheads="1"/>
            </p:cNvSpPr>
            <p:nvPr/>
          </p:nvSpPr>
          <p:spPr bwMode="auto">
            <a:xfrm>
              <a:off x="2563" y="2251"/>
              <a:ext cx="291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b="1">
                  <a:latin typeface="Calibri" panose="020F0502020204030204" pitchFamily="34" charset="0"/>
                  <a:cs typeface="Calibri" panose="020F0502020204030204" pitchFamily="34" charset="0"/>
                </a:rPr>
                <a:t>Experiment</a:t>
              </a:r>
              <a:r>
                <a:rPr lang="en-US" altLang="cs-CZ" sz="1800">
                  <a:latin typeface="Calibri" panose="020F0502020204030204" pitchFamily="34" charset="0"/>
                  <a:cs typeface="Calibri" panose="020F0502020204030204" pitchFamily="34" charset="0"/>
                </a:rPr>
                <a:t> </a:t>
              </a:r>
              <a:r>
                <a:rPr lang="cs-CZ" altLang="cs-CZ" sz="1800">
                  <a:latin typeface="Calibri" panose="020F0502020204030204" pitchFamily="34" charset="0"/>
                  <a:cs typeface="Calibri" panose="020F0502020204030204" pitchFamily="34" charset="0"/>
                </a:rPr>
                <a:t>-</a:t>
              </a:r>
              <a:r>
                <a:rPr lang="en-US" altLang="cs-CZ" sz="1800">
                  <a:latin typeface="Calibri" panose="020F0502020204030204" pitchFamily="34" charset="0"/>
                  <a:cs typeface="Calibri" panose="020F0502020204030204" pitchFamily="34" charset="0"/>
                </a:rPr>
                <a:t> following the effect of well-pre-defined factors</a:t>
              </a:r>
            </a:p>
          </p:txBody>
        </p:sp>
        <p:pic>
          <p:nvPicPr>
            <p:cNvPr id="21527" name="control2xfinal.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541" y="2704"/>
              <a:ext cx="1485"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corticalbfa2xfinal.avi">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4117" y="2704"/>
              <a:ext cx="1485"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 Box 13"/>
          <p:cNvSpPr txBox="1">
            <a:spLocks noChangeArrowheads="1"/>
          </p:cNvSpPr>
          <p:nvPr/>
        </p:nvSpPr>
        <p:spPr bwMode="auto">
          <a:xfrm>
            <a:off x="195263" y="1412875"/>
            <a:ext cx="2374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cs typeface="Calibri" panose="020F0502020204030204" pitchFamily="34" charset="0"/>
              </a:rPr>
              <a:t>Scientific </a:t>
            </a:r>
            <a:r>
              <a:rPr lang="en-US" altLang="cs-CZ" sz="2000">
                <a:latin typeface="Calibri" panose="020F0502020204030204" pitchFamily="34" charset="0"/>
                <a:cs typeface="Calibri" panose="020F0502020204030204" pitchFamily="34" charset="0"/>
              </a:rPr>
              <a:t>approaches	</a:t>
            </a:r>
          </a:p>
        </p:txBody>
      </p:sp>
      <p:grpSp>
        <p:nvGrpSpPr>
          <p:cNvPr id="3" name="Group 32"/>
          <p:cNvGrpSpPr>
            <a:grpSpLocks/>
          </p:cNvGrpSpPr>
          <p:nvPr/>
        </p:nvGrpSpPr>
        <p:grpSpPr bwMode="auto">
          <a:xfrm>
            <a:off x="2627313" y="1412875"/>
            <a:ext cx="6840537" cy="2297113"/>
            <a:chOff x="1655" y="890"/>
            <a:chExt cx="4309" cy="1447"/>
          </a:xfrm>
        </p:grpSpPr>
        <p:sp>
          <p:nvSpPr>
            <p:cNvPr id="23568" name="Text Box 14"/>
            <p:cNvSpPr txBox="1">
              <a:spLocks noChangeArrowheads="1"/>
            </p:cNvSpPr>
            <p:nvPr/>
          </p:nvSpPr>
          <p:spPr bwMode="auto">
            <a:xfrm>
              <a:off x="2562" y="890"/>
              <a:ext cx="34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b="1">
                  <a:latin typeface="Calibri" panose="020F0502020204030204" pitchFamily="34" charset="0"/>
                  <a:cs typeface="Calibri" panose="020F0502020204030204" pitchFamily="34" charset="0"/>
                </a:rPr>
                <a:t>Observation</a:t>
              </a:r>
              <a:r>
                <a:rPr lang="en-US" altLang="cs-CZ" sz="1800">
                  <a:latin typeface="Calibri" panose="020F0502020204030204" pitchFamily="34" charset="0"/>
                  <a:cs typeface="Calibri" panose="020F0502020204030204" pitchFamily="34" charset="0"/>
                </a:rPr>
                <a:t> - explorative or analytical</a:t>
              </a:r>
              <a:r>
                <a:rPr lang="cs-CZ" altLang="cs-CZ" sz="1800">
                  <a:latin typeface="Calibri" panose="020F0502020204030204" pitchFamily="34" charset="0"/>
                  <a:cs typeface="Calibri" panose="020F0502020204030204" pitchFamily="34" charset="0"/>
                </a:rPr>
                <a:t> </a:t>
              </a:r>
              <a:r>
                <a:rPr lang="en-US" altLang="cs-CZ" sz="1800">
                  <a:latin typeface="Calibri" panose="020F0502020204030204" pitchFamily="34" charset="0"/>
                  <a:cs typeface="Calibri" panose="020F0502020204030204" pitchFamily="34" charset="0"/>
                </a:rPr>
                <a:t>(</a:t>
              </a:r>
              <a:r>
                <a:rPr lang="cs-CZ" altLang="cs-CZ" sz="1800">
                  <a:latin typeface="Calibri" panose="020F0502020204030204" pitchFamily="34" charset="0"/>
                  <a:cs typeface="Calibri" panose="020F0502020204030204" pitchFamily="34" charset="0"/>
                </a:rPr>
                <a:t>analysis</a:t>
              </a:r>
              <a:r>
                <a:rPr lang="en-US" altLang="cs-CZ" sz="1800">
                  <a:latin typeface="Calibri" panose="020F0502020204030204" pitchFamily="34" charset="0"/>
                  <a:cs typeface="Calibri" panose="020F0502020204030204" pitchFamily="34" charset="0"/>
                </a:rPr>
                <a:t>)</a:t>
              </a:r>
            </a:p>
          </p:txBody>
        </p:sp>
        <p:grpSp>
          <p:nvGrpSpPr>
            <p:cNvPr id="23569" name="Group 16"/>
            <p:cNvGrpSpPr>
              <a:grpSpLocks/>
            </p:cNvGrpSpPr>
            <p:nvPr/>
          </p:nvGrpSpPr>
          <p:grpSpPr bwMode="auto">
            <a:xfrm>
              <a:off x="1655" y="1030"/>
              <a:ext cx="726" cy="1307"/>
              <a:chOff x="657" y="3158"/>
              <a:chExt cx="726" cy="272"/>
            </a:xfrm>
          </p:grpSpPr>
          <p:sp>
            <p:nvSpPr>
              <p:cNvPr id="23572"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3573" name="Line 18"/>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23570" name="Picture 21"/>
            <p:cNvPicPr>
              <a:picLocks noChangeAspect="1" noChangeArrowheads="1"/>
            </p:cNvPicPr>
            <p:nvPr/>
          </p:nvPicPr>
          <p:blipFill>
            <a:blip r:embed="rId6">
              <a:extLst>
                <a:ext uri="{28A0092B-C50C-407E-A947-70E740481C1C}">
                  <a14:useLocalDpi xmlns:a14="http://schemas.microsoft.com/office/drawing/2010/main" val="0"/>
                </a:ext>
              </a:extLst>
            </a:blip>
            <a:srcRect b="67332"/>
            <a:stretch>
              <a:fillRect/>
            </a:stretch>
          </p:blipFill>
          <p:spPr bwMode="auto">
            <a:xfrm>
              <a:off x="2562" y="1112"/>
              <a:ext cx="1542"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8263">
                  <a:solidFill>
                    <a:srgbClr val="000000"/>
                  </a:solidFill>
                  <a:miter lim="800000"/>
                  <a:headEnd/>
                  <a:tailEnd/>
                </a14:hiddenLine>
              </a:ext>
            </a:extLst>
          </p:spPr>
        </p:pic>
        <p:pic>
          <p:nvPicPr>
            <p:cNvPr id="23571" name="Picture 26"/>
            <p:cNvPicPr>
              <a:picLocks noChangeAspect="1" noChangeArrowheads="1"/>
            </p:cNvPicPr>
            <p:nvPr/>
          </p:nvPicPr>
          <p:blipFill>
            <a:blip r:embed="rId7">
              <a:extLst>
                <a:ext uri="{28A0092B-C50C-407E-A947-70E740481C1C}">
                  <a14:useLocalDpi xmlns:a14="http://schemas.microsoft.com/office/drawing/2010/main" val="0"/>
                </a:ext>
              </a:extLst>
            </a:blip>
            <a:srcRect t="63307"/>
            <a:stretch>
              <a:fillRect/>
            </a:stretch>
          </p:blipFill>
          <p:spPr bwMode="auto">
            <a:xfrm>
              <a:off x="4150" y="1161"/>
              <a:ext cx="1497"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9" name="Skupina 21"/>
          <p:cNvGrpSpPr>
            <a:grpSpLocks/>
          </p:cNvGrpSpPr>
          <p:nvPr/>
        </p:nvGrpSpPr>
        <p:grpSpPr bwMode="auto">
          <a:xfrm>
            <a:off x="0" y="6638925"/>
            <a:ext cx="9142413" cy="246063"/>
            <a:chOff x="0" y="6639164"/>
            <a:chExt cx="9142412" cy="246379"/>
          </a:xfrm>
        </p:grpSpPr>
        <p:sp>
          <p:nvSpPr>
            <p:cNvPr id="23564"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356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2" descr="pecetUK"/>
            <p:cNvPicPr>
              <a:picLocks noChangeAspect="1" noChangeArrowheads="1"/>
            </p:cNvPicPr>
            <p:nvPr/>
          </p:nvPicPr>
          <p:blipFill>
            <a:blip r:embed="rId9"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logo-male UE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Zaoblený obdélník 23"/>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563"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395288" y="14843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perform experiments? Experimental design, data a</a:t>
            </a:r>
            <a:r>
              <a:rPr lang="cs-CZ" altLang="cs-CZ" sz="2000">
                <a:latin typeface="Calibri" panose="020F0502020204030204" pitchFamily="34" charset="0"/>
                <a:cs typeface="Calibri" panose="020F0502020204030204" pitchFamily="34" charset="0"/>
              </a:rPr>
              <a:t>c</a:t>
            </a:r>
            <a:r>
              <a:rPr lang="en-US" altLang="cs-CZ" sz="2000">
                <a:latin typeface="Calibri" panose="020F0502020204030204" pitchFamily="34" charset="0"/>
                <a:cs typeface="Calibri" panose="020F0502020204030204" pitchFamily="34" charset="0"/>
              </a:rPr>
              <a:t>quisition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processing and interpretation</a:t>
            </a:r>
          </a:p>
        </p:txBody>
      </p:sp>
      <p:sp>
        <p:nvSpPr>
          <p:cNvPr id="63504" name="Rectangle 16"/>
          <p:cNvSpPr>
            <a:spLocks noChangeArrowheads="1"/>
          </p:cNvSpPr>
          <p:nvPr/>
        </p:nvSpPr>
        <p:spPr bwMode="auto">
          <a:xfrm>
            <a:off x="395288" y="2347913"/>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Experimental design</a:t>
            </a:r>
            <a:r>
              <a:rPr lang="cs-CZ" altLang="cs-CZ" sz="2000">
                <a:latin typeface="Calibri" panose="020F0502020204030204" pitchFamily="34" charset="0"/>
                <a:cs typeface="Calibri" panose="020F0502020204030204" pitchFamily="34" charset="0"/>
              </a:rPr>
              <a:t>:</a:t>
            </a:r>
            <a:endParaRPr lang="en-US" altLang="cs-CZ" sz="2000">
              <a:latin typeface="Calibri" panose="020F0502020204030204" pitchFamily="34" charset="0"/>
              <a:cs typeface="Calibri" panose="020F0502020204030204" pitchFamily="34" charset="0"/>
            </a:endParaRPr>
          </a:p>
        </p:txBody>
      </p:sp>
      <p:sp>
        <p:nvSpPr>
          <p:cNvPr id="63507" name="Rectangle 19"/>
          <p:cNvSpPr>
            <a:spLocks noChangeArrowheads="1"/>
          </p:cNvSpPr>
          <p:nvPr/>
        </p:nvSpPr>
        <p:spPr bwMode="auto">
          <a:xfrm>
            <a:off x="2914650" y="2349500"/>
            <a:ext cx="407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is </a:t>
            </a:r>
            <a:r>
              <a:rPr lang="cs-CZ" altLang="cs-CZ" sz="2000" dirty="0" err="1">
                <a:latin typeface="Calibri" panose="020F0502020204030204" pitchFamily="34" charset="0"/>
                <a:cs typeface="Calibri" panose="020F0502020204030204" pitchFamily="34" charset="0"/>
              </a:rPr>
              <a:t>the</a:t>
            </a:r>
            <a:r>
              <a:rPr lang="cs-CZ" altLang="cs-CZ" sz="2000" dirty="0">
                <a:latin typeface="Calibri" panose="020F0502020204030204" pitchFamily="34" charset="0"/>
                <a:cs typeface="Calibri" panose="020F0502020204030204" pitchFamily="34" charset="0"/>
              </a:rPr>
              <a:t> experiment </a:t>
            </a:r>
            <a:r>
              <a:rPr lang="cs-CZ" altLang="cs-CZ" sz="2000" dirty="0" err="1">
                <a:latin typeface="Calibri" panose="020F0502020204030204" pitchFamily="34" charset="0"/>
                <a:cs typeface="Calibri" panose="020F0502020204030204" pitchFamily="34" charset="0"/>
              </a:rPr>
              <a:t>really</a:t>
            </a:r>
            <a:r>
              <a:rPr lang="cs-CZ" altLang="cs-CZ" sz="2000" dirty="0">
                <a:latin typeface="Calibri" panose="020F0502020204030204" pitchFamily="34" charset="0"/>
                <a:cs typeface="Calibri" panose="020F0502020204030204" pitchFamily="34" charset="0"/>
              </a:rPr>
              <a:t> </a:t>
            </a:r>
            <a:r>
              <a:rPr lang="en-US" altLang="cs-CZ" sz="2000" dirty="0" err="1">
                <a:latin typeface="Calibri" panose="020F0502020204030204" pitchFamily="34" charset="0"/>
                <a:cs typeface="Calibri" panose="020F0502020204030204" pitchFamily="34" charset="0"/>
              </a:rPr>
              <a:t>necessarry</a:t>
            </a:r>
            <a:r>
              <a:rPr lang="en-US" altLang="cs-CZ" sz="2000" dirty="0">
                <a:latin typeface="Calibri" panose="020F0502020204030204" pitchFamily="34" charset="0"/>
                <a:cs typeface="Calibri" panose="020F0502020204030204" pitchFamily="34" charset="0"/>
              </a:rPr>
              <a:t>?</a:t>
            </a:r>
          </a:p>
        </p:txBody>
      </p:sp>
      <p:sp>
        <p:nvSpPr>
          <p:cNvPr id="63508" name="Rectangle 20"/>
          <p:cNvSpPr>
            <a:spLocks noChangeArrowheads="1"/>
          </p:cNvSpPr>
          <p:nvPr/>
        </p:nvSpPr>
        <p:spPr bwMode="auto">
          <a:xfrm>
            <a:off x="2914650" y="2776538"/>
            <a:ext cx="6086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statement of </a:t>
            </a:r>
            <a:r>
              <a:rPr lang="en-US" altLang="cs-CZ" sz="2000">
                <a:latin typeface="Calibri" panose="020F0502020204030204" pitchFamily="34" charset="0"/>
                <a:cs typeface="Calibri" panose="020F0502020204030204" pitchFamily="34" charset="0"/>
              </a:rPr>
              <a:t>null hypothesis</a:t>
            </a:r>
            <a:r>
              <a:rPr lang="cs-CZ" altLang="cs-CZ" sz="2000">
                <a:latin typeface="Calibri" panose="020F0502020204030204" pitchFamily="34" charset="0"/>
                <a:cs typeface="Calibri" panose="020F0502020204030204" pitchFamily="34" charset="0"/>
              </a:rPr>
              <a:t> that might be rejected based on the results of our experiment</a:t>
            </a:r>
            <a:endParaRPr lang="en-US" altLang="cs-CZ" sz="2000">
              <a:latin typeface="Calibri" panose="020F0502020204030204" pitchFamily="34" charset="0"/>
              <a:cs typeface="Calibri" panose="020F0502020204030204" pitchFamily="34" charset="0"/>
            </a:endParaRPr>
          </a:p>
        </p:txBody>
      </p:sp>
      <p:sp>
        <p:nvSpPr>
          <p:cNvPr id="63509" name="Rectangle 21"/>
          <p:cNvSpPr>
            <a:spLocks noChangeArrowheads="1"/>
          </p:cNvSpPr>
          <p:nvPr/>
        </p:nvSpPr>
        <p:spPr bwMode="auto">
          <a:xfrm>
            <a:off x="2911475" y="3490913"/>
            <a:ext cx="490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considering</a:t>
            </a:r>
            <a:r>
              <a:rPr lang="en-US" altLang="cs-CZ" sz="2000" dirty="0">
                <a:latin typeface="Calibri" panose="020F0502020204030204" pitchFamily="34" charset="0"/>
                <a:cs typeface="Calibri" panose="020F0502020204030204" pitchFamily="34" charset="0"/>
              </a:rPr>
              <a:t> time and financial costs</a:t>
            </a:r>
          </a:p>
        </p:txBody>
      </p:sp>
      <p:sp>
        <p:nvSpPr>
          <p:cNvPr id="63510" name="Rectangle 22"/>
          <p:cNvSpPr>
            <a:spLocks noChangeArrowheads="1"/>
          </p:cNvSpPr>
          <p:nvPr/>
        </p:nvSpPr>
        <p:spPr bwMode="auto">
          <a:xfrm>
            <a:off x="2914650" y="3990975"/>
            <a:ext cx="6265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a:t>
            </a:r>
            <a:r>
              <a:rPr lang="en-US" altLang="cs-CZ" sz="2000" dirty="0" err="1" smtClean="0">
                <a:latin typeface="Calibri" panose="020F0502020204030204" pitchFamily="34" charset="0"/>
                <a:cs typeface="Calibri" panose="020F0502020204030204" pitchFamily="34" charset="0"/>
              </a:rPr>
              <a:t>ch</a:t>
            </a:r>
            <a:r>
              <a:rPr lang="cs-CZ" altLang="cs-CZ" sz="2000" dirty="0" smtClean="0">
                <a:latin typeface="Calibri" panose="020F0502020204030204" pitchFamily="34" charset="0"/>
                <a:cs typeface="Calibri" panose="020F0502020204030204" pitchFamily="34" charset="0"/>
              </a:rPr>
              <a:t>o</a:t>
            </a:r>
            <a:r>
              <a:rPr lang="en-US" altLang="cs-CZ" sz="2000" dirty="0" err="1" smtClean="0">
                <a:latin typeface="Calibri" panose="020F0502020204030204" pitchFamily="34" charset="0"/>
                <a:cs typeface="Calibri" panose="020F0502020204030204" pitchFamily="34" charset="0"/>
              </a:rPr>
              <a:t>osing</a:t>
            </a:r>
            <a:r>
              <a:rPr lang="en-US" altLang="cs-CZ" sz="2000" dirty="0" smtClean="0">
                <a:latin typeface="Calibri" panose="020F0502020204030204" pitchFamily="34" charset="0"/>
                <a:cs typeface="Calibri" panose="020F0502020204030204" pitchFamily="34" charset="0"/>
              </a:rPr>
              <a:t> </a:t>
            </a:r>
            <a:r>
              <a:rPr lang="en-US" altLang="cs-CZ" sz="2000" dirty="0">
                <a:latin typeface="Calibri" panose="020F0502020204030204" pitchFamily="34" charset="0"/>
                <a:cs typeface="Calibri" panose="020F0502020204030204" pitchFamily="34" charset="0"/>
              </a:rPr>
              <a:t>appropriate methods including their </a:t>
            </a:r>
            <a:r>
              <a:rPr lang="en-US" altLang="cs-CZ" sz="2000" dirty="0">
                <a:latin typeface="Calibri" panose="020F0502020204030204" pitchFamily="34" charset="0"/>
                <a:cs typeface="Calibri" panose="020F0502020204030204" pitchFamily="34" charset="0"/>
                <a:hlinkClick r:id="rId2"/>
              </a:rPr>
              <a:t>understanding</a:t>
            </a:r>
            <a:endParaRPr lang="en-US" altLang="cs-CZ" sz="2000" dirty="0">
              <a:solidFill>
                <a:schemeClr val="accent2"/>
              </a:solidFill>
              <a:latin typeface="Calibri" panose="020F0502020204030204" pitchFamily="34" charset="0"/>
              <a:cs typeface="Calibri" panose="020F0502020204030204" pitchFamily="34" charset="0"/>
            </a:endParaRPr>
          </a:p>
        </p:txBody>
      </p:sp>
      <p:sp>
        <p:nvSpPr>
          <p:cNvPr id="63511" name="Rectangle 23"/>
          <p:cNvSpPr>
            <a:spLocks noChangeArrowheads="1"/>
          </p:cNvSpPr>
          <p:nvPr/>
        </p:nvSpPr>
        <p:spPr bwMode="auto">
          <a:xfrm>
            <a:off x="2911475" y="4814888"/>
            <a:ext cx="5116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considering</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the way of presentation of results</a:t>
            </a:r>
            <a:endParaRPr lang="en-US" altLang="cs-CZ" sz="2000">
              <a:latin typeface="Calibri" panose="020F0502020204030204" pitchFamily="34" charset="0"/>
              <a:cs typeface="Calibri" panose="020F0502020204030204" pitchFamily="34" charset="0"/>
            </a:endParaRPr>
          </a:p>
        </p:txBody>
      </p:sp>
      <p:grpSp>
        <p:nvGrpSpPr>
          <p:cNvPr id="24585" name="Skupina 15"/>
          <p:cNvGrpSpPr>
            <a:grpSpLocks/>
          </p:cNvGrpSpPr>
          <p:nvPr/>
        </p:nvGrpSpPr>
        <p:grpSpPr bwMode="auto">
          <a:xfrm>
            <a:off x="0" y="6638925"/>
            <a:ext cx="9142413" cy="246063"/>
            <a:chOff x="0" y="6639164"/>
            <a:chExt cx="9142412" cy="246379"/>
          </a:xfrm>
        </p:grpSpPr>
        <p:sp>
          <p:nvSpPr>
            <p:cNvPr id="24591"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45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aoblený obdélník 17"/>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589"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24590" name="Text Box 5"/>
          <p:cNvSpPr txBox="1">
            <a:spLocks noChangeArrowheads="1"/>
          </p:cNvSpPr>
          <p:nvPr/>
        </p:nvSpPr>
        <p:spPr bwMode="auto">
          <a:xfrm>
            <a:off x="395288" y="1052513"/>
            <a:ext cx="755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1.2. </a:t>
            </a:r>
            <a:r>
              <a:rPr lang="en-US" altLang="cs-CZ" sz="2200" b="1">
                <a:latin typeface="Calibri" panose="020F0502020204030204" pitchFamily="34" charset="0"/>
                <a:cs typeface="Calibri" panose="020F0502020204030204" pitchFamily="34" charset="0"/>
              </a:rPr>
              <a:t>Observation and experiment - two general approaches</a:t>
            </a:r>
            <a:endParaRPr lang="cs-CZ" altLang="cs-CZ" sz="22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4" grpId="0"/>
      <p:bldP spid="63507" grpId="0"/>
      <p:bldP spid="63508" grpId="0"/>
      <p:bldP spid="63509" grpId="0"/>
      <p:bldP spid="63510" grpId="0"/>
      <p:bldP spid="635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ChangeArrowheads="1"/>
          </p:cNvSpPr>
          <p:nvPr/>
        </p:nvSpPr>
        <p:spPr bwMode="auto">
          <a:xfrm>
            <a:off x="395288" y="2282825"/>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a:latin typeface="Calibri" panose="020F0502020204030204" pitchFamily="34" charset="0"/>
                <a:cs typeface="Calibri" panose="020F0502020204030204" pitchFamily="34" charset="0"/>
              </a:rPr>
              <a:t>Data aquisition in</a:t>
            </a:r>
            <a:r>
              <a:rPr lang="cs-CZ" altLang="cs-CZ" sz="2000" b="1">
                <a:latin typeface="Calibri" panose="020F0502020204030204" pitchFamily="34" charset="0"/>
                <a:cs typeface="Calibri" panose="020F0502020204030204" pitchFamily="34" charset="0"/>
              </a:rPr>
              <a:t/>
            </a:r>
            <a:br>
              <a:rPr lang="cs-CZ" altLang="cs-CZ" sz="2000" b="1">
                <a:latin typeface="Calibri" panose="020F0502020204030204" pitchFamily="34" charset="0"/>
                <a:cs typeface="Calibri" panose="020F0502020204030204" pitchFamily="34" charset="0"/>
              </a:rPr>
            </a:br>
            <a:r>
              <a:rPr lang="en-US" altLang="cs-CZ" sz="2000" b="1">
                <a:latin typeface="Calibri" panose="020F0502020204030204" pitchFamily="34" charset="0"/>
                <a:cs typeface="Calibri" panose="020F0502020204030204" pitchFamily="34" charset="0"/>
              </a:rPr>
              <a:t>the laboratory</a:t>
            </a:r>
            <a:r>
              <a:rPr lang="cs-CZ" altLang="cs-CZ" sz="2000" b="1">
                <a:latin typeface="Calibri" panose="020F0502020204030204" pitchFamily="34" charset="0"/>
                <a:cs typeface="Calibri" panose="020F0502020204030204" pitchFamily="34" charset="0"/>
              </a:rPr>
              <a:t>:</a:t>
            </a:r>
            <a:endParaRPr lang="en-US" altLang="cs-CZ" sz="2000" b="1">
              <a:latin typeface="Calibri" panose="020F0502020204030204" pitchFamily="34" charset="0"/>
              <a:cs typeface="Calibri" panose="020F0502020204030204" pitchFamily="34" charset="0"/>
            </a:endParaRPr>
          </a:p>
        </p:txBody>
      </p:sp>
      <p:sp>
        <p:nvSpPr>
          <p:cNvPr id="25603" name="Text Box 32"/>
          <p:cNvSpPr txBox="1">
            <a:spLocks noChangeArrowheads="1"/>
          </p:cNvSpPr>
          <p:nvPr/>
        </p:nvSpPr>
        <p:spPr bwMode="auto">
          <a:xfrm>
            <a:off x="395288" y="14843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perform experiments? Experimental design, data a</a:t>
            </a:r>
            <a:r>
              <a:rPr lang="cs-CZ" altLang="cs-CZ" sz="2000">
                <a:latin typeface="Calibri" panose="020F0502020204030204" pitchFamily="34" charset="0"/>
                <a:cs typeface="Calibri" panose="020F0502020204030204" pitchFamily="34" charset="0"/>
              </a:rPr>
              <a:t>c</a:t>
            </a:r>
            <a:r>
              <a:rPr lang="en-US" altLang="cs-CZ" sz="2000">
                <a:latin typeface="Calibri" panose="020F0502020204030204" pitchFamily="34" charset="0"/>
                <a:cs typeface="Calibri" panose="020F0502020204030204" pitchFamily="34" charset="0"/>
              </a:rPr>
              <a:t>quisition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processing and interpretation</a:t>
            </a:r>
          </a:p>
        </p:txBody>
      </p:sp>
      <p:grpSp>
        <p:nvGrpSpPr>
          <p:cNvPr id="25604" name="Skupina 14"/>
          <p:cNvGrpSpPr>
            <a:grpSpLocks/>
          </p:cNvGrpSpPr>
          <p:nvPr/>
        </p:nvGrpSpPr>
        <p:grpSpPr bwMode="auto">
          <a:xfrm>
            <a:off x="0" y="6638925"/>
            <a:ext cx="9142413" cy="246063"/>
            <a:chOff x="0" y="6639164"/>
            <a:chExt cx="9142412" cy="246379"/>
          </a:xfrm>
        </p:grpSpPr>
        <p:sp>
          <p:nvSpPr>
            <p:cNvPr id="25618"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256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608"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25609" name="Text Box 5"/>
          <p:cNvSpPr txBox="1">
            <a:spLocks noChangeArrowheads="1"/>
          </p:cNvSpPr>
          <p:nvPr/>
        </p:nvSpPr>
        <p:spPr bwMode="auto">
          <a:xfrm>
            <a:off x="395288" y="1052513"/>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1.2. </a:t>
            </a:r>
            <a:r>
              <a:rPr lang="en-US" altLang="cs-CZ" sz="2000" b="1">
                <a:latin typeface="Calibri" panose="020F0502020204030204" pitchFamily="34" charset="0"/>
                <a:cs typeface="Calibri" panose="020F0502020204030204" pitchFamily="34" charset="0"/>
              </a:rPr>
              <a:t>Observation and experiment - two general approaches</a:t>
            </a:r>
            <a:endParaRPr lang="cs-CZ" altLang="cs-CZ" sz="2000" b="1">
              <a:latin typeface="Calibri" panose="020F0502020204030204" pitchFamily="34" charset="0"/>
              <a:cs typeface="Calibri" panose="020F0502020204030204" pitchFamily="34" charset="0"/>
            </a:endParaRPr>
          </a:p>
        </p:txBody>
      </p:sp>
      <p:grpSp>
        <p:nvGrpSpPr>
          <p:cNvPr id="3" name="Skupina 22"/>
          <p:cNvGrpSpPr>
            <a:grpSpLocks/>
          </p:cNvGrpSpPr>
          <p:nvPr/>
        </p:nvGrpSpPr>
        <p:grpSpPr bwMode="auto">
          <a:xfrm>
            <a:off x="1457325" y="2349500"/>
            <a:ext cx="7497763" cy="2251075"/>
            <a:chOff x="1457827" y="2349500"/>
            <a:chExt cx="7497261" cy="2252402"/>
          </a:xfrm>
        </p:grpSpPr>
        <p:sp>
          <p:nvSpPr>
            <p:cNvPr id="25615" name="Rectangle 18"/>
            <p:cNvSpPr>
              <a:spLocks noChangeArrowheads="1"/>
            </p:cNvSpPr>
            <p:nvPr/>
          </p:nvSpPr>
          <p:spPr bwMode="auto">
            <a:xfrm>
              <a:off x="3130550" y="2349500"/>
              <a:ext cx="58245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rules for health and safety policy</a:t>
              </a:r>
              <a:r>
                <a:rPr lang="cs-CZ" altLang="cs-CZ" sz="2000">
                  <a:latin typeface="Calibri" panose="020F0502020204030204" pitchFamily="34" charset="0"/>
                  <a:cs typeface="Calibri" panose="020F0502020204030204" pitchFamily="34" charset="0"/>
                </a:rPr>
                <a:t/>
              </a:r>
              <a:br>
                <a:rPr lang="cs-CZ" altLang="cs-CZ" sz="2000">
                  <a:latin typeface="Calibri" panose="020F0502020204030204" pitchFamily="34" charset="0"/>
                  <a:cs typeface="Calibri" panose="020F0502020204030204" pitchFamily="34" charset="0"/>
                </a:rPr>
              </a:b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careful </a:t>
              </a:r>
              <a:r>
                <a:rPr lang="cs-CZ" altLang="cs-CZ" sz="2000">
                  <a:latin typeface="Calibri" panose="020F0502020204030204" pitchFamily="34" charset="0"/>
                  <a:cs typeface="Calibri" panose="020F0502020204030204" pitchFamily="34" charset="0"/>
                </a:rPr>
                <a:t>handling with </a:t>
              </a:r>
              <a:r>
                <a:rPr lang="en-US" altLang="cs-CZ" sz="2000">
                  <a:latin typeface="Calibri" panose="020F0502020204030204" pitchFamily="34" charset="0"/>
                  <a:cs typeface="Calibri" panose="020F0502020204030204" pitchFamily="34" charset="0"/>
                </a:rPr>
                <a:t>chemicals, radioactive material</a:t>
              </a:r>
              <a:r>
                <a:rPr lang="cs-CZ" altLang="cs-CZ" sz="2000">
                  <a:latin typeface="Calibri" panose="020F0502020204030204" pitchFamily="34" charset="0"/>
                  <a:cs typeface="Calibri" panose="020F0502020204030204" pitchFamily="34" charset="0"/>
                </a:rPr>
                <a:t/>
              </a:r>
              <a:br>
                <a:rPr lang="cs-CZ" altLang="cs-CZ" sz="2000">
                  <a:latin typeface="Calibri" panose="020F0502020204030204" pitchFamily="34" charset="0"/>
                  <a:cs typeface="Calibri" panose="020F0502020204030204" pitchFamily="34" charset="0"/>
                </a:rPr>
              </a:b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 and genetically modified material, protective coats </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and</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glowes are </a:t>
              </a:r>
              <a:r>
                <a:rPr lang="cs-CZ" altLang="cs-CZ" sz="2000">
                  <a:latin typeface="Calibri" panose="020F0502020204030204" pitchFamily="34" charset="0"/>
                  <a:cs typeface="Calibri" panose="020F0502020204030204" pitchFamily="34" charset="0"/>
                </a:rPr>
                <a:t>often </a:t>
              </a:r>
              <a:r>
                <a:rPr lang="en-US" altLang="cs-CZ" sz="2000">
                  <a:latin typeface="Calibri" panose="020F0502020204030204" pitchFamily="34" charset="0"/>
                  <a:cs typeface="Calibri" panose="020F0502020204030204" pitchFamily="34" charset="0"/>
                </a:rPr>
                <a:t>obligatory</a:t>
              </a:r>
            </a:p>
          </p:txBody>
        </p:sp>
        <p:pic>
          <p:nvPicPr>
            <p:cNvPr id="25616" name="Picture 20" descr="http://www.underconsideration.com/speakup/archives/biohazard_symbolred.gif"/>
            <p:cNvPicPr>
              <a:picLocks noChangeAspect="1" noChangeArrowheads="1"/>
            </p:cNvPicPr>
            <p:nvPr/>
          </p:nvPicPr>
          <p:blipFill>
            <a:blip r:embed="rId5">
              <a:extLst>
                <a:ext uri="{28A0092B-C50C-407E-A947-70E740481C1C}">
                  <a14:useLocalDpi xmlns:a14="http://schemas.microsoft.com/office/drawing/2010/main" val="0"/>
                </a:ext>
              </a:extLst>
            </a:blip>
            <a:srcRect l="24583" t="7617" r="23788" b="11131"/>
            <a:stretch>
              <a:fillRect/>
            </a:stretch>
          </p:blipFill>
          <p:spPr bwMode="auto">
            <a:xfrm>
              <a:off x="7380125" y="3419314"/>
              <a:ext cx="1440025" cy="11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http://www.publicdomainpictures.net/pictures/10000/nahled/1-12121495914tsn.jpg"/>
            <p:cNvPicPr>
              <a:picLocks noChangeAspect="1" noChangeArrowheads="1"/>
            </p:cNvPicPr>
            <p:nvPr/>
          </p:nvPicPr>
          <p:blipFill>
            <a:blip r:embed="rId6" cstate="print"/>
            <a:srcRect/>
            <a:stretch>
              <a:fillRect/>
            </a:stretch>
          </p:blipFill>
          <p:spPr bwMode="auto">
            <a:xfrm flipV="1">
              <a:off x="1457827" y="3159370"/>
              <a:ext cx="1260022" cy="1007771"/>
            </a:xfrm>
            <a:prstGeom prst="rect">
              <a:avLst/>
            </a:prstGeom>
            <a:ln>
              <a:noFill/>
            </a:ln>
            <a:effectLst>
              <a:softEdge rad="112500"/>
            </a:effectLst>
          </p:spPr>
        </p:pic>
      </p:grpSp>
      <p:sp>
        <p:nvSpPr>
          <p:cNvPr id="64532" name="Rectangle 20"/>
          <p:cNvSpPr>
            <a:spLocks noChangeArrowheads="1"/>
          </p:cNvSpPr>
          <p:nvPr/>
        </p:nvSpPr>
        <p:spPr bwMode="auto">
          <a:xfrm>
            <a:off x="3130550" y="4583113"/>
            <a:ext cx="5824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electronical version of experimental protocol</a:t>
            </a:r>
          </a:p>
        </p:txBody>
      </p:sp>
      <p:grpSp>
        <p:nvGrpSpPr>
          <p:cNvPr id="6" name="Skupina 5"/>
          <p:cNvGrpSpPr>
            <a:grpSpLocks/>
          </p:cNvGrpSpPr>
          <p:nvPr/>
        </p:nvGrpSpPr>
        <p:grpSpPr bwMode="auto">
          <a:xfrm>
            <a:off x="755650" y="3929063"/>
            <a:ext cx="8272463" cy="2460625"/>
            <a:chOff x="755576" y="3929068"/>
            <a:chExt cx="8272537" cy="2461248"/>
          </a:xfrm>
        </p:grpSpPr>
        <p:sp>
          <p:nvSpPr>
            <p:cNvPr id="25613" name="Rectangle 19"/>
            <p:cNvSpPr>
              <a:spLocks noChangeArrowheads="1"/>
            </p:cNvSpPr>
            <p:nvPr/>
          </p:nvSpPr>
          <p:spPr bwMode="auto">
            <a:xfrm>
              <a:off x="3203575" y="3929068"/>
              <a:ext cx="5824538"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hand-written </a:t>
              </a:r>
              <a:r>
                <a:rPr lang="en-US" altLang="cs-CZ" sz="2000">
                  <a:latin typeface="Calibri" panose="020F0502020204030204" pitchFamily="34" charset="0"/>
                  <a:cs typeface="Calibri" panose="020F0502020204030204" pitchFamily="34" charset="0"/>
                  <a:hlinkClick r:id="rId7"/>
                </a:rPr>
                <a:t>laboratory notebook</a:t>
              </a:r>
              <a:endParaRPr lang="en-US" altLang="cs-CZ" sz="2000">
                <a:latin typeface="Calibri" panose="020F0502020204030204" pitchFamily="34" charset="0"/>
                <a:cs typeface="Calibri" panose="020F0502020204030204" pitchFamily="34" charset="0"/>
              </a:endParaRPr>
            </a:p>
          </p:txBody>
        </p:sp>
        <p:pic>
          <p:nvPicPr>
            <p:cNvPr id="25614" name="Obrázek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364831"/>
              <a:ext cx="1705035" cy="20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61925" y="1700213"/>
            <a:ext cx="8964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latin typeface="Calibri" panose="020F0502020204030204" pitchFamily="34" charset="0"/>
                <a:cs typeface="Calibri" panose="020F0502020204030204" pitchFamily="34" charset="0"/>
              </a:rPr>
              <a:t>Reasons to keep a laboratory notebook</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180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give yourself a central</a:t>
            </a:r>
            <a:r>
              <a:rPr lang="en-GB" altLang="en-US" sz="1800" b="1" i="1">
                <a:latin typeface="Calibri" panose="020F0502020204030204" pitchFamily="34" charset="0"/>
                <a:cs typeface="Calibri" panose="020F0502020204030204" pitchFamily="34" charset="0"/>
              </a:rPr>
              <a:t>, </a:t>
            </a:r>
            <a:r>
              <a:rPr lang="en-GB" altLang="en-US" sz="1800" b="1">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180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encourage sound thinking. </a:t>
            </a:r>
            <a:r>
              <a:rPr lang="en-GB" altLang="en-US" sz="180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180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get rich. </a:t>
            </a:r>
            <a:r>
              <a:rPr lang="en-GB" altLang="en-US" sz="180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6630" name="Skupina 15"/>
          <p:cNvGrpSpPr>
            <a:grpSpLocks/>
          </p:cNvGrpSpPr>
          <p:nvPr/>
        </p:nvGrpSpPr>
        <p:grpSpPr bwMode="auto">
          <a:xfrm>
            <a:off x="0" y="6638925"/>
            <a:ext cx="9142413" cy="246063"/>
            <a:chOff x="0" y="6639163"/>
            <a:chExt cx="9142412" cy="246221"/>
          </a:xfrm>
        </p:grpSpPr>
        <p:sp>
          <p:nvSpPr>
            <p:cNvPr id="26634"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663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6632" name="Text Box 5"/>
          <p:cNvSpPr txBox="1">
            <a:spLocks noChangeArrowheads="1"/>
          </p:cNvSpPr>
          <p:nvPr/>
        </p:nvSpPr>
        <p:spPr bwMode="auto">
          <a:xfrm>
            <a:off x="395288" y="1052513"/>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1.2. </a:t>
            </a:r>
            <a:r>
              <a:rPr lang="en-US" altLang="cs-CZ" sz="2000" b="1">
                <a:latin typeface="Calibri" panose="020F0502020204030204" pitchFamily="34" charset="0"/>
                <a:cs typeface="Calibri" panose="020F0502020204030204" pitchFamily="34" charset="0"/>
              </a:rPr>
              <a:t>Observation and experiment - two general approaches</a:t>
            </a:r>
            <a:endParaRPr lang="cs-CZ" altLang="cs-CZ" sz="2000" b="1">
              <a:latin typeface="Calibri" panose="020F0502020204030204" pitchFamily="34" charset="0"/>
              <a:cs typeface="Calibri" panose="020F0502020204030204" pitchFamily="34" charset="0"/>
            </a:endParaRPr>
          </a:p>
        </p:txBody>
      </p:sp>
      <p:sp>
        <p:nvSpPr>
          <p:cNvPr id="26633"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7653" name="Skupina 15"/>
          <p:cNvGrpSpPr>
            <a:grpSpLocks/>
          </p:cNvGrpSpPr>
          <p:nvPr/>
        </p:nvGrpSpPr>
        <p:grpSpPr bwMode="auto">
          <a:xfrm>
            <a:off x="0" y="6638925"/>
            <a:ext cx="9142413" cy="246063"/>
            <a:chOff x="0" y="6639163"/>
            <a:chExt cx="9142412" cy="246221"/>
          </a:xfrm>
        </p:grpSpPr>
        <p:sp>
          <p:nvSpPr>
            <p:cNvPr id="27657"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765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7655" name="Rectangle 1"/>
          <p:cNvSpPr>
            <a:spLocks noChangeArrowheads="1"/>
          </p:cNvSpPr>
          <p:nvPr/>
        </p:nvSpPr>
        <p:spPr bwMode="auto">
          <a:xfrm>
            <a:off x="31750" y="1163638"/>
            <a:ext cx="91424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What to use as a laboratory notebook</a:t>
            </a:r>
            <a:endParaRPr lang="en-GB" altLang="en-US" sz="13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30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300">
                <a:solidFill>
                  <a:srgbClr val="000000"/>
                </a:solidFill>
                <a:latin typeface="Calibri" panose="020F0502020204030204" pitchFamily="34" charset="0"/>
                <a:cs typeface="Calibri" panose="020F0502020204030204" pitchFamily="34" charset="0"/>
              </a:rPr>
              <a:t>A </a:t>
            </a:r>
            <a:r>
              <a:rPr lang="en-GB" altLang="en-US" sz="1300" i="1">
                <a:solidFill>
                  <a:srgbClr val="000000"/>
                </a:solidFill>
                <a:latin typeface="Calibri" panose="020F0502020204030204" pitchFamily="34" charset="0"/>
                <a:cs typeface="Calibri" panose="020F0502020204030204" pitchFamily="34" charset="0"/>
              </a:rPr>
              <a:t>proper</a:t>
            </a:r>
            <a:r>
              <a:rPr lang="en-GB" altLang="en-US" sz="130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300" i="1">
                <a:solidFill>
                  <a:srgbClr val="000000"/>
                </a:solidFill>
                <a:latin typeface="Calibri" panose="020F0502020204030204" pitchFamily="34" charset="0"/>
                <a:cs typeface="Calibri" panose="020F0502020204030204" pitchFamily="34" charset="0"/>
              </a:rPr>
              <a:t>written</a:t>
            </a:r>
            <a:r>
              <a:rPr lang="en-GB" altLang="en-US" sz="1300">
                <a:solidFill>
                  <a:srgbClr val="000000"/>
                </a:solidFill>
                <a:latin typeface="Calibri" panose="020F0502020204030204" pitchFamily="34" charset="0"/>
                <a:cs typeface="Calibri" panose="020F0502020204030204" pitchFamily="34" charset="0"/>
              </a:rPr>
              <a:t> entries. If you really want a backup of your notebook, make a daily date with a Xerox machine. For the truly motivated and/or paranoid, take a photograph of your completed pages each day with your smartphone and store the files in the cloud. Or get a camera equipped with Wifi that sends pics to a designated cloud folder automatically. [If you run a laboratory crawling with undergraduates, you might consider faking a notebook theft just to jar the students into considering these eventualities … it would be a good learning moment, plus good fun to see them all panic.]</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Notebooks come in a variety of dimensions. </a:t>
            </a:r>
            <a:r>
              <a:rPr lang="en-GB" altLang="en-US" sz="130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300">
                <a:solidFill>
                  <a:srgbClr val="000000"/>
                </a:solidFill>
                <a:latin typeface="Calibri" panose="020F0502020204030204" pitchFamily="34" charset="0"/>
                <a:cs typeface="Calibri" panose="020F0502020204030204" pitchFamily="34" charset="0"/>
              </a:rPr>
            </a:br>
            <a:r>
              <a:rPr lang="en-GB" altLang="en-US" sz="1300" b="1">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30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30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lays completely flat when open. It’s a small thing, but it grows on you.</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a:solidFill>
                  <a:srgbClr val="000000"/>
                </a:solidFill>
                <a:latin typeface="Calibri" panose="020F0502020204030204" pitchFamily="34" charset="0"/>
                <a:cs typeface="Calibri" panose="020F0502020204030204" pitchFamily="34" charset="0"/>
              </a:rPr>
              <a:t>7. If you want to keep a </a:t>
            </a:r>
            <a:r>
              <a:rPr lang="en-GB" altLang="en-US" sz="1300" b="1">
                <a:solidFill>
                  <a:srgbClr val="000000"/>
                </a:solidFill>
                <a:latin typeface="Calibri" panose="020F0502020204030204" pitchFamily="34" charset="0"/>
                <a:cs typeface="Calibri" panose="020F0502020204030204" pitchFamily="34" charset="0"/>
              </a:rPr>
              <a:t>digital notebook</a:t>
            </a:r>
            <a:r>
              <a:rPr lang="en-GB" altLang="en-US" sz="1300">
                <a:solidFill>
                  <a:srgbClr val="000000"/>
                </a:solidFill>
                <a:latin typeface="Calibri" panose="020F0502020204030204" pitchFamily="34" charset="0"/>
                <a:cs typeface="Calibri" panose="020F0502020204030204" pitchFamily="34" charset="0"/>
              </a:rPr>
              <a:t>, take a look at these reviews at </a:t>
            </a:r>
            <a:r>
              <a:rPr lang="en-GB" altLang="en-US" sz="1300">
                <a:solidFill>
                  <a:srgbClr val="21759B"/>
                </a:solidFill>
                <a:latin typeface="Calibri" panose="020F0502020204030204" pitchFamily="34" charset="0"/>
                <a:cs typeface="Calibri" panose="020F0502020204030204" pitchFamily="34" charset="0"/>
                <a:hlinkClick r:id="rId6" tooltip="Profhacker on digital notebooks"/>
              </a:rPr>
              <a:t>The Chronicle</a:t>
            </a:r>
            <a:r>
              <a:rPr lang="en-GB" altLang="en-US" sz="1300">
                <a:solidFill>
                  <a:srgbClr val="000000"/>
                </a:solidFill>
                <a:latin typeface="Calibri" panose="020F0502020204030204" pitchFamily="34" charset="0"/>
                <a:cs typeface="Calibri" panose="020F0502020204030204" pitchFamily="34" charset="0"/>
              </a:rPr>
              <a:t>, </a:t>
            </a:r>
            <a:r>
              <a:rPr lang="en-GB" altLang="en-US" sz="1300">
                <a:solidFill>
                  <a:srgbClr val="21759B"/>
                </a:solidFill>
                <a:latin typeface="Calibri" panose="020F0502020204030204" pitchFamily="34" charset="0"/>
                <a:cs typeface="Calibri" panose="020F0502020204030204" pitchFamily="34" charset="0"/>
                <a:hlinkClick r:id="rId7" tooltip="Digital notebooks for the lab, reviewed in Nature"/>
              </a:rPr>
              <a:t>Nature</a:t>
            </a:r>
            <a:r>
              <a:rPr lang="en-GB" altLang="en-US" sz="1300">
                <a:solidFill>
                  <a:srgbClr val="000000"/>
                </a:solidFill>
                <a:latin typeface="Calibri" panose="020F0502020204030204" pitchFamily="34" charset="0"/>
                <a:cs typeface="Calibri" panose="020F0502020204030204" pitchFamily="34" charset="0"/>
              </a:rPr>
              <a:t>, and </a:t>
            </a:r>
            <a:r>
              <a:rPr lang="en-GB" altLang="en-US" sz="1300">
                <a:solidFill>
                  <a:srgbClr val="21759B"/>
                </a:solidFill>
                <a:latin typeface="Calibri" panose="020F0502020204030204" pitchFamily="34" charset="0"/>
                <a:cs typeface="Calibri" panose="020F0502020204030204" pitchFamily="34" charset="0"/>
                <a:hlinkClick r:id="rId8" tooltip="Electronic lab notebook reviews"/>
              </a:rPr>
              <a:t>Postdocexperience</a:t>
            </a:r>
            <a:r>
              <a:rPr lang="en-GB" altLang="en-US" sz="1300">
                <a:solidFill>
                  <a:srgbClr val="000000"/>
                </a:solidFill>
                <a:latin typeface="Calibri" panose="020F0502020204030204" pitchFamily="34" charset="0"/>
                <a:cs typeface="Calibri" panose="020F0502020204030204" pitchFamily="34" charset="0"/>
              </a:rPr>
              <a:t>.</a:t>
            </a:r>
            <a:endParaRPr lang="en-GB" altLang="en-US" sz="1300">
              <a:solidFill>
                <a:srgbClr val="444444"/>
              </a:solidFill>
              <a:latin typeface="Calibri" panose="020F0502020204030204" pitchFamily="34" charset="0"/>
              <a:cs typeface="Calibri" panose="020F0502020204030204" pitchFamily="34" charset="0"/>
            </a:endParaRPr>
          </a:p>
        </p:txBody>
      </p:sp>
      <p:sp>
        <p:nvSpPr>
          <p:cNvPr id="27656"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8677" name="Skupina 15"/>
          <p:cNvGrpSpPr>
            <a:grpSpLocks/>
          </p:cNvGrpSpPr>
          <p:nvPr/>
        </p:nvGrpSpPr>
        <p:grpSpPr bwMode="auto">
          <a:xfrm>
            <a:off x="0" y="6638925"/>
            <a:ext cx="9142413" cy="246063"/>
            <a:chOff x="0" y="6639163"/>
            <a:chExt cx="9142412" cy="246221"/>
          </a:xfrm>
        </p:grpSpPr>
        <p:sp>
          <p:nvSpPr>
            <p:cNvPr id="2868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868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8"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8679" name="Rectangle 2"/>
          <p:cNvSpPr>
            <a:spLocks noChangeArrowheads="1"/>
          </p:cNvSpPr>
          <p:nvPr/>
        </p:nvSpPr>
        <p:spPr bwMode="auto">
          <a:xfrm>
            <a:off x="52388" y="1196975"/>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b="1">
                <a:solidFill>
                  <a:srgbClr val="000000"/>
                </a:solidFill>
                <a:latin typeface="Calibri" panose="020F0502020204030204" pitchFamily="34" charset="0"/>
                <a:cs typeface="Calibri" panose="020F0502020204030204" pitchFamily="34" charset="0"/>
              </a:rPr>
              <a:t>What to put on the outside of your notebook</a:t>
            </a:r>
            <a:endParaRPr lang="en-GB" altLang="en-US" sz="16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160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06 </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 2013</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12</a:t>
            </a:r>
            <a:r>
              <a:rPr lang="en-GB" altLang="en-US" sz="160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1600">
                <a:solidFill>
                  <a:srgbClr val="000000"/>
                </a:solidFill>
                <a:latin typeface="Calibri" panose="020F0502020204030204" pitchFamily="34" charset="0"/>
                <a:cs typeface="Calibri" panose="020F0502020204030204" pitchFamily="34" charset="0"/>
                <a:hlinkClick r:id="rId6" tooltip="Notebook spines"/>
              </a:rPr>
              <a:t>photograph</a:t>
            </a:r>
            <a:r>
              <a:rPr lang="en-GB" altLang="en-US" sz="1600">
                <a:solidFill>
                  <a:srgbClr val="000000"/>
                </a:solidFill>
                <a:latin typeface="Calibri" panose="020F0502020204030204" pitchFamily="34" charset="0"/>
                <a:cs typeface="Calibri" panose="020F0502020204030204" pitchFamily="34" charset="0"/>
              </a:rPr>
              <a:t>). For writing on the spine I recommend light-colored paint pens.</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160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a:solidFill>
                  <a:srgbClr val="000000"/>
                </a:solidFill>
                <a:latin typeface="Calibri" panose="020F0502020204030204" pitchFamily="34" charset="0"/>
                <a:cs typeface="Calibri" panose="020F0502020204030204" pitchFamily="34" charset="0"/>
              </a:rPr>
              <a:t>Bling. If the notebook is yours, take some pride in what you do and get crafty with the exterior. Good science is an inherently creative process, so I suspect most researchers have blinging talents even if repressed by years of scorn from colleagues.</a:t>
            </a:r>
            <a:endParaRPr lang="en-GB" altLang="en-US" sz="1600">
              <a:solidFill>
                <a:srgbClr val="444444"/>
              </a:solidFill>
              <a:latin typeface="Calibri" panose="020F0502020204030204" pitchFamily="34" charset="0"/>
              <a:cs typeface="Calibri" panose="020F0502020204030204" pitchFamily="34" charset="0"/>
            </a:endParaRPr>
          </a:p>
        </p:txBody>
      </p:sp>
      <p:sp>
        <p:nvSpPr>
          <p:cNvPr id="28680"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9701" name="Skupina 15"/>
          <p:cNvGrpSpPr>
            <a:grpSpLocks/>
          </p:cNvGrpSpPr>
          <p:nvPr/>
        </p:nvGrpSpPr>
        <p:grpSpPr bwMode="auto">
          <a:xfrm>
            <a:off x="0" y="6638925"/>
            <a:ext cx="9142413" cy="246063"/>
            <a:chOff x="0" y="6639163"/>
            <a:chExt cx="9142412" cy="246221"/>
          </a:xfrm>
        </p:grpSpPr>
        <p:sp>
          <p:nvSpPr>
            <p:cNvPr id="2970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970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2"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9703" name="Rectangle 1"/>
          <p:cNvSpPr>
            <a:spLocks noChangeArrowheads="1"/>
          </p:cNvSpPr>
          <p:nvPr/>
        </p:nvSpPr>
        <p:spPr bwMode="auto">
          <a:xfrm>
            <a:off x="0" y="1250950"/>
            <a:ext cx="90360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General guidelines for maintaining a notebook</a:t>
            </a:r>
            <a:br>
              <a:rPr lang="en-GB" altLang="en-US" sz="1300" b="1">
                <a:solidFill>
                  <a:srgbClr val="000000"/>
                </a:solidFill>
                <a:latin typeface="Calibri" panose="020F0502020204030204" pitchFamily="34" charset="0"/>
                <a:cs typeface="Calibri" panose="020F0502020204030204" pitchFamily="34" charset="0"/>
              </a:rPr>
            </a:br>
            <a:endParaRPr lang="en-GB" altLang="en-US" sz="13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Use a pen, never a pencil. </a:t>
            </a:r>
            <a:r>
              <a:rPr lang="en-GB" altLang="en-US" sz="1200">
                <a:solidFill>
                  <a:srgbClr val="000000"/>
                </a:solidFill>
                <a:latin typeface="Calibri" panose="020F0502020204030204" pitchFamily="34" charset="0"/>
                <a:cs typeface="Calibri" panose="020F0502020204030204" pitchFamily="34" charset="0"/>
              </a:rPr>
              <a:t>As for what kind of pen, use a ball point, gel pen, or Rapidograph — all types of which have ink that can stand up to water and most solvents. If you know what you’re doing, a fountain pen with archival, waterproof ink (e.g., </a:t>
            </a:r>
            <a:r>
              <a:rPr lang="en-GB" altLang="en-US" sz="1200">
                <a:solidFill>
                  <a:srgbClr val="444444"/>
                </a:solidFill>
                <a:latin typeface="Calibri" panose="020F0502020204030204" pitchFamily="34" charset="0"/>
                <a:cs typeface="Calibri" panose="020F0502020204030204" pitchFamily="34" charset="0"/>
              </a:rPr>
              <a:t>Bulletproof Black ink from </a:t>
            </a:r>
            <a:r>
              <a:rPr lang="en-GB" altLang="en-US" sz="1200">
                <a:solidFill>
                  <a:srgbClr val="21759B"/>
                </a:solidFill>
                <a:latin typeface="Calibri" panose="020F0502020204030204" pitchFamily="34" charset="0"/>
                <a:cs typeface="Calibri" panose="020F0502020204030204" pitchFamily="34" charset="0"/>
                <a:hlinkClick r:id="rId6"/>
              </a:rPr>
              <a:t>Noodler’s)</a:t>
            </a:r>
            <a:r>
              <a:rPr lang="en-GB" altLang="en-US" sz="1200">
                <a:solidFill>
                  <a:srgbClr val="000000"/>
                </a:solidFill>
                <a:latin typeface="Calibri" panose="020F0502020204030204" pitchFamily="34" charset="0"/>
                <a:cs typeface="Calibri" panose="020F0502020204030204" pitchFamily="34" charset="0"/>
              </a:rPr>
              <a:t> works well</a:t>
            </a:r>
            <a:r>
              <a:rPr lang="en-GB" altLang="en-US" sz="1200">
                <a:latin typeface="Calibri" panose="020F0502020204030204" pitchFamily="34" charset="0"/>
                <a:cs typeface="Calibri" panose="020F0502020204030204" pitchFamily="34" charset="0"/>
              </a:rPr>
              <a:t>, too. </a:t>
            </a:r>
          </a:p>
          <a:p>
            <a:pPr>
              <a:spcBef>
                <a:spcPct val="0"/>
              </a:spcBef>
              <a:buFontTx/>
              <a:buAutoNum type="arabicPeriod"/>
            </a:pPr>
            <a:r>
              <a:rPr lang="en-GB" altLang="en-US" sz="1200" b="1">
                <a:latin typeface="Calibri" panose="020F0502020204030204" pitchFamily="34" charset="0"/>
                <a:cs typeface="Calibri" panose="020F0502020204030204" pitchFamily="34" charset="0"/>
              </a:rPr>
              <a:t>Avoid using Sharpies (or equivalent). </a:t>
            </a:r>
            <a:r>
              <a:rPr lang="en-GB" altLang="en-US" sz="120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20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20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Never remove a page. </a:t>
            </a:r>
            <a:r>
              <a:rPr lang="en-GB" altLang="en-US" sz="120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favorable to their research objectives. If you rip out some pages you </a:t>
            </a:r>
            <a:r>
              <a:rPr lang="en-GB" altLang="en-US" sz="1200" i="1">
                <a:solidFill>
                  <a:srgbClr val="000000"/>
                </a:solidFill>
                <a:latin typeface="Calibri" panose="020F0502020204030204" pitchFamily="34" charset="0"/>
                <a:cs typeface="Calibri" panose="020F0502020204030204" pitchFamily="34" charset="0"/>
              </a:rPr>
              <a:t>thought</a:t>
            </a:r>
            <a:r>
              <a:rPr lang="en-GB" altLang="en-US" sz="120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If you make a mistake, draw a </a:t>
            </a:r>
            <a:r>
              <a:rPr lang="en-GB" altLang="en-US" sz="1200" b="1" i="1">
                <a:solidFill>
                  <a:srgbClr val="000000"/>
                </a:solidFill>
                <a:latin typeface="Calibri" panose="020F0502020204030204" pitchFamily="34" charset="0"/>
                <a:cs typeface="Calibri" panose="020F0502020204030204" pitchFamily="34" charset="0"/>
              </a:rPr>
              <a:t>thin</a:t>
            </a:r>
            <a:r>
              <a:rPr lang="en-GB" altLang="en-US" sz="1200" b="1">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20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For the same reason, never use correction fluids </a:t>
            </a:r>
            <a:r>
              <a:rPr lang="en-GB" altLang="en-US" sz="120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Write legibly. </a:t>
            </a:r>
            <a:r>
              <a:rPr lang="en-GB" altLang="en-US" sz="120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200" i="1">
                <a:solidFill>
                  <a:srgbClr val="000000"/>
                </a:solidFill>
                <a:latin typeface="Calibri" panose="020F0502020204030204" pitchFamily="34" charset="0"/>
                <a:cs typeface="Calibri" panose="020F0502020204030204" pitchFamily="34" charset="0"/>
              </a:rPr>
              <a:t>another</a:t>
            </a:r>
            <a:r>
              <a:rPr lang="en-GB" altLang="en-US" sz="1200">
                <a:solidFill>
                  <a:srgbClr val="000000"/>
                </a:solidFill>
                <a:latin typeface="Calibri" panose="020F0502020204030204" pitchFamily="34" charset="0"/>
                <a:cs typeface="Calibri" panose="020F0502020204030204" pitchFamily="34" charset="0"/>
              </a:rPr>
              <a:t> person of average intelligence.</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Provide the full date whenever you make an entry</a:t>
            </a:r>
            <a:r>
              <a:rPr lang="en-GB" altLang="en-US" sz="120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20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200" i="1">
                <a:solidFill>
                  <a:srgbClr val="000000"/>
                </a:solidFill>
                <a:latin typeface="Calibri" panose="020F0502020204030204" pitchFamily="34" charset="0"/>
                <a:cs typeface="Calibri" panose="020F0502020204030204" pitchFamily="34" charset="0"/>
              </a:rPr>
              <a:t>lose</a:t>
            </a:r>
            <a:r>
              <a:rPr lang="en-GB" altLang="en-US" sz="120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wifi-enabled camera, just take daily photos of your pages and send them to the cloud.</a:t>
            </a:r>
            <a:endParaRPr lang="en-GB" altLang="en-US" sz="1200">
              <a:solidFill>
                <a:srgbClr val="444444"/>
              </a:solidFill>
              <a:latin typeface="Calibri" panose="020F0502020204030204" pitchFamily="34" charset="0"/>
              <a:cs typeface="Calibri" panose="020F0502020204030204" pitchFamily="34" charset="0"/>
            </a:endParaRPr>
          </a:p>
        </p:txBody>
      </p:sp>
      <p:sp>
        <p:nvSpPr>
          <p:cNvPr id="29704"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107950" y="1449388"/>
            <a:ext cx="23764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a:latin typeface="Calibri" panose="020F0502020204030204" pitchFamily="34" charset="0"/>
                <a:cs typeface="Calibri" panose="020F0502020204030204" pitchFamily="34" charset="0"/>
              </a:rPr>
              <a:t>Negative and positive controls</a:t>
            </a:r>
          </a:p>
          <a:p>
            <a:pPr eaLnBrk="1" hangingPunct="1">
              <a:spcBef>
                <a:spcPct val="0"/>
              </a:spcBef>
              <a:buFontTx/>
              <a:buNone/>
            </a:pPr>
            <a:endParaRPr lang="en-GB" altLang="cs-CZ" sz="200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1">
                <a:latin typeface="Calibri" panose="020F0502020204030204" pitchFamily="34" charset="0"/>
                <a:cs typeface="Calibri" panose="020F0502020204030204" pitchFamily="34" charset="0"/>
              </a:rPr>
              <a:t>A negative control</a:t>
            </a:r>
            <a:r>
              <a:rPr lang="en-GB" altLang="en-US" sz="2000">
                <a:latin typeface="Calibri" panose="020F0502020204030204" pitchFamily="34" charset="0"/>
                <a:cs typeface="Calibri" panose="020F0502020204030204" pitchFamily="34" charset="0"/>
              </a:rPr>
              <a:t> is a kind of control that is not expected to produce results.</a:t>
            </a:r>
          </a:p>
          <a:p>
            <a:pPr eaLnBrk="1" hangingPunct="1">
              <a:spcBef>
                <a:spcPct val="0"/>
              </a:spcBef>
              <a:buFontTx/>
              <a:buNone/>
            </a:pPr>
            <a:r>
              <a:rPr lang="en-GB" altLang="en-US" sz="2000" b="1">
                <a:latin typeface="Calibri" panose="020F0502020204030204" pitchFamily="34" charset="0"/>
                <a:cs typeface="Calibri" panose="020F0502020204030204" pitchFamily="34" charset="0"/>
              </a:rPr>
              <a:t>A positive control</a:t>
            </a:r>
            <a:r>
              <a:rPr lang="en-GB" altLang="en-US" sz="2000">
                <a:latin typeface="Calibri" panose="020F0502020204030204" pitchFamily="34" charset="0"/>
                <a:cs typeface="Calibri" panose="020F0502020204030204" pitchFamily="34" charset="0"/>
              </a:rPr>
              <a:t> is a kind of control that produce known results</a:t>
            </a:r>
            <a:endParaRPr lang="en-GB" altLang="cs-CZ" sz="2000">
              <a:latin typeface="Calibri" panose="020F0502020204030204" pitchFamily="34" charset="0"/>
              <a:cs typeface="Calibri" panose="020F0502020204030204" pitchFamily="34" charset="0"/>
            </a:endParaRPr>
          </a:p>
          <a:p>
            <a:pPr eaLnBrk="1" hangingPunct="1">
              <a:spcBef>
                <a:spcPct val="0"/>
              </a:spcBef>
              <a:buFontTx/>
              <a:buNone/>
            </a:pPr>
            <a:endParaRPr lang="en-GB" altLang="cs-CZ" sz="2000">
              <a:latin typeface="Calibri" panose="020F0502020204030204" pitchFamily="34" charset="0"/>
              <a:cs typeface="Calibri" panose="020F0502020204030204" pitchFamily="34" charset="0"/>
            </a:endParaRPr>
          </a:p>
          <a:p>
            <a:pPr eaLnBrk="1" hangingPunct="1">
              <a:spcBef>
                <a:spcPct val="0"/>
              </a:spcBef>
              <a:buFontTx/>
              <a:buNone/>
            </a:pPr>
            <a:r>
              <a:rPr lang="en-GB" altLang="cs-CZ" sz="2000">
                <a:latin typeface="Calibri" panose="020F0502020204030204" pitchFamily="34" charset="0"/>
                <a:cs typeface="Calibri" panose="020F0502020204030204" pitchFamily="34" charset="0"/>
              </a:rPr>
              <a:t>Controls need to be involved to test methods, chemicals, organisms, etc.</a:t>
            </a:r>
          </a:p>
        </p:txBody>
      </p:sp>
      <p:pic>
        <p:nvPicPr>
          <p:cNvPr id="30723"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2376488" y="1476375"/>
            <a:ext cx="663575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Skupina 12"/>
          <p:cNvGrpSpPr>
            <a:grpSpLocks/>
          </p:cNvGrpSpPr>
          <p:nvPr/>
        </p:nvGrpSpPr>
        <p:grpSpPr bwMode="auto">
          <a:xfrm>
            <a:off x="0" y="6638925"/>
            <a:ext cx="9142413" cy="246063"/>
            <a:chOff x="0" y="6639164"/>
            <a:chExt cx="9142412" cy="246379"/>
          </a:xfrm>
        </p:grpSpPr>
        <p:sp>
          <p:nvSpPr>
            <p:cNvPr id="30730"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3073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728"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30729" name="Text Box 5"/>
          <p:cNvSpPr txBox="1">
            <a:spLocks noChangeArrowheads="1"/>
          </p:cNvSpPr>
          <p:nvPr/>
        </p:nvSpPr>
        <p:spPr bwMode="auto">
          <a:xfrm>
            <a:off x="395288" y="1052513"/>
            <a:ext cx="772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1.2. </a:t>
            </a:r>
            <a:r>
              <a:rPr lang="en-US" altLang="cs-CZ" sz="2000" b="1">
                <a:latin typeface="Calibri" panose="020F0502020204030204" pitchFamily="34" charset="0"/>
                <a:cs typeface="Calibri" panose="020F0502020204030204" pitchFamily="34" charset="0"/>
              </a:rPr>
              <a:t>Observation and experiment - two </a:t>
            </a:r>
            <a:r>
              <a:rPr lang="cs-CZ" altLang="cs-CZ" sz="2000" b="1">
                <a:latin typeface="Calibri" panose="020F0502020204030204" pitchFamily="34" charset="0"/>
                <a:cs typeface="Calibri" panose="020F0502020204030204" pitchFamily="34" charset="0"/>
              </a:rPr>
              <a:t>main</a:t>
            </a:r>
            <a:r>
              <a:rPr lang="en-US" altLang="cs-CZ" sz="2000" b="1">
                <a:latin typeface="Calibri" panose="020F0502020204030204" pitchFamily="34" charset="0"/>
                <a:cs typeface="Calibri" panose="020F0502020204030204" pitchFamily="34" charset="0"/>
              </a:rPr>
              <a:t> approaches</a:t>
            </a:r>
            <a:endParaRPr lang="cs-CZ" altLang="cs-CZ" sz="20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395288" y="2347913"/>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cs typeface="Calibri" panose="020F0502020204030204" pitchFamily="34" charset="0"/>
              </a:rPr>
              <a:t>The e</a:t>
            </a:r>
            <a:r>
              <a:rPr lang="en-US" altLang="cs-CZ" sz="2000">
                <a:latin typeface="Calibri" panose="020F0502020204030204" pitchFamily="34" charset="0"/>
                <a:cs typeface="Calibri" panose="020F0502020204030204" pitchFamily="34" charset="0"/>
              </a:rPr>
              <a:t>valuation and interpretation of the experiment</a:t>
            </a:r>
            <a:r>
              <a:rPr lang="cs-CZ" altLang="cs-CZ" sz="2000">
                <a:latin typeface="Calibri" panose="020F0502020204030204" pitchFamily="34" charset="0"/>
                <a:cs typeface="Calibri" panose="020F0502020204030204" pitchFamily="34" charset="0"/>
              </a:rPr>
              <a:t>:</a:t>
            </a:r>
            <a:endParaRPr lang="en-US" altLang="cs-CZ" sz="2000">
              <a:latin typeface="Calibri" panose="020F0502020204030204" pitchFamily="34" charset="0"/>
              <a:cs typeface="Calibri" panose="020F0502020204030204" pitchFamily="34" charset="0"/>
            </a:endParaRPr>
          </a:p>
        </p:txBody>
      </p:sp>
      <p:sp>
        <p:nvSpPr>
          <p:cNvPr id="65549" name="Rectangle 13"/>
          <p:cNvSpPr>
            <a:spLocks noChangeArrowheads="1"/>
          </p:cNvSpPr>
          <p:nvPr/>
        </p:nvSpPr>
        <p:spPr bwMode="auto">
          <a:xfrm>
            <a:off x="584200" y="3152775"/>
            <a:ext cx="825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both original form of data (numbers, images) and processed data in a form of electronic protocol must be stored </a:t>
            </a:r>
          </a:p>
        </p:txBody>
      </p:sp>
      <p:sp>
        <p:nvSpPr>
          <p:cNvPr id="65552" name="Rectangle 16"/>
          <p:cNvSpPr>
            <a:spLocks noChangeArrowheads="1"/>
          </p:cNvSpPr>
          <p:nvPr/>
        </p:nvSpPr>
        <p:spPr bwMode="auto">
          <a:xfrm>
            <a:off x="628650" y="4953000"/>
            <a:ext cx="826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hlinkClick r:id="rId2"/>
              </a:rPr>
              <a:t>statistical evaluatio</a:t>
            </a:r>
            <a:r>
              <a:rPr lang="cs-CZ" altLang="cs-CZ" sz="2000">
                <a:latin typeface="Calibri" panose="020F0502020204030204" pitchFamily="34" charset="0"/>
                <a:cs typeface="Calibri" panose="020F0502020204030204" pitchFamily="34" charset="0"/>
                <a:hlinkClick r:id="rId2"/>
              </a:rPr>
              <a:t>n</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depending on the experimental design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when needed </a:t>
            </a:r>
            <a:r>
              <a:rPr lang="cs-CZ" altLang="cs-CZ" sz="2000">
                <a:latin typeface="Calibri" panose="020F0502020204030204" pitchFamily="34" charset="0"/>
                <a:cs typeface="Calibri" panose="020F0502020204030204" pitchFamily="34" charset="0"/>
              </a:rPr>
              <a:t>it </a:t>
            </a:r>
            <a:r>
              <a:rPr lang="en-US" altLang="cs-CZ" sz="2000">
                <a:latin typeface="Calibri" panose="020F0502020204030204" pitchFamily="34" charset="0"/>
                <a:cs typeface="Calibri" panose="020F0502020204030204" pitchFamily="34" charset="0"/>
              </a:rPr>
              <a:t>must be consulted with experts</a:t>
            </a:r>
          </a:p>
        </p:txBody>
      </p:sp>
      <p:sp>
        <p:nvSpPr>
          <p:cNvPr id="65553" name="Rectangle 17"/>
          <p:cNvSpPr>
            <a:spLocks noChangeArrowheads="1"/>
          </p:cNvSpPr>
          <p:nvPr/>
        </p:nvSpPr>
        <p:spPr bwMode="auto">
          <a:xfrm>
            <a:off x="584200" y="4016375"/>
            <a:ext cx="825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 collecting processed data together with preliminary conclusions in a form of </a:t>
            </a:r>
            <a:r>
              <a:rPr lang="en-US" altLang="cs-CZ" sz="2000" dirty="0">
                <a:latin typeface="Calibri" panose="020F0502020204030204" pitchFamily="34" charset="0"/>
                <a:cs typeface="Calibri" panose="020F0502020204030204" pitchFamily="34" charset="0"/>
                <a:hlinkClick r:id="rId3"/>
              </a:rPr>
              <a:t>presentation</a:t>
            </a:r>
            <a:r>
              <a:rPr lang="en-US" altLang="cs-CZ" sz="2000" dirty="0">
                <a:latin typeface="Calibri" panose="020F0502020204030204" pitchFamily="34" charset="0"/>
                <a:cs typeface="Calibri" panose="020F0502020204030204" pitchFamily="34" charset="0"/>
              </a:rPr>
              <a:t> is very useful</a:t>
            </a:r>
          </a:p>
        </p:txBody>
      </p:sp>
      <p:sp>
        <p:nvSpPr>
          <p:cNvPr id="31750" name="Text Box 24"/>
          <p:cNvSpPr txBox="1">
            <a:spLocks noChangeArrowheads="1"/>
          </p:cNvSpPr>
          <p:nvPr/>
        </p:nvSpPr>
        <p:spPr bwMode="auto">
          <a:xfrm>
            <a:off x="395288" y="14843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How to perform experiments? Experimental design, data a</a:t>
            </a:r>
            <a:r>
              <a:rPr lang="cs-CZ" altLang="cs-CZ" sz="2000">
                <a:latin typeface="Calibri" panose="020F0502020204030204" pitchFamily="34" charset="0"/>
                <a:cs typeface="Calibri" panose="020F0502020204030204" pitchFamily="34" charset="0"/>
              </a:rPr>
              <a:t>c</a:t>
            </a:r>
            <a:r>
              <a:rPr lang="en-US" altLang="cs-CZ" sz="2000">
                <a:latin typeface="Calibri" panose="020F0502020204030204" pitchFamily="34" charset="0"/>
                <a:cs typeface="Calibri" panose="020F0502020204030204" pitchFamily="34" charset="0"/>
              </a:rPr>
              <a:t>quisition</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processing and interpretation</a:t>
            </a:r>
          </a:p>
        </p:txBody>
      </p:sp>
      <p:grpSp>
        <p:nvGrpSpPr>
          <p:cNvPr id="31751" name="Skupina 13"/>
          <p:cNvGrpSpPr>
            <a:grpSpLocks/>
          </p:cNvGrpSpPr>
          <p:nvPr/>
        </p:nvGrpSpPr>
        <p:grpSpPr bwMode="auto">
          <a:xfrm>
            <a:off x="0" y="6638925"/>
            <a:ext cx="9142413" cy="246063"/>
            <a:chOff x="0" y="6639164"/>
            <a:chExt cx="9142412" cy="246379"/>
          </a:xfrm>
        </p:grpSpPr>
        <p:sp>
          <p:nvSpPr>
            <p:cNvPr id="31757"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3175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75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31756" name="Text Box 5"/>
          <p:cNvSpPr txBox="1">
            <a:spLocks noChangeArrowheads="1"/>
          </p:cNvSpPr>
          <p:nvPr/>
        </p:nvSpPr>
        <p:spPr bwMode="auto">
          <a:xfrm>
            <a:off x="395288" y="1052513"/>
            <a:ext cx="755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1.2. </a:t>
            </a:r>
            <a:r>
              <a:rPr lang="en-US" altLang="cs-CZ" sz="2200" b="1">
                <a:latin typeface="Calibri" panose="020F0502020204030204" pitchFamily="34" charset="0"/>
                <a:cs typeface="Calibri" panose="020F0502020204030204" pitchFamily="34" charset="0"/>
              </a:rPr>
              <a:t>Observation and experiment - two general approaches</a:t>
            </a:r>
            <a:endParaRPr lang="cs-CZ" altLang="cs-CZ" sz="22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52" grpId="0"/>
      <p:bldP spid="655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323850" y="1557338"/>
            <a:ext cx="86010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2. Helpful hints in the processing of experimental data</a:t>
            </a:r>
            <a:endParaRPr lang="cs-CZ" altLang="cs-CZ" sz="2600" b="1">
              <a:latin typeface="Calibri" panose="020F0502020204030204" pitchFamily="34" charset="0"/>
              <a:cs typeface="Calibri" panose="020F0502020204030204" pitchFamily="34" charset="0"/>
            </a:endParaRPr>
          </a:p>
          <a:p>
            <a:pPr eaLnBrk="1" hangingPunct="1">
              <a:spcBef>
                <a:spcPct val="0"/>
              </a:spcBef>
              <a:buFontTx/>
              <a:buNone/>
            </a:pPr>
            <a:endParaRPr lang="en-US" altLang="cs-CZ" sz="2600" b="1">
              <a:latin typeface="Calibri" panose="020F0502020204030204" pitchFamily="34" charset="0"/>
              <a:cs typeface="Calibri" panose="020F0502020204030204" pitchFamily="34" charset="0"/>
            </a:endParaRP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2.1. Organization of work, type of data</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2.2. Data explorers, correct data handling and saving</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2.3. Spreadsheets, statistical software, graph editors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2.4. Processing of structural and sequence data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2.5.</a:t>
            </a:r>
            <a:r>
              <a:rPr lang="cs-CZ" altLang="cs-CZ" sz="2600">
                <a:latin typeface="Calibri" panose="020F0502020204030204" pitchFamily="34" charset="0"/>
                <a:cs typeface="Calibri" panose="020F0502020204030204" pitchFamily="34" charset="0"/>
              </a:rPr>
              <a:t> </a:t>
            </a:r>
            <a:r>
              <a:rPr lang="en-US" altLang="cs-CZ" sz="2600">
                <a:latin typeface="Calibri" panose="020F0502020204030204" pitchFamily="34" charset="0"/>
                <a:cs typeface="Calibri" panose="020F0502020204030204" pitchFamily="34" charset="0"/>
              </a:rPr>
              <a:t>Image analysis, graphical software, presentation software</a:t>
            </a:r>
          </a:p>
          <a:p>
            <a:pPr algn="just" eaLnBrk="1" hangingPunct="1">
              <a:spcBef>
                <a:spcPct val="0"/>
              </a:spcBef>
              <a:buFontTx/>
              <a:buNone/>
            </a:pPr>
            <a:endParaRPr lang="en-US" altLang="cs-CZ" sz="2600" b="1">
              <a:latin typeface="Calibri" panose="020F0502020204030204" pitchFamily="34" charset="0"/>
              <a:cs typeface="Calibri" panose="020F0502020204030204" pitchFamily="34" charset="0"/>
            </a:endParaRPr>
          </a:p>
        </p:txBody>
      </p:sp>
      <p:grpSp>
        <p:nvGrpSpPr>
          <p:cNvPr id="6147" name="Skupina 8"/>
          <p:cNvGrpSpPr>
            <a:grpSpLocks/>
          </p:cNvGrpSpPr>
          <p:nvPr/>
        </p:nvGrpSpPr>
        <p:grpSpPr bwMode="auto">
          <a:xfrm>
            <a:off x="0" y="6638925"/>
            <a:ext cx="9142413" cy="246063"/>
            <a:chOff x="0" y="6639164"/>
            <a:chExt cx="9142412" cy="246379"/>
          </a:xfrm>
        </p:grpSpPr>
        <p:sp>
          <p:nvSpPr>
            <p:cNvPr id="6152"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61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214313" y="1285875"/>
            <a:ext cx="878681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cs-CZ" sz="2600" b="1">
                <a:latin typeface="Calibri" panose="020F0502020204030204" pitchFamily="34" charset="0"/>
                <a:cs typeface="Calibri" panose="020F0502020204030204" pitchFamily="34" charset="0"/>
              </a:rPr>
              <a:t>3. Scientific literature, online resources at the internet</a:t>
            </a:r>
          </a:p>
          <a:p>
            <a:pPr algn="just" eaLnBrk="1" hangingPunct="1">
              <a:spcBef>
                <a:spcPct val="0"/>
              </a:spcBef>
              <a:buFontTx/>
              <a:buNone/>
            </a:pPr>
            <a:endParaRPr lang="en-US" altLang="cs-CZ" sz="2600" b="1">
              <a:latin typeface="Calibri" panose="020F0502020204030204" pitchFamily="34" charset="0"/>
              <a:cs typeface="Calibri" panose="020F0502020204030204" pitchFamily="34" charset="0"/>
            </a:endParaRP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3.1. Types of scientific reports and their purpose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3.2. Internet sources of information</a:t>
            </a:r>
          </a:p>
          <a:p>
            <a:pPr eaLnBrk="1" hangingPunct="1">
              <a:spcBef>
                <a:spcPct val="0"/>
              </a:spcBef>
              <a:buFontTx/>
              <a:buNone/>
            </a:pPr>
            <a:r>
              <a:rPr lang="en-US" altLang="cs-CZ" sz="2600">
                <a:latin typeface="Calibri" panose="020F0502020204030204" pitchFamily="34" charset="0"/>
                <a:cs typeface="Calibri" panose="020F0502020204030204" pitchFamily="34" charset="0"/>
              </a:rPr>
              <a:t>3.3. How to search for bibliographic</a:t>
            </a:r>
            <a:r>
              <a:rPr lang="cs-CZ" altLang="cs-CZ" sz="2600">
                <a:latin typeface="Calibri" panose="020F0502020204030204" pitchFamily="34" charset="0"/>
                <a:cs typeface="Calibri" panose="020F0502020204030204" pitchFamily="34" charset="0"/>
              </a:rPr>
              <a:t> records</a:t>
            </a:r>
            <a:r>
              <a:rPr lang="en-US" altLang="cs-CZ" sz="2600">
                <a:latin typeface="Calibri" panose="020F0502020204030204" pitchFamily="34" charset="0"/>
                <a:cs typeface="Calibri" panose="020F0502020204030204" pitchFamily="34" charset="0"/>
              </a:rPr>
              <a:t> and </a:t>
            </a:r>
            <a:r>
              <a:rPr lang="cs-CZ" altLang="cs-CZ" sz="2600">
                <a:latin typeface="Calibri" panose="020F0502020204030204" pitchFamily="34" charset="0"/>
                <a:cs typeface="Calibri" panose="020F0502020204030204" pitchFamily="34" charset="0"/>
              </a:rPr>
              <a:t>full text </a:t>
            </a:r>
            <a:r>
              <a:rPr lang="en-US" altLang="cs-CZ" sz="2600">
                <a:latin typeface="Calibri" panose="020F0502020204030204" pitchFamily="34" charset="0"/>
                <a:cs typeface="Calibri" panose="020F0502020204030204" pitchFamily="34" charset="0"/>
              </a:rPr>
              <a:t>articles </a:t>
            </a:r>
          </a:p>
          <a:p>
            <a:pPr eaLnBrk="1" hangingPunct="1">
              <a:spcBef>
                <a:spcPct val="0"/>
              </a:spcBef>
              <a:buFontTx/>
              <a:buNone/>
            </a:pPr>
            <a:r>
              <a:rPr lang="en-US" altLang="cs-CZ" sz="2600">
                <a:latin typeface="Calibri" panose="020F0502020204030204" pitchFamily="34" charset="0"/>
                <a:cs typeface="Calibri" panose="020F0502020204030204" pitchFamily="34" charset="0"/>
              </a:rPr>
              <a:t>   3.3.1. Bibliographic databases accessible at our faculty</a:t>
            </a:r>
            <a:r>
              <a:rPr lang="cs-CZ" altLang="cs-CZ" sz="2600">
                <a:latin typeface="Calibri" panose="020F0502020204030204" pitchFamily="34" charset="0"/>
                <a:cs typeface="Calibri" panose="020F0502020204030204" pitchFamily="34" charset="0"/>
              </a:rPr>
              <a:t/>
            </a:r>
            <a:br>
              <a:rPr lang="cs-CZ" altLang="cs-CZ" sz="2600">
                <a:latin typeface="Calibri" panose="020F0502020204030204" pitchFamily="34" charset="0"/>
                <a:cs typeface="Calibri" panose="020F0502020204030204" pitchFamily="34" charset="0"/>
              </a:rPr>
            </a:br>
            <a:r>
              <a:rPr lang="cs-CZ" altLang="cs-CZ" sz="2600">
                <a:latin typeface="Calibri" panose="020F0502020204030204" pitchFamily="34" charset="0"/>
                <a:cs typeface="Calibri" panose="020F0502020204030204" pitchFamily="34" charset="0"/>
              </a:rPr>
              <a:t>   3.3.2.</a:t>
            </a:r>
            <a:r>
              <a:rPr lang="en-US" altLang="cs-CZ" sz="2600">
                <a:latin typeface="Calibri" panose="020F0502020204030204" pitchFamily="34" charset="0"/>
                <a:cs typeface="Calibri" panose="020F0502020204030204" pitchFamily="34" charset="0"/>
              </a:rPr>
              <a:t> </a:t>
            </a:r>
            <a:r>
              <a:rPr lang="cs-CZ" altLang="cs-CZ" sz="2600">
                <a:latin typeface="Calibri" panose="020F0502020204030204" pitchFamily="34" charset="0"/>
                <a:cs typeface="Calibri" panose="020F0502020204030204" pitchFamily="34" charset="0"/>
              </a:rPr>
              <a:t>F</a:t>
            </a:r>
            <a:r>
              <a:rPr lang="en-US" altLang="cs-CZ" sz="2600">
                <a:latin typeface="Calibri" panose="020F0502020204030204" pitchFamily="34" charset="0"/>
                <a:cs typeface="Calibri" panose="020F0502020204030204" pitchFamily="34" charset="0"/>
              </a:rPr>
              <a:t>ull</a:t>
            </a:r>
            <a:r>
              <a:rPr lang="cs-CZ" altLang="cs-CZ" sz="2600">
                <a:latin typeface="Calibri" panose="020F0502020204030204" pitchFamily="34" charset="0"/>
                <a:cs typeface="Calibri" panose="020F0502020204030204" pitchFamily="34" charset="0"/>
              </a:rPr>
              <a:t> </a:t>
            </a:r>
            <a:r>
              <a:rPr lang="en-US" altLang="cs-CZ" sz="2600">
                <a:latin typeface="Calibri" panose="020F0502020204030204" pitchFamily="34" charset="0"/>
                <a:cs typeface="Calibri" panose="020F0502020204030204" pitchFamily="34" charset="0"/>
              </a:rPr>
              <a:t>text databases accessible at our faculty</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   3.3.</a:t>
            </a:r>
            <a:r>
              <a:rPr lang="cs-CZ" altLang="cs-CZ" sz="2600">
                <a:latin typeface="Calibri" panose="020F0502020204030204" pitchFamily="34" charset="0"/>
                <a:cs typeface="Calibri" panose="020F0502020204030204" pitchFamily="34" charset="0"/>
              </a:rPr>
              <a:t>3</a:t>
            </a:r>
            <a:r>
              <a:rPr lang="en-US" altLang="cs-CZ" sz="2600">
                <a:latin typeface="Calibri" panose="020F0502020204030204" pitchFamily="34" charset="0"/>
                <a:cs typeface="Calibri" panose="020F0502020204030204" pitchFamily="34" charset="0"/>
              </a:rPr>
              <a:t>. Creating your own database of references</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3.4. Scientometry - a tool for the evaluation of quality and scientific relevance of  scientific work </a:t>
            </a:r>
          </a:p>
        </p:txBody>
      </p:sp>
      <p:grpSp>
        <p:nvGrpSpPr>
          <p:cNvPr id="7171" name="Skupina 8"/>
          <p:cNvGrpSpPr>
            <a:grpSpLocks/>
          </p:cNvGrpSpPr>
          <p:nvPr/>
        </p:nvGrpSpPr>
        <p:grpSpPr bwMode="auto">
          <a:xfrm>
            <a:off x="0" y="6638925"/>
            <a:ext cx="9142413" cy="246063"/>
            <a:chOff x="0" y="6639164"/>
            <a:chExt cx="9142412" cy="246379"/>
          </a:xfrm>
        </p:grpSpPr>
        <p:sp>
          <p:nvSpPr>
            <p:cNvPr id="7176"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717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357188" y="1165225"/>
            <a:ext cx="850106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4. Online information databases in the experimental biology</a:t>
            </a:r>
          </a:p>
          <a:p>
            <a:pPr eaLnBrk="1" hangingPunct="1">
              <a:spcBef>
                <a:spcPct val="0"/>
              </a:spcBef>
              <a:buFontTx/>
              <a:buNone/>
            </a:pPr>
            <a:endParaRPr lang="en-US" altLang="cs-CZ" sz="2600">
              <a:latin typeface="Calibri" panose="020F0502020204030204" pitchFamily="34" charset="0"/>
              <a:cs typeface="Calibri" panose="020F0502020204030204" pitchFamily="34" charset="0"/>
            </a:endParaRPr>
          </a:p>
          <a:p>
            <a:pPr eaLnBrk="1" hangingPunct="1">
              <a:spcBef>
                <a:spcPct val="0"/>
              </a:spcBef>
              <a:buFontTx/>
              <a:buNone/>
            </a:pPr>
            <a:r>
              <a:rPr lang="en-US" altLang="cs-CZ" sz="2600">
                <a:latin typeface="Calibri" panose="020F0502020204030204" pitchFamily="34" charset="0"/>
                <a:cs typeface="Calibri" panose="020F0502020204030204" pitchFamily="34" charset="0"/>
              </a:rPr>
              <a:t>4.1. Sequence databases </a:t>
            </a:r>
            <a:r>
              <a:rPr lang="cs-CZ" altLang="cs-CZ" sz="2600">
                <a:latin typeface="Calibri" panose="020F0502020204030204" pitchFamily="34" charset="0"/>
                <a:cs typeface="Calibri" panose="020F0502020204030204" pitchFamily="34" charset="0"/>
              </a:rPr>
              <a:t>-</a:t>
            </a:r>
            <a:r>
              <a:rPr lang="en-US" altLang="cs-CZ" sz="2600">
                <a:latin typeface="Calibri" panose="020F0502020204030204" pitchFamily="34" charset="0"/>
                <a:cs typeface="Calibri" panose="020F0502020204030204" pitchFamily="34" charset="0"/>
              </a:rPr>
              <a:t> tool of </a:t>
            </a:r>
            <a:r>
              <a:rPr lang="cs-CZ" altLang="cs-CZ" sz="2600">
                <a:latin typeface="Calibri" panose="020F0502020204030204" pitchFamily="34" charset="0"/>
                <a:cs typeface="Calibri" panose="020F0502020204030204" pitchFamily="34" charset="0"/>
              </a:rPr>
              <a:t>systems </a:t>
            </a:r>
            <a:r>
              <a:rPr lang="en-US" altLang="cs-CZ" sz="2600">
                <a:latin typeface="Calibri" panose="020F0502020204030204" pitchFamily="34" charset="0"/>
                <a:cs typeface="Calibri" panose="020F0502020204030204" pitchFamily="34" charset="0"/>
              </a:rPr>
              <a:t>biology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4.2. Specialized sequence databases</a:t>
            </a:r>
            <a:r>
              <a:rPr lang="en-US" altLang="cs-CZ" sz="2600" b="1">
                <a:latin typeface="Calibri" panose="020F0502020204030204" pitchFamily="34" charset="0"/>
                <a:cs typeface="Calibri" panose="020F0502020204030204" pitchFamily="34" charset="0"/>
              </a:rPr>
              <a:t> </a:t>
            </a:r>
            <a:endParaRPr lang="en-US" altLang="cs-CZ" sz="2600">
              <a:latin typeface="Calibri" panose="020F0502020204030204" pitchFamily="34" charset="0"/>
              <a:cs typeface="Calibri" panose="020F0502020204030204" pitchFamily="34" charset="0"/>
            </a:endParaRPr>
          </a:p>
        </p:txBody>
      </p:sp>
      <p:grpSp>
        <p:nvGrpSpPr>
          <p:cNvPr id="8195" name="Skupina 8"/>
          <p:cNvGrpSpPr>
            <a:grpSpLocks/>
          </p:cNvGrpSpPr>
          <p:nvPr/>
        </p:nvGrpSpPr>
        <p:grpSpPr bwMode="auto">
          <a:xfrm>
            <a:off x="0" y="6638925"/>
            <a:ext cx="9142413" cy="246063"/>
            <a:chOff x="0" y="6639164"/>
            <a:chExt cx="9142412" cy="246379"/>
          </a:xfrm>
        </p:grpSpPr>
        <p:sp>
          <p:nvSpPr>
            <p:cNvPr id="8201"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820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Rectangle 4"/>
          <p:cNvSpPr>
            <a:spLocks noChangeArrowheads="1"/>
          </p:cNvSpPr>
          <p:nvPr/>
        </p:nvSpPr>
        <p:spPr bwMode="auto">
          <a:xfrm>
            <a:off x="3916363" y="115888"/>
            <a:ext cx="1749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Text Box 5"/>
          <p:cNvSpPr txBox="1">
            <a:spLocks noChangeArrowheads="1"/>
          </p:cNvSpPr>
          <p:nvPr/>
        </p:nvSpPr>
        <p:spPr bwMode="auto">
          <a:xfrm>
            <a:off x="357188" y="3179763"/>
            <a:ext cx="82867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a:latin typeface="Calibri" panose="020F0502020204030204" pitchFamily="34" charset="0"/>
                <a:cs typeface="Calibri" panose="020F0502020204030204" pitchFamily="34" charset="0"/>
              </a:rPr>
              <a:t>5. Presentation of experimental results</a:t>
            </a:r>
          </a:p>
          <a:p>
            <a:pPr eaLnBrk="1" hangingPunct="1">
              <a:spcBef>
                <a:spcPct val="0"/>
              </a:spcBef>
              <a:buFontTx/>
              <a:buNone/>
            </a:pPr>
            <a:r>
              <a:rPr lang="en-US" altLang="cs-CZ" sz="2600" b="1">
                <a:latin typeface="Calibri" panose="020F0502020204030204" pitchFamily="34" charset="0"/>
                <a:cs typeface="Calibri" panose="020F0502020204030204" pitchFamily="34" charset="0"/>
              </a:rPr>
              <a:t> </a:t>
            </a:r>
            <a:endParaRPr lang="en-US" altLang="cs-CZ" sz="2600">
              <a:latin typeface="Calibri" panose="020F0502020204030204" pitchFamily="34" charset="0"/>
              <a:cs typeface="Calibri" panose="020F0502020204030204" pitchFamily="34" charset="0"/>
            </a:endParaRPr>
          </a:p>
          <a:p>
            <a:pPr eaLnBrk="1" hangingPunct="1">
              <a:spcBef>
                <a:spcPct val="0"/>
              </a:spcBef>
              <a:buFontTx/>
              <a:buNone/>
            </a:pPr>
            <a:r>
              <a:rPr lang="en-US" altLang="cs-CZ" sz="2600">
                <a:latin typeface="Calibri" panose="020F0502020204030204" pitchFamily="34" charset="0"/>
                <a:cs typeface="Calibri" panose="020F0502020204030204" pitchFamily="34" charset="0"/>
              </a:rPr>
              <a:t>5.1. </a:t>
            </a:r>
            <a:r>
              <a:rPr lang="cs-CZ" altLang="cs-CZ" sz="2600">
                <a:latin typeface="Calibri" panose="020F0502020204030204" pitchFamily="34" charset="0"/>
                <a:cs typeface="Calibri" panose="020F0502020204030204" pitchFamily="34" charset="0"/>
              </a:rPr>
              <a:t>Bachelor thesis</a:t>
            </a:r>
            <a:br>
              <a:rPr lang="cs-CZ" altLang="cs-CZ" sz="2600">
                <a:latin typeface="Calibri" panose="020F0502020204030204" pitchFamily="34" charset="0"/>
                <a:cs typeface="Calibri" panose="020F0502020204030204" pitchFamily="34" charset="0"/>
              </a:rPr>
            </a:br>
            <a:r>
              <a:rPr lang="en-US" altLang="cs-CZ" sz="2600">
                <a:latin typeface="Calibri" panose="020F0502020204030204" pitchFamily="34" charset="0"/>
                <a:cs typeface="Calibri" panose="020F0502020204030204" pitchFamily="34" charset="0"/>
              </a:rPr>
              <a:t>5.</a:t>
            </a:r>
            <a:r>
              <a:rPr lang="cs-CZ" altLang="cs-CZ" sz="2600">
                <a:latin typeface="Calibri" panose="020F0502020204030204" pitchFamily="34" charset="0"/>
                <a:cs typeface="Calibri" panose="020F0502020204030204" pitchFamily="34" charset="0"/>
              </a:rPr>
              <a:t>2</a:t>
            </a:r>
            <a:r>
              <a:rPr lang="en-US" altLang="cs-CZ" sz="2600">
                <a:latin typeface="Calibri" panose="020F0502020204030204" pitchFamily="34" charset="0"/>
                <a:cs typeface="Calibri" panose="020F0502020204030204" pitchFamily="34" charset="0"/>
              </a:rPr>
              <a:t>. Diploma thesis</a:t>
            </a:r>
            <a:r>
              <a:rPr lang="cs-CZ" altLang="cs-CZ" sz="2600">
                <a:latin typeface="Calibri" panose="020F0502020204030204" pitchFamily="34" charset="0"/>
                <a:cs typeface="Calibri" panose="020F0502020204030204" pitchFamily="34" charset="0"/>
              </a:rPr>
              <a:t/>
            </a:r>
            <a:br>
              <a:rPr lang="cs-CZ" altLang="cs-CZ" sz="2600">
                <a:latin typeface="Calibri" panose="020F0502020204030204" pitchFamily="34" charset="0"/>
                <a:cs typeface="Calibri" panose="020F0502020204030204" pitchFamily="34" charset="0"/>
              </a:rPr>
            </a:br>
            <a:r>
              <a:rPr lang="cs-CZ" altLang="cs-CZ" sz="2600">
                <a:latin typeface="Calibri" panose="020F0502020204030204" pitchFamily="34" charset="0"/>
                <a:cs typeface="Calibri" panose="020F0502020204030204" pitchFamily="34" charset="0"/>
              </a:rPr>
              <a:t>5.3. Dissertation thesis</a:t>
            </a:r>
            <a:r>
              <a:rPr lang="en-US" altLang="cs-CZ" sz="2600">
                <a:latin typeface="Calibri" panose="020F0502020204030204" pitchFamily="34" charset="0"/>
                <a:cs typeface="Calibri" panose="020F0502020204030204" pitchFamily="34" charset="0"/>
              </a:rPr>
              <a:t> </a:t>
            </a:r>
          </a:p>
          <a:p>
            <a:pPr eaLnBrk="1" hangingPunct="1">
              <a:spcBef>
                <a:spcPct val="0"/>
              </a:spcBef>
              <a:buFontTx/>
              <a:buNone/>
            </a:pPr>
            <a:r>
              <a:rPr lang="en-US" altLang="cs-CZ" sz="2600">
                <a:latin typeface="Calibri" panose="020F0502020204030204" pitchFamily="34" charset="0"/>
                <a:cs typeface="Calibri" panose="020F0502020204030204" pitchFamily="34" charset="0"/>
              </a:rPr>
              <a:t>5.</a:t>
            </a:r>
            <a:r>
              <a:rPr lang="cs-CZ" altLang="cs-CZ" sz="2600">
                <a:latin typeface="Calibri" panose="020F0502020204030204" pitchFamily="34" charset="0"/>
                <a:cs typeface="Calibri" panose="020F0502020204030204" pitchFamily="34" charset="0"/>
              </a:rPr>
              <a:t>4</a:t>
            </a:r>
            <a:r>
              <a:rPr lang="en-US" altLang="cs-CZ" sz="2600">
                <a:latin typeface="Calibri" panose="020F0502020204030204" pitchFamily="34" charset="0"/>
                <a:cs typeface="Calibri" panose="020F0502020204030204" pitchFamily="34" charset="0"/>
              </a:rPr>
              <a:t>. </a:t>
            </a:r>
            <a:r>
              <a:rPr lang="cs-CZ" altLang="cs-CZ" sz="2600">
                <a:latin typeface="Calibri" panose="020F0502020204030204" pitchFamily="34" charset="0"/>
                <a:cs typeface="Calibri" panose="020F0502020204030204" pitchFamily="34" charset="0"/>
              </a:rPr>
              <a:t>Scientific </a:t>
            </a:r>
            <a:r>
              <a:rPr lang="en-US" altLang="cs-CZ" sz="2600">
                <a:latin typeface="Calibri" panose="020F0502020204030204" pitchFamily="34" charset="0"/>
                <a:cs typeface="Calibri" panose="020F0502020204030204" pitchFamily="34" charset="0"/>
              </a:rPr>
              <a:t>contributions at the conferences and seminars </a:t>
            </a:r>
          </a:p>
          <a:p>
            <a:pPr algn="just" eaLnBrk="1" hangingPunct="1">
              <a:spcBef>
                <a:spcPct val="0"/>
              </a:spcBef>
              <a:buFontTx/>
              <a:buNone/>
            </a:pPr>
            <a:r>
              <a:rPr lang="en-US" altLang="cs-CZ" sz="2600">
                <a:latin typeface="Calibri" panose="020F0502020204030204" pitchFamily="34" charset="0"/>
                <a:cs typeface="Calibri" panose="020F0502020204030204" pitchFamily="34" charset="0"/>
              </a:rPr>
              <a:t>5.</a:t>
            </a:r>
            <a:r>
              <a:rPr lang="cs-CZ" altLang="cs-CZ" sz="2600">
                <a:latin typeface="Calibri" panose="020F0502020204030204" pitchFamily="34" charset="0"/>
                <a:cs typeface="Calibri" panose="020F0502020204030204" pitchFamily="34" charset="0"/>
              </a:rPr>
              <a:t>5</a:t>
            </a:r>
            <a:r>
              <a:rPr lang="en-US" altLang="cs-CZ" sz="2600">
                <a:latin typeface="Calibri" panose="020F0502020204030204" pitchFamily="34" charset="0"/>
                <a:cs typeface="Calibri" panose="020F0502020204030204" pitchFamily="34" charset="0"/>
              </a:rPr>
              <a:t>. Scientific report</a:t>
            </a:r>
            <a:r>
              <a:rPr lang="cs-CZ" altLang="cs-CZ" sz="2600">
                <a:latin typeface="Calibri" panose="020F0502020204030204" pitchFamily="34" charset="0"/>
                <a:cs typeface="Calibri" panose="020F0502020204030204" pitchFamily="34" charset="0"/>
              </a:rPr>
              <a:t>/paper</a:t>
            </a:r>
            <a:endParaRPr lang="en-US" altLang="cs-CZ" sz="26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46090" name="Text Box 10"/>
          <p:cNvSpPr txBox="1">
            <a:spLocks noChangeArrowheads="1"/>
          </p:cNvSpPr>
          <p:nvPr/>
        </p:nvSpPr>
        <p:spPr bwMode="auto">
          <a:xfrm>
            <a:off x="468313" y="1412875"/>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latin typeface="Calibri" panose="020F0502020204030204" pitchFamily="34" charset="0"/>
                <a:cs typeface="Calibri" panose="020F0502020204030204" pitchFamily="34" charset="0"/>
              </a:rPr>
              <a:t>The goal of science is the searching for the „truth“, in biology we search for foundation of regulatory mechanisms in living organisms</a:t>
            </a:r>
          </a:p>
        </p:txBody>
      </p:sp>
      <p:sp>
        <p:nvSpPr>
          <p:cNvPr id="46091" name="Text Box 11"/>
          <p:cNvSpPr txBox="1">
            <a:spLocks noChangeArrowheads="1"/>
          </p:cNvSpPr>
          <p:nvPr/>
        </p:nvSpPr>
        <p:spPr bwMode="auto">
          <a:xfrm>
            <a:off x="468313" y="213360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Research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systematic activity using scientific methods</a:t>
            </a:r>
          </a:p>
        </p:txBody>
      </p:sp>
      <p:sp>
        <p:nvSpPr>
          <p:cNvPr id="46100" name="Text Box 20"/>
          <p:cNvSpPr txBox="1">
            <a:spLocks noChangeArrowheads="1"/>
          </p:cNvSpPr>
          <p:nvPr/>
        </p:nvSpPr>
        <p:spPr bwMode="auto">
          <a:xfrm>
            <a:off x="2773363" y="3219450"/>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Applied - there is always some economical or public interest behind</a:t>
            </a:r>
          </a:p>
        </p:txBody>
      </p:sp>
      <p:grpSp>
        <p:nvGrpSpPr>
          <p:cNvPr id="9222" name="Skupina 18"/>
          <p:cNvGrpSpPr>
            <a:grpSpLocks/>
          </p:cNvGrpSpPr>
          <p:nvPr/>
        </p:nvGrpSpPr>
        <p:grpSpPr bwMode="auto">
          <a:xfrm>
            <a:off x="0" y="6638925"/>
            <a:ext cx="9142413" cy="246063"/>
            <a:chOff x="0" y="6639164"/>
            <a:chExt cx="9142412" cy="246379"/>
          </a:xfrm>
        </p:grpSpPr>
        <p:sp>
          <p:nvSpPr>
            <p:cNvPr id="9254"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925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226"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grpSp>
        <p:nvGrpSpPr>
          <p:cNvPr id="3" name="Skupina 47"/>
          <p:cNvGrpSpPr>
            <a:grpSpLocks/>
          </p:cNvGrpSpPr>
          <p:nvPr/>
        </p:nvGrpSpPr>
        <p:grpSpPr bwMode="auto">
          <a:xfrm>
            <a:off x="4859338" y="4365625"/>
            <a:ext cx="4427537" cy="2087563"/>
            <a:chOff x="4716016" y="4365104"/>
            <a:chExt cx="4641884" cy="2088232"/>
          </a:xfrm>
        </p:grpSpPr>
        <p:grpSp>
          <p:nvGrpSpPr>
            <p:cNvPr id="9245" name="Skupina 40"/>
            <p:cNvGrpSpPr>
              <a:grpSpLocks/>
            </p:cNvGrpSpPr>
            <p:nvPr/>
          </p:nvGrpSpPr>
          <p:grpSpPr bwMode="auto">
            <a:xfrm>
              <a:off x="4716016" y="4365104"/>
              <a:ext cx="4641884" cy="2088232"/>
              <a:chOff x="4716016" y="4365104"/>
              <a:chExt cx="4641884" cy="2088232"/>
            </a:xfrm>
          </p:grpSpPr>
          <p:sp>
            <p:nvSpPr>
              <p:cNvPr id="9247" name="Text Box 21"/>
              <p:cNvSpPr txBox="1">
                <a:spLocks noChangeArrowheads="1"/>
              </p:cNvSpPr>
              <p:nvPr/>
            </p:nvSpPr>
            <p:spPr bwMode="auto">
              <a:xfrm>
                <a:off x="7740352" y="5544527"/>
                <a:ext cx="1224136" cy="7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Financial interest</a:t>
                </a:r>
              </a:p>
            </p:txBody>
          </p:sp>
          <p:sp>
            <p:nvSpPr>
              <p:cNvPr id="9248" name="Text Box 21"/>
              <p:cNvSpPr txBox="1">
                <a:spLocks noChangeArrowheads="1"/>
              </p:cNvSpPr>
              <p:nvPr/>
            </p:nvSpPr>
            <p:spPr bwMode="auto">
              <a:xfrm>
                <a:off x="7740352" y="4449306"/>
                <a:ext cx="1617548" cy="7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Public interest</a:t>
                </a:r>
              </a:p>
            </p:txBody>
          </p:sp>
          <p:grpSp>
            <p:nvGrpSpPr>
              <p:cNvPr id="9249" name="Skupina 38"/>
              <p:cNvGrpSpPr>
                <a:grpSpLocks/>
              </p:cNvGrpSpPr>
              <p:nvPr/>
            </p:nvGrpSpPr>
            <p:grpSpPr bwMode="auto">
              <a:xfrm>
                <a:off x="4716016" y="4365104"/>
                <a:ext cx="2952772" cy="2088232"/>
                <a:chOff x="4716016" y="4365104"/>
                <a:chExt cx="2952772" cy="2088232"/>
              </a:xfrm>
            </p:grpSpPr>
            <p:sp>
              <p:nvSpPr>
                <p:cNvPr id="29" name="Elipsa 28"/>
                <p:cNvSpPr/>
                <p:nvPr/>
              </p:nvSpPr>
              <p:spPr>
                <a:xfrm flipH="1">
                  <a:off x="4716016" y="4365104"/>
                  <a:ext cx="2160332"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0" name="Přímá spojovací šipka 29"/>
                <p:cNvCxnSpPr/>
                <p:nvPr/>
              </p:nvCxnSpPr>
              <p:spPr>
                <a:xfrm flipV="1">
                  <a:off x="6876348" y="4868503"/>
                  <a:ext cx="720665"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a:off x="6876348" y="5733968"/>
                  <a:ext cx="792233"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53" name="Text Box 21"/>
                <p:cNvSpPr txBox="1">
                  <a:spLocks noChangeArrowheads="1"/>
                </p:cNvSpPr>
                <p:nvPr/>
              </p:nvSpPr>
              <p:spPr bwMode="auto">
                <a:xfrm>
                  <a:off x="5076056" y="5157192"/>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FF0000"/>
                      </a:solidFill>
                      <a:latin typeface="Calibri" panose="020F0502020204030204" pitchFamily="34" charset="0"/>
                    </a:rPr>
                    <a:t>Applied</a:t>
                  </a:r>
                </a:p>
              </p:txBody>
            </p:sp>
          </p:grpSp>
        </p:grpSp>
        <p:sp>
          <p:nvSpPr>
            <p:cNvPr id="25" name="Tětiva 24"/>
            <p:cNvSpPr/>
            <p:nvPr/>
          </p:nvSpPr>
          <p:spPr>
            <a:xfrm rot="10800000">
              <a:off x="4716016" y="4885971"/>
              <a:ext cx="361164"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46092" name="Text Box 12"/>
          <p:cNvSpPr txBox="1">
            <a:spLocks noChangeArrowheads="1"/>
          </p:cNvSpPr>
          <p:nvPr/>
        </p:nvSpPr>
        <p:spPr bwMode="auto">
          <a:xfrm>
            <a:off x="468313" y="264953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Research</a:t>
            </a:r>
          </a:p>
        </p:txBody>
      </p:sp>
      <p:grpSp>
        <p:nvGrpSpPr>
          <p:cNvPr id="6" name="Group 15"/>
          <p:cNvGrpSpPr>
            <a:grpSpLocks/>
          </p:cNvGrpSpPr>
          <p:nvPr/>
        </p:nvGrpSpPr>
        <p:grpSpPr bwMode="auto">
          <a:xfrm>
            <a:off x="1619250" y="2871788"/>
            <a:ext cx="1152525" cy="431800"/>
            <a:chOff x="657" y="3158"/>
            <a:chExt cx="726" cy="272"/>
          </a:xfrm>
        </p:grpSpPr>
        <p:sp>
          <p:nvSpPr>
            <p:cNvPr id="9243"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9244"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46099" name="Text Box 19"/>
          <p:cNvSpPr txBox="1">
            <a:spLocks noChangeArrowheads="1"/>
          </p:cNvSpPr>
          <p:nvPr/>
        </p:nvSpPr>
        <p:spPr bwMode="auto">
          <a:xfrm>
            <a:off x="2771775" y="2649538"/>
            <a:ext cx="637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Basic </a:t>
            </a:r>
            <a:r>
              <a:rPr lang="cs-CZ" altLang="cs-CZ" sz="2000">
                <a:latin typeface="Calibri" panose="020F0502020204030204" pitchFamily="34" charset="0"/>
                <a:cs typeface="Calibri" panose="020F0502020204030204" pitchFamily="34" charset="0"/>
              </a:rPr>
              <a:t>-</a:t>
            </a:r>
            <a:r>
              <a:rPr lang="en-US" altLang="cs-CZ" sz="2000">
                <a:latin typeface="Calibri" panose="020F0502020204030204" pitchFamily="34" charset="0"/>
                <a:cs typeface="Calibri" panose="020F0502020204030204" pitchFamily="34" charset="0"/>
              </a:rPr>
              <a:t> </a:t>
            </a:r>
            <a:r>
              <a:rPr lang="cs-CZ" altLang="cs-CZ" sz="2000">
                <a:latin typeface="Calibri" panose="020F0502020204030204" pitchFamily="34" charset="0"/>
                <a:cs typeface="Calibri" panose="020F0502020204030204" pitchFamily="34" charset="0"/>
              </a:rPr>
              <a:t>discovering </a:t>
            </a:r>
            <a:r>
              <a:rPr lang="en-US" altLang="cs-CZ" sz="2000">
                <a:latin typeface="Calibri" panose="020F0502020204030204" pitchFamily="34" charset="0"/>
                <a:cs typeface="Calibri" panose="020F0502020204030204" pitchFamily="34" charset="0"/>
              </a:rPr>
              <a:t>the substance of certain</a:t>
            </a:r>
            <a:r>
              <a:rPr lang="cs-CZ" altLang="cs-CZ" sz="2000">
                <a:latin typeface="Calibri" panose="020F0502020204030204" pitchFamily="34" charset="0"/>
                <a:cs typeface="Calibri" panose="020F0502020204030204" pitchFamily="34" charset="0"/>
              </a:rPr>
              <a:t> </a:t>
            </a:r>
            <a:r>
              <a:rPr lang="en-US" altLang="cs-CZ" sz="2000">
                <a:latin typeface="Calibri" panose="020F0502020204030204" pitchFamily="34" charset="0"/>
                <a:cs typeface="Calibri" panose="020F0502020204030204" pitchFamily="34" charset="0"/>
              </a:rPr>
              <a:t>phenomenon</a:t>
            </a:r>
          </a:p>
        </p:txBody>
      </p:sp>
      <p:grpSp>
        <p:nvGrpSpPr>
          <p:cNvPr id="7" name="Skupina 46"/>
          <p:cNvGrpSpPr>
            <a:grpSpLocks/>
          </p:cNvGrpSpPr>
          <p:nvPr/>
        </p:nvGrpSpPr>
        <p:grpSpPr bwMode="auto">
          <a:xfrm>
            <a:off x="-36513" y="4194175"/>
            <a:ext cx="4392613" cy="2403475"/>
            <a:chOff x="-108259" y="4193793"/>
            <a:chExt cx="4392227" cy="2403763"/>
          </a:xfrm>
        </p:grpSpPr>
        <p:grpSp>
          <p:nvGrpSpPr>
            <p:cNvPr id="9233" name="Skupina 42"/>
            <p:cNvGrpSpPr>
              <a:grpSpLocks/>
            </p:cNvGrpSpPr>
            <p:nvPr/>
          </p:nvGrpSpPr>
          <p:grpSpPr bwMode="auto">
            <a:xfrm>
              <a:off x="-108259" y="4193793"/>
              <a:ext cx="4392227" cy="2403763"/>
              <a:chOff x="-108259" y="4193793"/>
              <a:chExt cx="4392227" cy="2403763"/>
            </a:xfrm>
          </p:grpSpPr>
          <p:grpSp>
            <p:nvGrpSpPr>
              <p:cNvPr id="9235" name="Skupina 41"/>
              <p:cNvGrpSpPr>
                <a:grpSpLocks/>
              </p:cNvGrpSpPr>
              <p:nvPr/>
            </p:nvGrpSpPr>
            <p:grpSpPr bwMode="auto">
              <a:xfrm>
                <a:off x="-108259" y="4193793"/>
                <a:ext cx="4392227" cy="2403763"/>
                <a:chOff x="-108259" y="4193793"/>
                <a:chExt cx="4392227" cy="2403763"/>
              </a:xfrm>
            </p:grpSpPr>
            <p:sp>
              <p:nvSpPr>
                <p:cNvPr id="9237" name="Text Box 21"/>
                <p:cNvSpPr txBox="1">
                  <a:spLocks noChangeArrowheads="1"/>
                </p:cNvSpPr>
                <p:nvPr/>
              </p:nvSpPr>
              <p:spPr bwMode="auto">
                <a:xfrm>
                  <a:off x="-108259" y="5889497"/>
                  <a:ext cx="3036658" cy="70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00B050"/>
                      </a:solidFill>
                      <a:latin typeface="Calibri" panose="020F0502020204030204" pitchFamily="34" charset="0"/>
                    </a:rPr>
                    <a:t>Unexpected, groundbreaking discovery</a:t>
                  </a:r>
                </a:p>
              </p:txBody>
            </p:sp>
            <p:sp>
              <p:nvSpPr>
                <p:cNvPr id="9238" name="Text Box 21"/>
                <p:cNvSpPr txBox="1">
                  <a:spLocks noChangeArrowheads="1"/>
                </p:cNvSpPr>
                <p:nvPr/>
              </p:nvSpPr>
              <p:spPr bwMode="auto">
                <a:xfrm>
                  <a:off x="-39579" y="4193793"/>
                  <a:ext cx="1803417" cy="101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solidFill>
                        <a:srgbClr val="00B050"/>
                      </a:solidFill>
                      <a:latin typeface="Calibri" panose="020F0502020204030204" pitchFamily="34" charset="0"/>
                    </a:rPr>
                    <a:t>Uncovering basic principles and rules</a:t>
                  </a:r>
                </a:p>
              </p:txBody>
            </p:sp>
            <p:grpSp>
              <p:nvGrpSpPr>
                <p:cNvPr id="9239" name="Skupina 39"/>
                <p:cNvGrpSpPr>
                  <a:grpSpLocks/>
                </p:cNvGrpSpPr>
                <p:nvPr/>
              </p:nvGrpSpPr>
              <p:grpSpPr bwMode="auto">
                <a:xfrm>
                  <a:off x="1331394" y="4365285"/>
                  <a:ext cx="2952574" cy="2088072"/>
                  <a:chOff x="1331394" y="4365285"/>
                  <a:chExt cx="2952574" cy="2088072"/>
                </a:xfrm>
              </p:grpSpPr>
              <p:sp>
                <p:nvSpPr>
                  <p:cNvPr id="41" name="Elipsa 40"/>
                  <p:cNvSpPr/>
                  <p:nvPr/>
                </p:nvSpPr>
                <p:spPr>
                  <a:xfrm>
                    <a:off x="2123571" y="4365264"/>
                    <a:ext cx="2160397" cy="2087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42" name="Přímá spojovací šipka 41"/>
                  <p:cNvCxnSpPr/>
                  <p:nvPr/>
                </p:nvCxnSpPr>
                <p:spPr>
                  <a:xfrm flipH="1" flipV="1">
                    <a:off x="1402909" y="5013042"/>
                    <a:ext cx="720662" cy="215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Přímá spojovací šipka 42"/>
                  <p:cNvCxnSpPr/>
                  <p:nvPr/>
                </p:nvCxnSpPr>
                <p:spPr>
                  <a:xfrm flipH="1">
                    <a:off x="1331477" y="5733853"/>
                    <a:ext cx="792094" cy="1428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9236" name="Text Box 21"/>
              <p:cNvSpPr txBox="1">
                <a:spLocks noChangeArrowheads="1"/>
              </p:cNvSpPr>
              <p:nvPr/>
            </p:nvSpPr>
            <p:spPr bwMode="auto">
              <a:xfrm>
                <a:off x="2627784" y="5157192"/>
                <a:ext cx="1152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00B050"/>
                    </a:solidFill>
                    <a:latin typeface="Calibri" panose="020F0502020204030204" pitchFamily="34" charset="0"/>
                  </a:rPr>
                  <a:t>Basic</a:t>
                </a:r>
              </a:p>
            </p:txBody>
          </p:sp>
        </p:grpSp>
        <p:sp>
          <p:nvSpPr>
            <p:cNvPr id="35" name="Tětiva 34"/>
            <p:cNvSpPr/>
            <p:nvPr/>
          </p:nvSpPr>
          <p:spPr>
            <a:xfrm rot="10800000">
              <a:off x="3923638" y="4868562"/>
              <a:ext cx="360330" cy="1063752"/>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67" name="Text Box 21"/>
          <p:cNvSpPr txBox="1">
            <a:spLocks noChangeArrowheads="1"/>
          </p:cNvSpPr>
          <p:nvPr/>
        </p:nvSpPr>
        <p:spPr bwMode="auto">
          <a:xfrm>
            <a:off x="1370013" y="3886200"/>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The combination of both basic and applied research is ideal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4.16667E-6 2.43293E-6 L 0.08664 -0.00139 " pathEditMode="relative" rAng="0" ptsTypes="AA">
                                      <p:cBhvr>
                                        <p:cTn id="30" dur="2000" fill="hold"/>
                                        <p:tgtEl>
                                          <p:spTgt spid="7"/>
                                        </p:tgtEl>
                                        <p:attrNameLst>
                                          <p:attrName>ppt_x</p:attrName>
                                          <p:attrName>ppt_y</p:attrName>
                                        </p:attrNameLst>
                                      </p:cBhvr>
                                      <p:rCtr x="4323" y="-69"/>
                                    </p:animMotion>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P spid="46100" grpId="0"/>
      <p:bldP spid="46092" grpId="0"/>
      <p:bldP spid="46099"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sp>
        <p:nvSpPr>
          <p:cNvPr id="10243" name="Text Box 22"/>
          <p:cNvSpPr txBox="1">
            <a:spLocks noChangeArrowheads="1"/>
          </p:cNvSpPr>
          <p:nvPr/>
        </p:nvSpPr>
        <p:spPr bwMode="auto">
          <a:xfrm>
            <a:off x="468313" y="150018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Experimental biology is in the age of accumulation and cataloguing of information </a:t>
            </a:r>
            <a:r>
              <a:rPr lang="cs-CZ" altLang="cs-CZ" sz="1800"/>
              <a:t>-</a:t>
            </a:r>
            <a:r>
              <a:rPr lang="en-US" altLang="cs-CZ" sz="1800"/>
              <a:t> </a:t>
            </a:r>
            <a:r>
              <a:rPr lang="cs-CZ" altLang="cs-CZ" sz="1800"/>
              <a:t>correct </a:t>
            </a:r>
            <a:r>
              <a:rPr lang="en-US" altLang="cs-CZ" sz="1800"/>
              <a:t>scientific evaluation </a:t>
            </a:r>
            <a:r>
              <a:rPr lang="cs-CZ" altLang="cs-CZ" sz="1800"/>
              <a:t>of large data sets </a:t>
            </a:r>
            <a:r>
              <a:rPr lang="en-US" altLang="cs-CZ" sz="1800"/>
              <a:t>is the key for the progress</a:t>
            </a:r>
          </a:p>
        </p:txBody>
      </p:sp>
      <p:grpSp>
        <p:nvGrpSpPr>
          <p:cNvPr id="10244" name="Skupina 18"/>
          <p:cNvGrpSpPr>
            <a:grpSpLocks/>
          </p:cNvGrpSpPr>
          <p:nvPr/>
        </p:nvGrpSpPr>
        <p:grpSpPr bwMode="auto">
          <a:xfrm>
            <a:off x="0" y="6638925"/>
            <a:ext cx="9142413" cy="246063"/>
            <a:chOff x="0" y="6639164"/>
            <a:chExt cx="9142412" cy="246379"/>
          </a:xfrm>
        </p:grpSpPr>
        <p:sp>
          <p:nvSpPr>
            <p:cNvPr id="10251"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02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48"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sp>
        <p:nvSpPr>
          <p:cNvPr id="10249" name="Rectangle 15"/>
          <p:cNvSpPr>
            <a:spLocks noChangeArrowheads="1"/>
          </p:cNvSpPr>
          <p:nvPr/>
        </p:nvSpPr>
        <p:spPr bwMode="auto">
          <a:xfrm>
            <a:off x="7019925" y="5657850"/>
            <a:ext cx="2054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p>
          <a:p>
            <a:pPr eaLnBrk="1" hangingPunct="1">
              <a:spcBef>
                <a:spcPct val="0"/>
              </a:spcBef>
              <a:buFontTx/>
              <a:buNone/>
            </a:pPr>
            <a:r>
              <a:rPr lang="en-US" altLang="cs-CZ" sz="1100"/>
              <a:t>Copyright © 2009 John Wiley &amp; Sons, Inc.</a:t>
            </a:r>
          </a:p>
        </p:txBody>
      </p:sp>
      <p:pic>
        <p:nvPicPr>
          <p:cNvPr id="10250" name="Picture 9" descr="c057f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2170113"/>
            <a:ext cx="6586537"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1267" name="Skupina 18"/>
          <p:cNvGrpSpPr>
            <a:grpSpLocks/>
          </p:cNvGrpSpPr>
          <p:nvPr/>
        </p:nvGrpSpPr>
        <p:grpSpPr bwMode="auto">
          <a:xfrm>
            <a:off x="0" y="6638925"/>
            <a:ext cx="9142413" cy="246063"/>
            <a:chOff x="0" y="6639164"/>
            <a:chExt cx="9142412" cy="246379"/>
          </a:xfrm>
        </p:grpSpPr>
        <p:sp>
          <p:nvSpPr>
            <p:cNvPr id="11275"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12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271"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11272" name="Picture 2" descr="http://media.wiley.com/wires/WSBM2.3/mfig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122488"/>
            <a:ext cx="7008813"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22"/>
          <p:cNvSpPr txBox="1">
            <a:spLocks noChangeArrowheads="1"/>
          </p:cNvSpPr>
          <p:nvPr/>
        </p:nvSpPr>
        <p:spPr bwMode="auto">
          <a:xfrm>
            <a:off x="468313" y="150018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Experimental biology is in the age of accumulation and cataloguing of information </a:t>
            </a:r>
            <a:r>
              <a:rPr lang="cs-CZ" altLang="cs-CZ" sz="1800"/>
              <a:t>-</a:t>
            </a:r>
            <a:r>
              <a:rPr lang="en-US" altLang="cs-CZ" sz="1800"/>
              <a:t> </a:t>
            </a:r>
            <a:r>
              <a:rPr lang="cs-CZ" altLang="cs-CZ" sz="1800"/>
              <a:t>correct </a:t>
            </a:r>
            <a:r>
              <a:rPr lang="en-US" altLang="cs-CZ" sz="1800"/>
              <a:t>scientific evaluation </a:t>
            </a:r>
            <a:r>
              <a:rPr lang="cs-CZ" altLang="cs-CZ" sz="1800"/>
              <a:t>of large data sets </a:t>
            </a:r>
            <a:r>
              <a:rPr lang="en-US" altLang="cs-CZ" sz="1800"/>
              <a:t>is the key for the progress</a:t>
            </a:r>
          </a:p>
        </p:txBody>
      </p:sp>
      <p:sp>
        <p:nvSpPr>
          <p:cNvPr id="11274" name="Rectangle 15"/>
          <p:cNvSpPr>
            <a:spLocks noChangeArrowheads="1"/>
          </p:cNvSpPr>
          <p:nvPr/>
        </p:nvSpPr>
        <p:spPr bwMode="auto">
          <a:xfrm>
            <a:off x="1331913" y="6343650"/>
            <a:ext cx="70564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25438" y="1052513"/>
            <a:ext cx="8532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200" b="1">
                <a:latin typeface="Calibri" panose="020F0502020204030204" pitchFamily="34" charset="0"/>
                <a:cs typeface="Calibri" panose="020F0502020204030204" pitchFamily="34" charset="0"/>
              </a:rPr>
              <a:t>1.1. </a:t>
            </a:r>
            <a:r>
              <a:rPr lang="en-US" altLang="cs-CZ" sz="2200" b="1">
                <a:latin typeface="Calibri" panose="020F0502020204030204" pitchFamily="34" charset="0"/>
                <a:cs typeface="Calibri" panose="020F0502020204030204" pitchFamily="34" charset="0"/>
              </a:rPr>
              <a:t>The character of scientific work in the field of experimental</a:t>
            </a:r>
            <a:r>
              <a:rPr lang="cs-CZ" altLang="cs-CZ" sz="2200" b="1">
                <a:latin typeface="Calibri" panose="020F0502020204030204" pitchFamily="34" charset="0"/>
                <a:cs typeface="Calibri" panose="020F0502020204030204" pitchFamily="34" charset="0"/>
              </a:rPr>
              <a:t> biology</a:t>
            </a:r>
          </a:p>
        </p:txBody>
      </p:sp>
      <p:grpSp>
        <p:nvGrpSpPr>
          <p:cNvPr id="12291" name="Skupina 18"/>
          <p:cNvGrpSpPr>
            <a:grpSpLocks/>
          </p:cNvGrpSpPr>
          <p:nvPr/>
        </p:nvGrpSpPr>
        <p:grpSpPr bwMode="auto">
          <a:xfrm>
            <a:off x="0" y="6638925"/>
            <a:ext cx="9142413" cy="246063"/>
            <a:chOff x="0" y="6639164"/>
            <a:chExt cx="9142412" cy="246379"/>
          </a:xfrm>
        </p:grpSpPr>
        <p:sp>
          <p:nvSpPr>
            <p:cNvPr id="12299" name="Text Box 7"/>
            <p:cNvSpPr txBox="1">
              <a:spLocks noChangeArrowheads="1"/>
            </p:cNvSpPr>
            <p:nvPr/>
          </p:nvSpPr>
          <p:spPr bwMode="auto">
            <a:xfrm>
              <a:off x="0" y="6639164"/>
              <a:ext cx="9142412" cy="246379"/>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B130P16E: Practical basics of scientific work   </a:t>
              </a:r>
              <a:r>
                <a:rPr lang="cs-CZ" altLang="cs-CZ" sz="1000" b="1">
                  <a:solidFill>
                    <a:srgbClr val="000066"/>
                  </a:solidFill>
                </a:rPr>
                <a:t>Department  Experimental Plant Biology</a:t>
              </a:r>
              <a:r>
                <a:rPr lang="cs-CZ" altLang="cs-CZ" sz="1000" b="1"/>
                <a:t> </a:t>
              </a:r>
              <a:r>
                <a:rPr lang="cs-CZ" altLang="cs-CZ" sz="1000" b="1">
                  <a:solidFill>
                    <a:srgbClr val="000066"/>
                  </a:solidFill>
                </a:rPr>
                <a:t> FSCU                        </a:t>
              </a:r>
              <a:r>
                <a:rPr lang="cs-CZ" altLang="cs-CZ" sz="1000" b="1">
                  <a:solidFill>
                    <a:schemeClr val="accent2"/>
                  </a:solidFill>
                </a:rPr>
                <a:t> </a:t>
              </a:r>
              <a:r>
                <a:rPr lang="cs-CZ" altLang="cs-CZ" sz="1000" b="1">
                  <a:solidFill>
                    <a:srgbClr val="000066"/>
                  </a:solidFill>
                </a:rPr>
                <a:t>http:/lhr.ueb.cas.cz/petrasek </a:t>
              </a:r>
            </a:p>
          </p:txBody>
        </p:sp>
        <p:pic>
          <p:nvPicPr>
            <p:cNvPr id="123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Zaoblený obdélník 20"/>
          <p:cNvSpPr/>
          <p:nvPr/>
        </p:nvSpPr>
        <p:spPr>
          <a:xfrm>
            <a:off x="584729"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295" name="Rectangle 25"/>
          <p:cNvSpPr>
            <a:spLocks noChangeArrowheads="1"/>
          </p:cNvSpPr>
          <p:nvPr/>
        </p:nvSpPr>
        <p:spPr bwMode="auto">
          <a:xfrm>
            <a:off x="1982788" y="203200"/>
            <a:ext cx="512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cs typeface="Calibri" panose="020F0502020204030204" pitchFamily="34" charset="0"/>
              </a:rPr>
              <a:t>1. Basics of research work</a:t>
            </a:r>
          </a:p>
        </p:txBody>
      </p:sp>
      <p:pic>
        <p:nvPicPr>
          <p:cNvPr id="12296" name="Picture 6" descr="c057f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163763"/>
            <a:ext cx="8104188"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22"/>
          <p:cNvSpPr txBox="1">
            <a:spLocks noChangeArrowheads="1"/>
          </p:cNvSpPr>
          <p:nvPr/>
        </p:nvSpPr>
        <p:spPr bwMode="auto">
          <a:xfrm>
            <a:off x="468313" y="150018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Experimental biology is in the age of accumulation and cataloguing of information </a:t>
            </a:r>
            <a:r>
              <a:rPr lang="cs-CZ" altLang="cs-CZ" sz="1800"/>
              <a:t>-</a:t>
            </a:r>
            <a:r>
              <a:rPr lang="en-US" altLang="cs-CZ" sz="1800"/>
              <a:t> </a:t>
            </a:r>
            <a:r>
              <a:rPr lang="cs-CZ" altLang="cs-CZ" sz="1800"/>
              <a:t>correct </a:t>
            </a:r>
            <a:r>
              <a:rPr lang="en-US" altLang="cs-CZ" sz="1800"/>
              <a:t>scientific evaluation </a:t>
            </a:r>
            <a:r>
              <a:rPr lang="cs-CZ" altLang="cs-CZ" sz="1800"/>
              <a:t>of large data sets </a:t>
            </a:r>
            <a:r>
              <a:rPr lang="en-US" altLang="cs-CZ" sz="1800"/>
              <a:t>is the key for the progress</a:t>
            </a:r>
          </a:p>
        </p:txBody>
      </p:sp>
      <p:sp>
        <p:nvSpPr>
          <p:cNvPr id="12298" name="Rectangle 15"/>
          <p:cNvSpPr>
            <a:spLocks noChangeArrowheads="1"/>
          </p:cNvSpPr>
          <p:nvPr/>
        </p:nvSpPr>
        <p:spPr bwMode="auto">
          <a:xfrm>
            <a:off x="1331913" y="6343650"/>
            <a:ext cx="70564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7520</TotalTime>
  <Words>2213</Words>
  <Application>Microsoft Office PowerPoint</Application>
  <PresentationFormat>On-screen Show (4:3)</PresentationFormat>
  <Paragraphs>227</Paragraphs>
  <Slides>28</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173</cp:revision>
  <dcterms:created xsi:type="dcterms:W3CDTF">2006-10-17T20:07:31Z</dcterms:created>
  <dcterms:modified xsi:type="dcterms:W3CDTF">2019-10-31T08:50:06Z</dcterms:modified>
</cp:coreProperties>
</file>