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7" r:id="rId2"/>
    <p:sldId id="329" r:id="rId3"/>
    <p:sldId id="321" r:id="rId4"/>
    <p:sldId id="347" r:id="rId5"/>
    <p:sldId id="334" r:id="rId6"/>
    <p:sldId id="335" r:id="rId7"/>
    <p:sldId id="320" r:id="rId8"/>
    <p:sldId id="339" r:id="rId9"/>
    <p:sldId id="336" r:id="rId10"/>
    <p:sldId id="340" r:id="rId11"/>
    <p:sldId id="341" r:id="rId12"/>
    <p:sldId id="342" r:id="rId13"/>
    <p:sldId id="343" r:id="rId14"/>
    <p:sldId id="344" r:id="rId15"/>
    <p:sldId id="34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5183" autoAdjust="0"/>
  </p:normalViewPr>
  <p:slideViewPr>
    <p:cSldViewPr>
      <p:cViewPr>
        <p:scale>
          <a:sx n="70" d="100"/>
          <a:sy n="70" d="100"/>
        </p:scale>
        <p:origin x="-113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1D3876-575E-4845-8AE7-BD1E7DBD0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51FC92-EA49-4C22-8D95-560B60629786}" type="slidenum">
              <a:rPr lang="cs-CZ" smtClean="0"/>
              <a:pPr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4815BE-972D-4529-9C52-CE3F340D871F}" type="slidenum">
              <a:rPr lang="cs-CZ" smtClean="0"/>
              <a:pPr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929D0-CDD8-4AC5-B5D9-EC593282004A}" type="slidenum">
              <a:rPr lang="cs-CZ" smtClean="0"/>
              <a:pPr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843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2127EBD-BDD6-4B8C-9E7F-9B9EB4C0D199}" type="slidenum">
              <a:rPr lang="cs-CZ" sz="1200">
                <a:latin typeface="Arial" charset="0"/>
                <a:cs typeface="+mn-cs"/>
              </a:rPr>
              <a:pPr algn="r">
                <a:defRPr/>
              </a:pPr>
              <a:t>14</a:t>
            </a:fld>
            <a:endParaRPr lang="cs-CZ" sz="120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843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0DAF287-7E3B-439D-9540-CED08CDED859}" type="slidenum">
              <a:rPr lang="cs-CZ" sz="1200">
                <a:latin typeface="Arial" charset="0"/>
                <a:cs typeface="+mn-cs"/>
              </a:rPr>
              <a:pPr algn="r">
                <a:defRPr/>
              </a:pPr>
              <a:t>15</a:t>
            </a:fld>
            <a:endParaRPr lang="cs-CZ" sz="120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mtClean="0">
                <a:latin typeface="Arial" pitchFamily="34" charset="0"/>
              </a:rPr>
              <a:t>Biologická sekce PřFUK má pro všechny bakalářské studenty odborné i učitelské biologie oborů Biologie, Ekologická a evoluční biologie, Molekulární biologie a biochemie organismů, Biologie se zaměřením na vzdělávání dvouoborová i jednooborová zavedena víceméně závazná </a:t>
            </a:r>
            <a:r>
              <a:rPr lang="cs-CZ" b="1" smtClean="0">
                <a:latin typeface="Arial" pitchFamily="34" charset="0"/>
              </a:rPr>
              <a:t>pravidla státní bakalářské zkoušky a též pokyny pro vypracování bakalářské práce</a:t>
            </a:r>
            <a:r>
              <a:rPr lang="cs-CZ" smtClean="0">
                <a:latin typeface="Arial" pitchFamily="34" charset="0"/>
              </a:rPr>
              <a:t>. Následuje výňatek z textu věnovaný rozsahu bakalářské práce a její obhajobě: </a:t>
            </a:r>
          </a:p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D38B26-3947-4E67-9876-3B4A9DC67115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575A73-F474-4070-AD44-B9F9B2BDB22B}" type="slidenum">
              <a:rPr lang="cs-CZ" smtClean="0"/>
              <a:pPr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  <p:sp>
        <p:nvSpPr>
          <p:cNvPr id="1638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ECFDAAC-BEE6-44F6-9663-B5BB4D221A0C}" type="slidenum">
              <a:rPr lang="cs-CZ" sz="1200">
                <a:latin typeface="Arial" charset="0"/>
                <a:cs typeface="+mn-cs"/>
              </a:rPr>
              <a:pPr algn="r">
                <a:defRPr/>
              </a:pPr>
              <a:t>11</a:t>
            </a:fld>
            <a:endParaRPr lang="cs-CZ" sz="1200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302E-37F5-4BDF-B54F-9CDE56E8BC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7622-AB43-41B1-8A57-393AEDD17E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732FD-3EEF-4FA9-A700-6AC15BA24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643CC-7BEB-4495-8226-18EE7A85A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30124-C52E-4A6B-B43C-588FCFD866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8C2C4-ADFD-402F-B2F4-39BF4CE33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83E4-8FD2-428D-9427-30A5048A8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7EEA-B687-46E9-AC34-1ECF142741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9E2BE-D9DD-4DD8-8E75-95703B65EA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818C1-4E24-44F8-BB08-BCD67BFFE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64126-D2F9-499B-871F-E8D605160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43E3A8-A090-48BB-A958-6B64C3F6D3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frserver.natur.cuni.cz/studium/diplom-pozadavky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prfdec.natur.cuni.cz/molbio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natur.cuni.cz/biologie/studium/doktorske-studiu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ethesis.helsinki.fi/en/" TargetMode="External"/><Relationship Id="rId4" Type="http://schemas.openxmlformats.org/officeDocument/2006/relationships/hyperlink" Target="http://thesis.library.caltech.ed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ritingcenter.unlv.edu/writing/abstract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abstracts.aspb.org/pb2008/public/P18/P18002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oster_postup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poster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Yokohama2004/petrasekeng.pp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biologie-en?set_language=e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natur.cuni.cz/biologie/studium/bakalarske-obhajob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he%20elements%20of%20style.pdf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books.google.cz/books?id=Hd5o74IehyoC&amp;printsec=frontcover&amp;dq=The+Elements+of+Styl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en.wikipedia.org/wiki/Scientific_writ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cbi.nlm.nih.gov/pubmed/1878673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index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biologie/studium/bakalarske-obhajob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395288" y="1052513"/>
            <a:ext cx="8569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Types of scientific reports and periodics (reminder from ch. 3.1.)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39750" y="1504950"/>
            <a:ext cx="81724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100" b="1">
                <a:latin typeface="Calibri" pitchFamily="34" charset="0"/>
                <a:cs typeface="Calibri" pitchFamily="34" charset="0"/>
              </a:rPr>
              <a:t>- o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riginal contribution (the article)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universal communication tool, it exists in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several forms, the style of writing should be standardized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9750" y="2427288"/>
            <a:ext cx="80295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100" b="1" dirty="0">
                <a:latin typeface="Calibri" pitchFamily="34" charset="0"/>
                <a:cs typeface="Calibri" pitchFamily="34" charset="0"/>
              </a:rPr>
              <a:t>- r</a:t>
            </a:r>
            <a:r>
              <a:rPr lang="en-US" sz="2100" b="1" dirty="0" err="1">
                <a:latin typeface="Calibri" pitchFamily="34" charset="0"/>
                <a:cs typeface="Calibri" pitchFamily="34" charset="0"/>
              </a:rPr>
              <a:t>eview</a:t>
            </a:r>
            <a:r>
              <a:rPr lang="en-US" sz="21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- summary of already published results with new interpretations,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critical approach is highly needed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here</a:t>
            </a:r>
            <a:endParaRPr lang="en-US" sz="21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39750" y="3284538"/>
            <a:ext cx="84597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monographs, books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collections of already published, discussed results in a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way that resulting book will have long-term validity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39750" y="4221163"/>
            <a:ext cx="842327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popularization article or a book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 must be accessible to broad reader’s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			  community (public), it is not a </a:t>
            </a:r>
            <a:r>
              <a:rPr lang="cs-CZ" sz="2100">
                <a:latin typeface="Calibri" pitchFamily="34" charset="0"/>
                <a:cs typeface="Calibri" pitchFamily="34" charset="0"/>
              </a:rPr>
              <a:t>true 		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scientific report	</a:t>
            </a:r>
            <a:endParaRPr lang="en-US" sz="21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39750" y="5191125"/>
            <a:ext cx="81724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bachelor, diploma, dissertation and habilitation theses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their purpose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			 is to get the academic or scientific degree,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 might be a separate “thick” treatise or just collection of already published papers</a:t>
            </a:r>
            <a:endParaRPr lang="en-US" sz="2100" b="1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06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062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6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/>
      <p:bldP spid="2066" grpId="0"/>
      <p:bldP spid="2070" grpId="0"/>
      <p:bldP spid="2071" grpId="0"/>
      <p:bldP spid="20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395288" y="1022350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5.2. Diploma thesis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95288" y="1844675"/>
            <a:ext cx="84248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to integrate experimental results with the actual knowledge in the field </a:t>
            </a:r>
            <a:r>
              <a:rPr lang="en-US" sz="2100">
                <a:latin typeface="Calibri" pitchFamily="34" charset="0"/>
                <a:cs typeface="Calibri" pitchFamily="34" charset="0"/>
              </a:rPr>
              <a:t>- 			diploma thesis is not only bibliographic search, correct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discussion with student’s experimental results is crucial,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not</a:t>
            </a:r>
            <a:r>
              <a:rPr lang="cs-CZ" sz="2100">
                <a:latin typeface="Calibri" pitchFamily="34" charset="0"/>
                <a:cs typeface="Calibri" pitchFamily="34" charset="0"/>
              </a:rPr>
              <a:t> p</a:t>
            </a:r>
            <a:r>
              <a:rPr lang="en-US" sz="2100">
                <a:latin typeface="Calibri" pitchFamily="34" charset="0"/>
                <a:cs typeface="Calibri" pitchFamily="34" charset="0"/>
              </a:rPr>
              <a:t>roperly</a:t>
            </a:r>
            <a:r>
              <a:rPr lang="cs-CZ" sz="2100">
                <a:latin typeface="Calibri" pitchFamily="34" charset="0"/>
                <a:cs typeface="Calibri" pitchFamily="34" charset="0"/>
              </a:rPr>
              <a:t> f</a:t>
            </a:r>
            <a:r>
              <a:rPr lang="en-US" sz="2100">
                <a:latin typeface="Calibri" pitchFamily="34" charset="0"/>
                <a:cs typeface="Calibri" pitchFamily="34" charset="0"/>
              </a:rPr>
              <a:t>unctioning experiments are not so big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obstacle in case of their correct discussion i.e. why it does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not work, etc. 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30241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100" b="1">
                <a:latin typeface="Calibri" pitchFamily="34" charset="0"/>
                <a:cs typeface="Calibri" pitchFamily="34" charset="0"/>
              </a:rPr>
              <a:t>The main objective: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95288" y="3716338"/>
            <a:ext cx="842486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writing rules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similar for all departments of experimental biology, but there are  not common obligatory rules (as it is for bachelor thesis)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23850" y="4491038"/>
            <a:ext cx="8424863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	           - instructions for the department of plant </a:t>
            </a:r>
            <a:r>
              <a:rPr lang="cs-CZ" sz="2100" dirty="0" err="1" smtClean="0">
                <a:latin typeface="Calibri" pitchFamily="34" charset="0"/>
                <a:cs typeface="Calibri" pitchFamily="34" charset="0"/>
              </a:rPr>
              <a:t>experimental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 		             biology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are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 smtClean="0">
                <a:latin typeface="Calibri" pitchFamily="34" charset="0"/>
                <a:cs typeface="Calibri" pitchFamily="34" charset="0"/>
                <a:hlinkClick r:id="rId3"/>
              </a:rPr>
              <a:t>here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, for  department of microbiology and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	   	            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genetics </a:t>
            </a:r>
            <a:r>
              <a:rPr lang="en-US" sz="2100" dirty="0">
                <a:latin typeface="Calibri" pitchFamily="34" charset="0"/>
                <a:cs typeface="Calibri" pitchFamily="34" charset="0"/>
                <a:hlinkClick r:id="rId4"/>
              </a:rPr>
              <a:t>here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23528" y="4581128"/>
            <a:ext cx="8424862" cy="186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	           </a:t>
            </a:r>
            <a:endParaRPr lang="cs-CZ" sz="21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100" dirty="0">
                <a:latin typeface="Calibri" pitchFamily="34" charset="0"/>
                <a:cs typeface="Calibri" pitchFamily="34" charset="0"/>
              </a:rPr>
              <a:t>	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          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the most important is to keep uniform style of writing and</a:t>
            </a:r>
            <a:br>
              <a:rPr lang="en-US" sz="2100" dirty="0">
                <a:latin typeface="Calibri" pitchFamily="34" charset="0"/>
                <a:cs typeface="Calibri" pitchFamily="34" charset="0"/>
              </a:rPr>
            </a:br>
            <a:r>
              <a:rPr lang="en-US" sz="2100" dirty="0">
                <a:latin typeface="Calibri" pitchFamily="34" charset="0"/>
                <a:cs typeface="Calibri" pitchFamily="34" charset="0"/>
              </a:rPr>
              <a:t>	             organization of the text, main text blocks are abstract, </a:t>
            </a:r>
            <a:br>
              <a:rPr lang="en-US" sz="2100" dirty="0">
                <a:latin typeface="Calibri" pitchFamily="34" charset="0"/>
                <a:cs typeface="Calibri" pitchFamily="34" charset="0"/>
              </a:rPr>
            </a:br>
            <a:r>
              <a:rPr lang="en-US" sz="2100" dirty="0">
                <a:latin typeface="Calibri" pitchFamily="34" charset="0"/>
                <a:cs typeface="Calibri" pitchFamily="34" charset="0"/>
              </a:rPr>
              <a:t>	             introduction, bibliographic search, material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 a</a:t>
            </a:r>
            <a:r>
              <a:rPr lang="en-US" sz="2100" dirty="0" err="1" smtClean="0">
                <a:latin typeface="Calibri" pitchFamily="34" charset="0"/>
                <a:cs typeface="Calibri" pitchFamily="34" charset="0"/>
              </a:rPr>
              <a:t>nd</a:t>
            </a:r>
            <a:r>
              <a:rPr lang="en-US" sz="2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methods,</a:t>
            </a:r>
            <a:br>
              <a:rPr lang="en-US" sz="2100" dirty="0">
                <a:latin typeface="Calibri" pitchFamily="34" charset="0"/>
                <a:cs typeface="Calibri" pitchFamily="34" charset="0"/>
              </a:rPr>
            </a:br>
            <a:r>
              <a:rPr lang="en-US" sz="2100" dirty="0">
                <a:latin typeface="Calibri" pitchFamily="34" charset="0"/>
                <a:cs typeface="Calibri" pitchFamily="34" charset="0"/>
              </a:rPr>
              <a:t>	             results, discussion, summary and references </a:t>
            </a:r>
          </a:p>
        </p:txBody>
      </p:sp>
      <p:grpSp>
        <p:nvGrpSpPr>
          <p:cNvPr id="1127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1277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1278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9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0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3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395288" y="908050"/>
            <a:ext cx="460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5.2. Diploma thesis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68313" y="1557338"/>
            <a:ext cx="867568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requirement for the successful termination of MSc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.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 studies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„Mgr title“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395288" y="1268413"/>
            <a:ext cx="38893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Defense procedure: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68313" y="1908175"/>
            <a:ext cx="8675687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parts of the defense </a:t>
            </a:r>
            <a:r>
              <a:rPr lang="en-US" sz="2100">
                <a:latin typeface="Calibri" pitchFamily="34" charset="0"/>
                <a:cs typeface="Calibri" pitchFamily="34" charset="0"/>
              </a:rPr>
              <a:t>- introduction of students by the guarantor of the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discipline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	       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- student’s oral presentation, max. 20 min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0" y="5300663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- reading of opponent’s reviews - opponent should be from other </a:t>
            </a:r>
            <a:r>
              <a:rPr lang="cs-CZ" sz="2100">
                <a:latin typeface="Calibri" pitchFamily="34" charset="0"/>
                <a:cs typeface="Calibri" pitchFamily="34" charset="0"/>
              </a:rPr>
              <a:t>i</a:t>
            </a:r>
            <a:r>
              <a:rPr lang="en-US" sz="2100">
                <a:latin typeface="Calibri" pitchFamily="34" charset="0"/>
                <a:cs typeface="Calibri" pitchFamily="34" charset="0"/>
              </a:rPr>
              <a:t>nstitution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- answering the questions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- general discussion – avoid unnecessary protests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- committee decision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792163" y="2908300"/>
            <a:ext cx="83518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- the most important is to introduce the main objectives of the work, why there was necessary to perform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particular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experiments.  Select only the mo</a:t>
            </a:r>
            <a:r>
              <a:rPr lang="cs-CZ" sz="2100">
                <a:latin typeface="Calibri" pitchFamily="34" charset="0"/>
                <a:cs typeface="Calibri" pitchFamily="34" charset="0"/>
              </a:rPr>
              <a:t>s</a:t>
            </a:r>
            <a:r>
              <a:rPr lang="en-US" sz="2100">
                <a:latin typeface="Calibri" pitchFamily="34" charset="0"/>
                <a:cs typeface="Calibri" pitchFamily="34" charset="0"/>
              </a:rPr>
              <a:t>t important results for t</a:t>
            </a:r>
            <a:r>
              <a:rPr lang="cs-CZ" sz="2100">
                <a:latin typeface="Calibri" pitchFamily="34" charset="0"/>
                <a:cs typeface="Calibri" pitchFamily="34" charset="0"/>
              </a:rPr>
              <a:t>he </a:t>
            </a:r>
            <a:r>
              <a:rPr lang="en-US" sz="2100">
                <a:latin typeface="Calibri" pitchFamily="34" charset="0"/>
                <a:cs typeface="Calibri" pitchFamily="34" charset="0"/>
              </a:rPr>
              <a:t>pr</a:t>
            </a:r>
            <a:r>
              <a:rPr lang="cs-CZ" sz="2100">
                <a:latin typeface="Calibri" pitchFamily="34" charset="0"/>
                <a:cs typeface="Calibri" pitchFamily="34" charset="0"/>
              </a:rPr>
              <a:t>e</a:t>
            </a:r>
            <a:r>
              <a:rPr lang="en-US" sz="2100">
                <a:latin typeface="Calibri" pitchFamily="34" charset="0"/>
                <a:cs typeface="Calibri" pitchFamily="34" charset="0"/>
              </a:rPr>
              <a:t>sentation,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optimal presentation should be in a form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of exciting story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with exciting conclusions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755650" y="4238625"/>
            <a:ext cx="835183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		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- Always end with conclusions put into the context of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general knowledge and acknowledge colleagues, 	</a:t>
            </a:r>
            <a:r>
              <a:rPr lang="cs-CZ" sz="2100">
                <a:latin typeface="Calibri" pitchFamily="34" charset="0"/>
                <a:cs typeface="Calibri" pitchFamily="34" charset="0"/>
              </a:rPr>
              <a:t>	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publication strategy may be mentioned as well</a:t>
            </a:r>
          </a:p>
        </p:txBody>
      </p:sp>
      <p:grpSp>
        <p:nvGrpSpPr>
          <p:cNvPr id="12297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2302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2303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4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5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8" name="Rectangle 18"/>
          <p:cNvSpPr>
            <a:spLocks noChangeArrowheads="1"/>
          </p:cNvSpPr>
          <p:nvPr/>
        </p:nvSpPr>
        <p:spPr bwMode="auto">
          <a:xfrm>
            <a:off x="2051050" y="115888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70" grpId="0"/>
      <p:bldP spid="45071" grpId="0"/>
      <p:bldP spid="45072" grpId="0"/>
      <p:bldP spid="450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4784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5.3. Dissertation thesis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3850" y="2133600"/>
            <a:ext cx="83534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requirement for the successful terminatio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n of Ph.D. studies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title Ph.D.</a:t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				(</a:t>
            </a:r>
            <a:r>
              <a:rPr lang="cs-CZ" sz="2100">
                <a:latin typeface="Calibri" pitchFamily="34" charset="0"/>
                <a:cs typeface="Calibri" pitchFamily="34" charset="0"/>
                <a:hlinkClick r:id="rId3"/>
              </a:rPr>
              <a:t>http://www.natur.cuni.cz/biologie/studium/doktorske-studium</a:t>
            </a:r>
            <a:r>
              <a:rPr lang="cs-CZ" sz="210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8313" y="3213100"/>
            <a:ext cx="835342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„specialization council“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guarantees the existence of certain specialization   at the faculty, continuously evaluates the work of</a:t>
            </a:r>
            <a:r>
              <a:rPr lang="cs-CZ" sz="2100">
                <a:latin typeface="Calibri" pitchFamily="34" charset="0"/>
                <a:cs typeface="Calibri" pitchFamily="34" charset="0"/>
              </a:rPr>
              <a:t>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Ph.D. students including defense procedure</a:t>
            </a:r>
            <a:endParaRPr lang="en-US" sz="21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8313" y="4624388"/>
            <a:ext cx="83534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form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separate treatise or collection of published papers with the introduction</a:t>
            </a:r>
            <a:endParaRPr lang="en-US" sz="21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68313" y="5605463"/>
            <a:ext cx="83534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electronic theses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available at the web,  </a:t>
            </a:r>
            <a:r>
              <a:rPr lang="en-US" sz="2100" b="1">
                <a:latin typeface="Calibri" pitchFamily="34" charset="0"/>
                <a:cs typeface="Calibri" pitchFamily="34" charset="0"/>
                <a:hlinkClick r:id="rId4"/>
              </a:rPr>
              <a:t>here</a:t>
            </a:r>
            <a:r>
              <a:rPr lang="en-US" sz="2100">
                <a:latin typeface="Calibri" pitchFamily="34" charset="0"/>
                <a:cs typeface="Calibri" pitchFamily="34" charset="0"/>
              </a:rPr>
              <a:t> or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>
                <a:latin typeface="Calibri" pitchFamily="34" charset="0"/>
                <a:cs typeface="Calibri" pitchFamily="34" charset="0"/>
                <a:hlinkClick r:id="rId5"/>
              </a:rPr>
              <a:t>here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.</a:t>
            </a:r>
            <a:endParaRPr lang="en-US" sz="210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331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332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3325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6" name="Picture 12" descr="pecetUK"/>
            <p:cNvPicPr>
              <a:picLocks noChangeAspect="1" noChangeArrowheads="1"/>
            </p:cNvPicPr>
            <p:nvPr/>
          </p:nvPicPr>
          <p:blipFill>
            <a:blip r:embed="rId7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7" name="Picture 15" descr="logo-male UEB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29" grpId="0"/>
      <p:bldP spid="92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849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5.4. Scientific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contributions at the conferences and seminars </a:t>
            </a:r>
            <a:endParaRPr lang="cs-CZ" sz="24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68313" y="1628775"/>
            <a:ext cx="86756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abstract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very condensed form of scientific paper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   - it contains the introduction, reasoning why there has been necessary to 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make experiment and what was the result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     2-3 sentences of discussion together with the conclusion</a:t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   - </a:t>
            </a:r>
            <a:r>
              <a:rPr lang="cs-CZ" sz="2100">
                <a:latin typeface="Calibri" pitchFamily="34" charset="0"/>
                <a:cs typeface="Calibri" pitchFamily="34" charset="0"/>
              </a:rPr>
              <a:t>alltogether not more than </a:t>
            </a:r>
            <a:r>
              <a:rPr lang="en-US" sz="2100">
                <a:latin typeface="Calibri" pitchFamily="34" charset="0"/>
                <a:cs typeface="Calibri" pitchFamily="34" charset="0"/>
              </a:rPr>
              <a:t>200-300 </a:t>
            </a:r>
            <a:r>
              <a:rPr lang="cs-CZ" sz="2100">
                <a:latin typeface="Calibri" pitchFamily="34" charset="0"/>
                <a:cs typeface="Calibri" pitchFamily="34" charset="0"/>
              </a:rPr>
              <a:t>words</a:t>
            </a:r>
            <a:endParaRPr lang="en-US" sz="2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3388" y="3716338"/>
            <a:ext cx="867568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dirty="0">
                <a:latin typeface="Calibri" pitchFamily="34" charset="0"/>
                <a:cs typeface="Calibri" pitchFamily="34" charset="0"/>
              </a:rPr>
              <a:t>	    -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there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are online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resources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learning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how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to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write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abstract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/>
            </a:r>
            <a:br>
              <a:rPr lang="cs-CZ" sz="2100" dirty="0">
                <a:latin typeface="Calibri" pitchFamily="34" charset="0"/>
                <a:cs typeface="Calibri" pitchFamily="34" charset="0"/>
              </a:rPr>
            </a:br>
            <a:r>
              <a:rPr lang="cs-CZ" sz="2100" dirty="0">
                <a:latin typeface="Calibri" pitchFamily="34" charset="0"/>
                <a:cs typeface="Calibri" pitchFamily="34" charset="0"/>
              </a:rPr>
              <a:t>	     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effectively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for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instance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>
                <a:latin typeface="Calibri" pitchFamily="34" charset="0"/>
                <a:cs typeface="Calibri" pitchFamily="34" charset="0"/>
                <a:hlinkClick r:id="rId3"/>
              </a:rPr>
              <a:t>here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.</a:t>
            </a:r>
            <a:br>
              <a:rPr lang="en-US" sz="2100" dirty="0">
                <a:latin typeface="Calibri" pitchFamily="34" charset="0"/>
                <a:cs typeface="Calibri" pitchFamily="34" charset="0"/>
              </a:rPr>
            </a:br>
            <a:r>
              <a:rPr lang="en-US" sz="2100" dirty="0">
                <a:latin typeface="Calibri" pitchFamily="34" charset="0"/>
                <a:cs typeface="Calibri" pitchFamily="34" charset="0"/>
              </a:rPr>
              <a:t>	    -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example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of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  <a:hlinkClick r:id="rId4"/>
              </a:rPr>
              <a:t>p</a:t>
            </a:r>
            <a:r>
              <a:rPr lang="cs-CZ" sz="2100" dirty="0" err="1">
                <a:latin typeface="Calibri" pitchFamily="34" charset="0"/>
                <a:cs typeface="Calibri" pitchFamily="34" charset="0"/>
                <a:hlinkClick r:id="rId4"/>
              </a:rPr>
              <a:t>oster</a:t>
            </a:r>
            <a:r>
              <a:rPr lang="cs-CZ" sz="2100" dirty="0">
                <a:latin typeface="Calibri" pitchFamily="34" charset="0"/>
                <a:cs typeface="Calibri" pitchFamily="34" charset="0"/>
                <a:hlinkClick r:id="rId4"/>
              </a:rPr>
              <a:t> </a:t>
            </a:r>
            <a:r>
              <a:rPr lang="cs-CZ" sz="2100" dirty="0" err="1">
                <a:latin typeface="Calibri" pitchFamily="34" charset="0"/>
                <a:cs typeface="Calibri" pitchFamily="34" charset="0"/>
                <a:hlinkClick r:id="rId4"/>
              </a:rPr>
              <a:t>abstract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14341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4346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4347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2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849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5.4. Scientific </a:t>
            </a:r>
            <a:r>
              <a:rPr lang="en-US" sz="2400" b="1">
                <a:latin typeface="Calibri" pitchFamily="34" charset="0"/>
                <a:cs typeface="Calibri" pitchFamily="34" charset="0"/>
              </a:rPr>
              <a:t>contributions at the conferences and seminars </a:t>
            </a:r>
            <a:endParaRPr lang="cs-CZ" sz="24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68313" y="2076450"/>
            <a:ext cx="79914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efficient way of making your results publicly 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known</a:t>
            </a:r>
            <a:endParaRPr lang="en-US" sz="2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395288" y="1644650"/>
            <a:ext cx="38893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100" b="1">
                <a:latin typeface="Calibri" pitchFamily="34" charset="0"/>
                <a:cs typeface="Calibri" pitchFamily="34" charset="0"/>
              </a:rPr>
              <a:t>Poster: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68313" y="2652713"/>
            <a:ext cx="79914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it could have long-lasting validity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hanging at the corridor’s wall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68313" y="3151188"/>
            <a:ext cx="79914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there are no obligatory rules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you should attract attention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33388" y="3806825"/>
            <a:ext cx="8675687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 dirty="0">
                <a:latin typeface="Calibri" pitchFamily="34" charset="0"/>
                <a:cs typeface="Calibri" pitchFamily="34" charset="0"/>
              </a:rPr>
              <a:t> - presentation at the conference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- poster sessions, the author should be </a:t>
            </a:r>
            <a:br>
              <a:rPr lang="en-US" sz="2100" dirty="0">
                <a:latin typeface="Calibri" pitchFamily="34" charset="0"/>
                <a:cs typeface="Calibri" pitchFamily="34" charset="0"/>
              </a:rPr>
            </a:br>
            <a:r>
              <a:rPr lang="en-US" sz="2100" dirty="0">
                <a:latin typeface="Calibri" pitchFamily="34" charset="0"/>
                <a:cs typeface="Calibri" pitchFamily="34" charset="0"/>
              </a:rPr>
              <a:t>				 present at specified time,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						m</a:t>
            </a:r>
            <a:r>
              <a:rPr lang="en-US" sz="2100" dirty="0" err="1">
                <a:latin typeface="Calibri" pitchFamily="34" charset="0"/>
                <a:cs typeface="Calibri" pitchFamily="34" charset="0"/>
              </a:rPr>
              <a:t>inipresentation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“  could be organized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33388" y="4797425"/>
            <a:ext cx="86756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 dirty="0">
                <a:latin typeface="Calibri" pitchFamily="34" charset="0"/>
                <a:cs typeface="Calibri" pitchFamily="34" charset="0"/>
              </a:rPr>
              <a:t> - conclusions are the most important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- in a form „take home message“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468313" y="5229225"/>
            <a:ext cx="86756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printed miniature of the poster</a:t>
            </a:r>
            <a:r>
              <a:rPr lang="en-US" sz="2100">
                <a:latin typeface="Calibri" pitchFamily="34" charset="0"/>
                <a:cs typeface="Calibri" pitchFamily="34" charset="0"/>
              </a:rPr>
              <a:t> – very useful of the propagation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68313" y="5786438"/>
            <a:ext cx="86756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 dirty="0">
                <a:latin typeface="Calibri" pitchFamily="34" charset="0"/>
                <a:cs typeface="Calibri" pitchFamily="34" charset="0"/>
              </a:rPr>
              <a:t>- preparation using </a:t>
            </a:r>
            <a:r>
              <a:rPr lang="en-US" sz="2100" b="1" dirty="0">
                <a:latin typeface="Calibri" pitchFamily="34" charset="0"/>
                <a:cs typeface="Calibri" pitchFamily="34" charset="0"/>
                <a:hlinkClick r:id="rId3" action="ppaction://hlinkfile"/>
              </a:rPr>
              <a:t>software</a:t>
            </a:r>
            <a:r>
              <a:rPr lang="en-US" sz="2100" dirty="0">
                <a:latin typeface="Calibri" pitchFamily="34" charset="0"/>
                <a:cs typeface="Calibri" pitchFamily="34" charset="0"/>
                <a:hlinkClick r:id="rId3" action="ppaction://hlinkfile"/>
              </a:rPr>
              <a:t> -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Corel Draw, Adobe Illustrator or Power Point,</a:t>
            </a:r>
            <a:br>
              <a:rPr lang="en-US" sz="2100" dirty="0">
                <a:latin typeface="Calibri" pitchFamily="34" charset="0"/>
                <a:cs typeface="Calibri" pitchFamily="34" charset="0"/>
              </a:rPr>
            </a:br>
            <a:r>
              <a:rPr lang="en-US" sz="2100" dirty="0">
                <a:latin typeface="Calibri" pitchFamily="34" charset="0"/>
                <a:cs typeface="Calibri" pitchFamily="34" charset="0"/>
              </a:rPr>
              <a:t>			         make </a:t>
            </a:r>
            <a:r>
              <a:rPr lang="en-US" sz="2100" dirty="0">
                <a:latin typeface="Calibri" pitchFamily="34" charset="0"/>
                <a:cs typeface="Calibri" pitchFamily="34" charset="0"/>
                <a:hlinkClick r:id="rId4" action="ppaction://hlinkfile"/>
              </a:rPr>
              <a:t>pdf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or </a:t>
            </a:r>
            <a:r>
              <a:rPr lang="en-US" sz="2100" dirty="0" err="1">
                <a:latin typeface="Calibri" pitchFamily="34" charset="0"/>
                <a:cs typeface="Calibri" pitchFamily="34" charset="0"/>
              </a:rPr>
              <a:t>eps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 for printing</a:t>
            </a:r>
          </a:p>
        </p:txBody>
      </p:sp>
      <p:grpSp>
        <p:nvGrpSpPr>
          <p:cNvPr id="15371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5376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5377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8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2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7" grpId="0"/>
      <p:bldP spid="47118" grpId="0"/>
      <p:bldP spid="47119" grpId="0"/>
      <p:bldP spid="47120" grpId="0"/>
      <p:bldP spid="47121" grpId="0"/>
      <p:bldP spid="47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75644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100" b="1">
                <a:latin typeface="Calibri" pitchFamily="34" charset="0"/>
                <a:cs typeface="Calibri" pitchFamily="34" charset="0"/>
              </a:rPr>
              <a:t>5.4. Scientific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contributions at the conferences and seminars </a:t>
            </a:r>
            <a:endParaRPr lang="cs-CZ" sz="21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68313" y="1916113"/>
            <a:ext cx="79914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purpose of the contribution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presenting author usually speaks </a:t>
            </a:r>
            <a:r>
              <a:rPr lang="cs-CZ" sz="2100">
                <a:latin typeface="Calibri" pitchFamily="34" charset="0"/>
                <a:cs typeface="Calibri" pitchFamily="34" charset="0"/>
              </a:rPr>
              <a:t>also </a:t>
            </a:r>
            <a:r>
              <a:rPr lang="en-US" sz="2100">
                <a:latin typeface="Calibri" pitchFamily="34" charset="0"/>
                <a:cs typeface="Calibri" pitchFamily="34" charset="0"/>
              </a:rPr>
              <a:t>about  the work of other colleagues from the team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5113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Oral contributions at the conference: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84213" y="2584450"/>
            <a:ext cx="79914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Calibri" pitchFamily="34" charset="0"/>
                <a:cs typeface="Calibri" pitchFamily="34" charset="0"/>
              </a:rPr>
              <a:t>			    - the main purpose is to convince others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that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presented results are important and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that the  group of authors is reliable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84213" y="3625850"/>
            <a:ext cx="79914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>
                <a:latin typeface="Calibri" pitchFamily="34" charset="0"/>
                <a:cs typeface="Calibri" pitchFamily="34" charset="0"/>
              </a:rPr>
              <a:t>			    - always include the reference to published 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		      papers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68313" y="4205288"/>
            <a:ext cx="86756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common mistakes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not balanced proportion of results and general introduction 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         	      - exceeding time limit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	      - monotonous presentation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                     - low self-criticism or too high criticism to other results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         	      - problems in graphic</a:t>
            </a:r>
            <a:r>
              <a:rPr lang="cs-CZ" sz="2100">
                <a:latin typeface="Calibri" pitchFamily="34" charset="0"/>
                <a:cs typeface="Calibri" pitchFamily="34" charset="0"/>
              </a:rPr>
              <a:t>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 (</a:t>
            </a:r>
            <a:r>
              <a:rPr lang="cs-CZ" sz="2100">
                <a:latin typeface="Calibri" pitchFamily="34" charset="0"/>
                <a:cs typeface="Calibri" pitchFamily="34" charset="0"/>
              </a:rPr>
              <a:t>black on white is stil the best</a:t>
            </a:r>
            <a:r>
              <a:rPr lang="en-US" sz="2100">
                <a:latin typeface="Calibri" pitchFamily="34" charset="0"/>
                <a:cs typeface="Calibri" pitchFamily="34" charset="0"/>
              </a:rPr>
              <a:t>!)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41338" y="6181725"/>
            <a:ext cx="53260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- </a:t>
            </a:r>
            <a:r>
              <a:rPr lang="cs-CZ" sz="2100" b="1">
                <a:latin typeface="Calibri" pitchFamily="34" charset="0"/>
                <a:cs typeface="Calibri" pitchFamily="34" charset="0"/>
                <a:hlinkClick r:id="rId3" action="ppaction://hlinkpres?slideindex=1&amp;slidetitle="/>
              </a:rPr>
              <a:t>example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of the oral talk at the conference</a:t>
            </a:r>
            <a:endParaRPr lang="en-US" sz="2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94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1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5" grpId="0"/>
      <p:bldP spid="49166" grpId="0"/>
      <p:bldP spid="49167" grpId="0"/>
      <p:bldP spid="491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31800" y="1708150"/>
            <a:ext cx="8712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100" b="1">
                <a:latin typeface="Calibri" pitchFamily="34" charset="0"/>
                <a:cs typeface="Calibri" pitchFamily="34" charset="0"/>
              </a:rPr>
              <a:t>- b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ibliographic sea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r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ch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thesis itself may contain experimental results, but </a:t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	          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 bibliographic part is the most rated part of the work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28625" y="2492375"/>
            <a:ext cx="8535988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cs-CZ" sz="2100" b="1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instructions for 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writing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 bachelor thesis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they are unified for whole section of</a:t>
            </a:r>
            <a:r>
              <a:rPr lang="cs-CZ" sz="2100">
                <a:latin typeface="Calibri" pitchFamily="34" charset="0"/>
                <a:cs typeface="Calibri" pitchFamily="34" charset="0"/>
              </a:rPr>
              <a:t> b</a:t>
            </a:r>
            <a:r>
              <a:rPr lang="en-US" sz="2100">
                <a:latin typeface="Calibri" pitchFamily="34" charset="0"/>
                <a:cs typeface="Calibri" pitchFamily="34" charset="0"/>
              </a:rPr>
              <a:t>iology (</a:t>
            </a:r>
            <a:r>
              <a:rPr lang="en-US" sz="2100">
                <a:latin typeface="Calibri" pitchFamily="34" charset="0"/>
                <a:cs typeface="Calibri" pitchFamily="34" charset="0"/>
                <a:hlinkClick r:id="rId3"/>
              </a:rPr>
              <a:t>http://www.natur.cuni.cz/biologie-en?set_language=en</a:t>
            </a:r>
            <a:r>
              <a:rPr lang="en-US" sz="2100">
                <a:latin typeface="Calibri" pitchFamily="34" charset="0"/>
                <a:cs typeface="Calibri" pitchFamily="34" charset="0"/>
              </a:rPr>
              <a:t>), 	</a:t>
            </a:r>
            <a:r>
              <a:rPr lang="cs-CZ" sz="2100"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 detailed instructions (in </a:t>
            </a:r>
            <a:r>
              <a:rPr lang="cs-CZ" sz="2100">
                <a:latin typeface="Calibri" pitchFamily="34" charset="0"/>
                <a:cs typeface="Calibri" pitchFamily="34" charset="0"/>
              </a:rPr>
              <a:t>C</a:t>
            </a:r>
            <a:r>
              <a:rPr lang="en-US" sz="2100">
                <a:latin typeface="Calibri" pitchFamily="34" charset="0"/>
                <a:cs typeface="Calibri" pitchFamily="34" charset="0"/>
              </a:rPr>
              <a:t>zech) could be found at the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web of biological section (</a:t>
            </a:r>
            <a:r>
              <a:rPr lang="en-US" sz="2100">
                <a:latin typeface="Calibri" pitchFamily="34" charset="0"/>
                <a:cs typeface="Calibri" pitchFamily="34" charset="0"/>
                <a:hlinkClick r:id="rId4"/>
              </a:rPr>
              <a:t>biologická sekce</a:t>
            </a:r>
            <a:r>
              <a:rPr lang="en-US" sz="2100">
                <a:latin typeface="Calibri" pitchFamily="34" charset="0"/>
                <a:cs typeface="Calibri" pitchFamily="34" charset="0"/>
              </a:rPr>
              <a:t>).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498475" y="1117600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grpSp>
        <p:nvGrpSpPr>
          <p:cNvPr id="3077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3082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3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1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928813"/>
            <a:ext cx="8893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the responsibility is up to the student</a:t>
            </a:r>
            <a:r>
              <a:rPr lang="en-US" sz="2000">
                <a:latin typeface="Calibri" pitchFamily="34" charset="0"/>
                <a:cs typeface="Calibri" pitchFamily="34" charset="0"/>
              </a:rPr>
              <a:t> - the supervisor helps by useful advices</a:t>
            </a:r>
            <a:br>
              <a:rPr lang="en-US" sz="2000">
                <a:latin typeface="Calibri" pitchFamily="34" charset="0"/>
                <a:cs typeface="Calibri" pitchFamily="34" charset="0"/>
              </a:rPr>
            </a:br>
            <a:r>
              <a:rPr lang="en-US" sz="2000">
                <a:latin typeface="Calibri" pitchFamily="34" charset="0"/>
                <a:cs typeface="Calibri" pitchFamily="34" charset="0"/>
              </a:rPr>
              <a:t>				           and may help with some interpretations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576513"/>
            <a:ext cx="8893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- </a:t>
            </a:r>
            <a:r>
              <a:rPr lang="cs-CZ" sz="2000">
                <a:latin typeface="Calibri" pitchFamily="34" charset="0"/>
                <a:cs typeface="Calibri" pitchFamily="34" charset="0"/>
              </a:rPr>
              <a:t>i</a:t>
            </a:r>
            <a:r>
              <a:rPr lang="cs-CZ" sz="2000" b="1">
                <a:latin typeface="Calibri" pitchFamily="34" charset="0"/>
                <a:cs typeface="Calibri" pitchFamily="34" charset="0"/>
              </a:rPr>
              <a:t>t is a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 bibliographic search </a:t>
            </a:r>
            <a:r>
              <a:rPr lang="en-US" sz="2000">
                <a:latin typeface="Calibri" pitchFamily="34" charset="0"/>
                <a:cs typeface="Calibri" pitchFamily="34" charset="0"/>
              </a:rPr>
              <a:t> - this is the most evaluated part of the work, </a:t>
            </a:r>
            <a:r>
              <a:rPr lang="cs-CZ" sz="2000">
                <a:latin typeface="Calibri" pitchFamily="34" charset="0"/>
                <a:cs typeface="Calibri" pitchFamily="34" charset="0"/>
              </a:rPr>
              <a:t>	          			    </a:t>
            </a:r>
            <a:r>
              <a:rPr lang="en-US" sz="2000">
                <a:latin typeface="Calibri" pitchFamily="34" charset="0"/>
                <a:cs typeface="Calibri" pitchFamily="34" charset="0"/>
              </a:rPr>
              <a:t>experimental results might be included, but they are </a:t>
            </a:r>
            <a:r>
              <a:rPr lang="cs-CZ" sz="2000">
                <a:latin typeface="Calibri" pitchFamily="34" charset="0"/>
                <a:cs typeface="Calibri" pitchFamily="34" charset="0"/>
              </a:rPr>
              <a:t>			    </a:t>
            </a:r>
            <a:r>
              <a:rPr lang="en-US" sz="2000">
                <a:latin typeface="Calibri" pitchFamily="34" charset="0"/>
                <a:cs typeface="Calibri" pitchFamily="34" charset="0"/>
              </a:rPr>
              <a:t>not</a:t>
            </a:r>
            <a:r>
              <a:rPr lang="cs-CZ" sz="200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so important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684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  <a:cs typeface="Calibri" pitchFamily="34" charset="0"/>
              </a:rPr>
              <a:t>Basic conception and overall extent of the work: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3709988"/>
            <a:ext cx="889317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-  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the work should demonstrate the ability of student to compile relevant </a:t>
            </a:r>
          </a:p>
          <a:p>
            <a:r>
              <a:rPr lang="en-US" sz="2000" b="1">
                <a:latin typeface="Calibri" pitchFamily="34" charset="0"/>
                <a:cs typeface="Calibri" pitchFamily="34" charset="0"/>
              </a:rPr>
              <a:t>   scientific literature</a:t>
            </a:r>
            <a:r>
              <a:rPr lang="en-US" sz="2000">
                <a:latin typeface="Calibri" pitchFamily="34" charset="0"/>
                <a:cs typeface="Calibri" pitchFamily="34" charset="0"/>
              </a:rPr>
              <a:t> - the most important is the complexity of the view, the ability </a:t>
            </a:r>
            <a:r>
              <a:rPr lang="cs-CZ" sz="2000">
                <a:latin typeface="Calibri" pitchFamily="34" charset="0"/>
                <a:cs typeface="Calibri" pitchFamily="34" charset="0"/>
              </a:rPr>
              <a:t>		      </a:t>
            </a:r>
            <a:r>
              <a:rPr lang="en-US" sz="2000">
                <a:latin typeface="Calibri" pitchFamily="34" charset="0"/>
                <a:cs typeface="Calibri" pitchFamily="34" charset="0"/>
              </a:rPr>
              <a:t>of </a:t>
            </a:r>
            <a:r>
              <a:rPr lang="cs-CZ" sz="200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making conclusions, strong statements and generalizations.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395288" y="879475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0825" y="4749800"/>
            <a:ext cx="90360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cs-CZ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  <a:cs typeface="Calibri" pitchFamily="34" charset="0"/>
              </a:rPr>
              <a:t>scientific</a:t>
            </a:r>
            <a:r>
              <a:rPr lang="cs-CZ" sz="2000" b="1" dirty="0">
                <a:latin typeface="Calibri" pitchFamily="34" charset="0"/>
                <a:cs typeface="Calibri" pitchFamily="34" charset="0"/>
              </a:rPr>
              <a:t> style </a:t>
            </a:r>
            <a:r>
              <a:rPr lang="cs-CZ" sz="2000" b="1" dirty="0" err="1">
                <a:latin typeface="Calibri" pitchFamily="34" charset="0"/>
                <a:cs typeface="Calibri" pitchFamily="34" charset="0"/>
              </a:rPr>
              <a:t>of</a:t>
            </a:r>
            <a:r>
              <a:rPr lang="cs-CZ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  <a:cs typeface="Calibri" pitchFamily="34" charset="0"/>
              </a:rPr>
              <a:t>writing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-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in 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Czech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Slovak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dirty="0" err="1">
                <a:latin typeface="Calibri" pitchFamily="34" charset="0"/>
                <a:cs typeface="Calibri" pitchFamily="34" charset="0"/>
              </a:rPr>
              <a:t>English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best and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very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concise 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	                                 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introduction to scientific writing is from William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Strunk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Jr.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/>
            </a:r>
            <a:br>
              <a:rPr lang="cs-CZ" sz="2000" dirty="0">
                <a:latin typeface="Calibri" pitchFamily="34" charset="0"/>
                <a:cs typeface="Calibri" pitchFamily="34" charset="0"/>
              </a:rPr>
            </a:br>
            <a:r>
              <a:rPr lang="cs-CZ" sz="2000" dirty="0">
                <a:latin typeface="Calibri" pitchFamily="34" charset="0"/>
                <a:cs typeface="Calibri" pitchFamily="34" charset="0"/>
              </a:rPr>
              <a:t>			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- 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The Elements of Style,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it is freely available at 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  <a:hlinkClick r:id="rId2"/>
              </a:rPr>
              <a:t>Google books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or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here in </a:t>
            </a:r>
            <a:r>
              <a:rPr lang="en-US" sz="2000" dirty="0">
                <a:latin typeface="Calibri" pitchFamily="34" charset="0"/>
                <a:cs typeface="Calibri" pitchFamily="34" charset="0"/>
                <a:hlinkClick r:id="rId3" action="ppaction://hlinkfile"/>
              </a:rPr>
              <a:t>pdf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Wikipedia also gives great introduction 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correct scientific writing at </a:t>
            </a:r>
            <a:r>
              <a:rPr lang="cs-CZ" sz="2000" dirty="0">
                <a:latin typeface="Calibri" pitchFamily="34" charset="0"/>
                <a:cs typeface="Calibri" pitchFamily="34" charset="0"/>
                <a:hlinkClick r:id="rId4"/>
              </a:rPr>
              <a:t>http://en.wikipedia.org/wiki/Scientific_writing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10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4109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4110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Zaoblený obdélník 19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08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395288" y="1444625"/>
            <a:ext cx="684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  <a:cs typeface="Calibri" pitchFamily="34" charset="0"/>
              </a:rPr>
              <a:t>Basic conception and overall extent of the work: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395288" y="879475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grpSp>
        <p:nvGrpSpPr>
          <p:cNvPr id="512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5132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3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12" descr="pecetUK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Zaoblený obdélník 19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50825" y="2420938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information from text books are not enough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50825" y="3081338"/>
            <a:ext cx="8820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secondary references should be minimized -</a:t>
            </a:r>
            <a:r>
              <a:rPr lang="en-US" sz="2000">
                <a:latin typeface="Calibri" pitchFamily="34" charset="0"/>
                <a:cs typeface="Calibri" pitchFamily="34" charset="0"/>
              </a:rPr>
              <a:t> there are even papers describing the </a:t>
            </a:r>
            <a:r>
              <a:rPr lang="cs-CZ" sz="2000">
                <a:latin typeface="Calibri" pitchFamily="34" charset="0"/>
                <a:cs typeface="Calibri" pitchFamily="34" charset="0"/>
              </a:rPr>
              <a:t>					    </a:t>
            </a:r>
            <a:r>
              <a:rPr lang="en-US" sz="2000">
                <a:latin typeface="Calibri" pitchFamily="34" charset="0"/>
                <a:cs typeface="Calibri" pitchFamily="34" charset="0"/>
                <a:hlinkClick r:id="rId5"/>
              </a:rPr>
              <a:t>potential risk</a:t>
            </a:r>
            <a:r>
              <a:rPr lang="en-US" sz="2000">
                <a:latin typeface="Calibri" pitchFamily="34" charset="0"/>
                <a:cs typeface="Calibri" pitchFamily="34" charset="0"/>
              </a:rPr>
              <a:t> of trusting secondary </a:t>
            </a:r>
            <a:r>
              <a:rPr lang="cs-CZ" sz="2000">
                <a:latin typeface="Calibri" pitchFamily="34" charset="0"/>
                <a:cs typeface="Calibri" pitchFamily="34" charset="0"/>
              </a:rPr>
              <a:t>					     </a:t>
            </a:r>
            <a:r>
              <a:rPr lang="en-US" sz="2000">
                <a:latin typeface="Calibri" pitchFamily="34" charset="0"/>
                <a:cs typeface="Calibri" pitchFamily="34" charset="0"/>
              </a:rPr>
              <a:t>references 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50825" y="4160838"/>
            <a:ext cx="8496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more focused topic is better than general</a:t>
            </a:r>
            <a:r>
              <a:rPr lang="en-US" sz="2000">
                <a:latin typeface="Calibri" pitchFamily="34" charset="0"/>
                <a:cs typeface="Calibri" pitchFamily="34" charset="0"/>
              </a:rPr>
              <a:t> - it gives student the chance to </a:t>
            </a:r>
            <a:r>
              <a:rPr lang="cs-CZ" sz="2000">
                <a:latin typeface="Calibri" pitchFamily="34" charset="0"/>
                <a:cs typeface="Calibri" pitchFamily="34" charset="0"/>
              </a:rPr>
              <a:t>						 </a:t>
            </a:r>
            <a:r>
              <a:rPr lang="en-US" sz="2000">
                <a:latin typeface="Calibri" pitchFamily="34" charset="0"/>
                <a:cs typeface="Calibri" pitchFamily="34" charset="0"/>
              </a:rPr>
              <a:t>deeply understand certain topic </a:t>
            </a:r>
            <a:r>
              <a:rPr lang="cs-CZ" sz="2000">
                <a:latin typeface="Calibri" pitchFamily="34" charset="0"/>
                <a:cs typeface="Calibri" pitchFamily="34" charset="0"/>
              </a:rPr>
              <a:t>						 </a:t>
            </a:r>
            <a:r>
              <a:rPr lang="en-US" sz="2000">
                <a:latin typeface="Calibri" pitchFamily="34" charset="0"/>
                <a:cs typeface="Calibri" pitchFamily="34" charset="0"/>
              </a:rPr>
              <a:t>and discuss it in 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844675"/>
            <a:ext cx="8893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Optimal length 15-20 pages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should not be longer than 40 pages, spacing 1.5, 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		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page borders around 2.5 cm, 70 </a:t>
            </a:r>
            <a:r>
              <a:rPr lang="cs-CZ" sz="2100">
                <a:latin typeface="Calibri" pitchFamily="34" charset="0"/>
                <a:cs typeface="Calibri" pitchFamily="34" charset="0"/>
              </a:rPr>
              <a:t>characters</a:t>
            </a:r>
            <a:r>
              <a:rPr lang="en-US" sz="2100">
                <a:latin typeface="Calibri" pitchFamily="34" charset="0"/>
                <a:cs typeface="Calibri" pitchFamily="34" charset="0"/>
              </a:rPr>
              <a:t>/line 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511425"/>
            <a:ext cx="8893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abstract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both in Czech and English, maximum 2000 characters </a:t>
            </a:r>
          </a:p>
          <a:p>
            <a:r>
              <a:rPr lang="en-US" sz="2100">
                <a:latin typeface="Calibri" pitchFamily="34" charset="0"/>
                <a:cs typeface="Calibri" pitchFamily="34" charset="0"/>
              </a:rPr>
              <a:t>	   - it should unequivocally define the aim of this bibliographic search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Structure of bachelor thesis: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3194050"/>
            <a:ext cx="87137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key words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- 5-10 words, they should be both in Czech and English, they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should reflect the topic clearly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50825" y="3860800"/>
            <a:ext cx="88931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introduction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setting out the rationale for the thesis as a whole including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 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short overview on the historical context of the research in the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 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field of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selected topic. It is worth to state why would one want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 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to read it now, rather than at any other time. </a:t>
            </a:r>
            <a:r>
              <a:rPr lang="cs-CZ" sz="2100">
                <a:latin typeface="Calibri" pitchFamily="34" charset="0"/>
                <a:cs typeface="Calibri" pitchFamily="34" charset="0"/>
              </a:rPr>
              <a:t>It should </a:t>
            </a:r>
            <a:r>
              <a:rPr lang="en-US" sz="2100">
                <a:latin typeface="Calibri" pitchFamily="34" charset="0"/>
                <a:cs typeface="Calibri" pitchFamily="34" charset="0"/>
              </a:rPr>
              <a:t>mention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 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how </a:t>
            </a:r>
            <a:r>
              <a:rPr lang="cs-CZ" sz="2100">
                <a:latin typeface="Calibri" pitchFamily="34" charset="0"/>
                <a:cs typeface="Calibri" pitchFamily="34" charset="0"/>
              </a:rPr>
              <a:t>individual </a:t>
            </a:r>
            <a:r>
              <a:rPr lang="en-US" sz="2100">
                <a:latin typeface="Calibri" pitchFamily="34" charset="0"/>
                <a:cs typeface="Calibri" pitchFamily="34" charset="0"/>
              </a:rPr>
              <a:t>topics </a:t>
            </a:r>
            <a:r>
              <a:rPr lang="cs-CZ" sz="2100">
                <a:latin typeface="Calibri" pitchFamily="34" charset="0"/>
                <a:cs typeface="Calibri" pitchFamily="34" charset="0"/>
              </a:rPr>
              <a:t>are going to be organized </a:t>
            </a:r>
            <a:r>
              <a:rPr lang="en-US" sz="2100">
                <a:latin typeface="Calibri" pitchFamily="34" charset="0"/>
                <a:cs typeface="Calibri" pitchFamily="34" charset="0"/>
              </a:rPr>
              <a:t>into a clearly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 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structured article.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0825" y="5965825"/>
            <a:ext cx="87137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main text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it could be divided with subheadings reflecting individual topics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grpSp>
        <p:nvGrpSpPr>
          <p:cNvPr id="6153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6158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615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57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701800"/>
            <a:ext cx="8713788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results of experiments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they could be implemented, but only as the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complement to the main bibliographic search. The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best is to include	 the paragraph describing how the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selected topic will be experimentally approached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during diploma studies.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3357563"/>
            <a:ext cx="889317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references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the style is not </a:t>
            </a:r>
            <a:r>
              <a:rPr lang="cs-CZ" sz="2100">
                <a:latin typeface="Calibri" pitchFamily="34" charset="0"/>
                <a:cs typeface="Calibri" pitchFamily="34" charset="0"/>
              </a:rPr>
              <a:t>pre-</a:t>
            </a:r>
            <a:r>
              <a:rPr lang="en-US" sz="2100">
                <a:latin typeface="Calibri" pitchFamily="34" charset="0"/>
                <a:cs typeface="Calibri" pitchFamily="34" charset="0"/>
              </a:rPr>
              <a:t>defined. It could be selected form certain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 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scientific journal, or as suggested by official standards (could be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found in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Czech at </a:t>
            </a:r>
            <a:r>
              <a:rPr lang="cs-CZ" sz="2100">
                <a:latin typeface="Calibri" pitchFamily="34" charset="0"/>
                <a:cs typeface="Calibri" pitchFamily="34" charset="0"/>
              </a:rPr>
              <a:t>citace.com pages </a:t>
            </a:r>
            <a:r>
              <a:rPr lang="cs-CZ" sz="1900">
                <a:latin typeface="Calibri" pitchFamily="34" charset="0"/>
                <a:cs typeface="Calibri" pitchFamily="34" charset="0"/>
                <a:hlinkClick r:id="rId3"/>
              </a:rPr>
              <a:t>ht</a:t>
            </a:r>
            <a:r>
              <a:rPr lang="en-US" sz="1900">
                <a:latin typeface="Calibri" pitchFamily="34" charset="0"/>
                <a:cs typeface="Calibri" pitchFamily="34" charset="0"/>
                <a:hlinkClick r:id="rId3"/>
              </a:rPr>
              <a:t>tp://www.citace.com/index.php</a:t>
            </a:r>
            <a:r>
              <a:rPr lang="en-US" sz="19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/>
            </a:r>
            <a:br>
              <a:rPr lang="en-US" sz="2100">
                <a:latin typeface="Calibri" pitchFamily="34" charset="0"/>
                <a:cs typeface="Calibri" pitchFamily="34" charset="0"/>
              </a:rPr>
            </a:br>
            <a:r>
              <a:rPr lang="en-US" sz="2100">
                <a:latin typeface="Calibri" pitchFamily="34" charset="0"/>
                <a:cs typeface="Calibri" pitchFamily="34" charset="0"/>
              </a:rPr>
              <a:t>	       - reference manager software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fo</a:t>
            </a:r>
            <a:r>
              <a:rPr lang="en-US" sz="2100">
                <a:latin typeface="Calibri" pitchFamily="34" charset="0"/>
                <a:cs typeface="Calibri" pitchFamily="34" charset="0"/>
              </a:rPr>
              <a:t>r collecting and  organizing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references is the best solution for formatting citations 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as well as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    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bibliography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8775" y="5300663"/>
            <a:ext cx="82454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supplements, images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it is always better to include them into the text, onl</a:t>
            </a:r>
            <a:r>
              <a:rPr lang="cs-CZ" sz="2100">
                <a:latin typeface="Calibri" pitchFamily="34" charset="0"/>
                <a:cs typeface="Calibri" pitchFamily="34" charset="0"/>
              </a:rPr>
              <a:t>y</a:t>
            </a:r>
            <a:r>
              <a:rPr lang="en-US" sz="2100">
                <a:latin typeface="Calibri" pitchFamily="34" charset="0"/>
                <a:cs typeface="Calibri" pitchFamily="34" charset="0"/>
              </a:rPr>
              <a:t> in case of larger amount of data they could be at the end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44463" y="6124575"/>
            <a:ext cx="9107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Whole bachelor thesis is submitted both in printed (2 copies) and electronic pdf form.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95288" y="909638"/>
            <a:ext cx="292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2413" y="1341438"/>
            <a:ext cx="48244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Structure of bachelor thesis:</a:t>
            </a:r>
          </a:p>
        </p:txBody>
      </p:sp>
      <p:grpSp>
        <p:nvGrpSpPr>
          <p:cNvPr id="717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Review procedure: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1844675"/>
            <a:ext cx="88931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reviews of opponent and supervisor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op</a:t>
            </a:r>
            <a:r>
              <a:rPr lang="cs-CZ" sz="2100">
                <a:latin typeface="Calibri" pitchFamily="34" charset="0"/>
                <a:cs typeface="Calibri" pitchFamily="34" charset="0"/>
              </a:rPr>
              <a:t>p</a:t>
            </a:r>
            <a:r>
              <a:rPr lang="en-US" sz="2100">
                <a:latin typeface="Calibri" pitchFamily="34" charset="0"/>
                <a:cs typeface="Calibri" pitchFamily="34" charset="0"/>
              </a:rPr>
              <a:t>onent is selected by respective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</a:t>
            </a:r>
            <a:r>
              <a:rPr lang="en-US" sz="2100">
                <a:latin typeface="Calibri" pitchFamily="34" charset="0"/>
                <a:cs typeface="Calibri" pitchFamily="34" charset="0"/>
              </a:rPr>
              <a:t> department from experts in the field, PhD. students in the last year of their studies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might be opponents as well.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58775" y="2944813"/>
            <a:ext cx="92535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instructions for writing opponent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’s review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 the aim is to prevent the</a:t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		heterogeneity in the evaluation of the work.</a:t>
            </a:r>
            <a:endParaRPr lang="en-US" sz="2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07950" y="3914775"/>
            <a:ext cx="92535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bachelor work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 as well as </a:t>
            </a:r>
            <a:r>
              <a:rPr lang="cs-CZ" sz="2100" b="1">
                <a:latin typeface="Calibri" pitchFamily="34" charset="0"/>
                <a:cs typeface="Calibri" pitchFamily="34" charset="0"/>
              </a:rPr>
              <a:t>opponent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’s and supervisors’s reviews are  </a:t>
            </a:r>
            <a:br>
              <a:rPr lang="en-US" sz="2100" b="1">
                <a:latin typeface="Calibri" pitchFamily="34" charset="0"/>
                <a:cs typeface="Calibri" pitchFamily="34" charset="0"/>
              </a:rPr>
            </a:br>
            <a:r>
              <a:rPr lang="en-US" sz="2100" b="1">
                <a:latin typeface="Calibri" pitchFamily="34" charset="0"/>
                <a:cs typeface="Calibri" pitchFamily="34" charset="0"/>
              </a:rPr>
              <a:t>  announced at the departmental web pages 2-3 days before defense procedure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grpSp>
        <p:nvGrpSpPr>
          <p:cNvPr id="819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820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8205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Defense procedure: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2333625"/>
            <a:ext cx="88931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parts of the defense procedure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cs-CZ" sz="2100">
                <a:latin typeface="Calibri" pitchFamily="34" charset="0"/>
                <a:cs typeface="Calibri" pitchFamily="34" charset="0"/>
              </a:rPr>
              <a:t>-</a:t>
            </a:r>
            <a:r>
              <a:rPr lang="en-US" sz="2100">
                <a:latin typeface="Calibri" pitchFamily="34" charset="0"/>
                <a:cs typeface="Calibri" pitchFamily="34" charset="0"/>
              </a:rPr>
              <a:t> student’s presentation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 reading of opponent’s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reviews by the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	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opponents</a:t>
            </a:r>
            <a:endParaRPr lang="cs-CZ" sz="2100">
              <a:latin typeface="Calibri" pitchFamily="34" charset="0"/>
              <a:cs typeface="Calibri" pitchFamily="34" charset="0"/>
            </a:endParaRPr>
          </a:p>
          <a:p>
            <a:r>
              <a:rPr lang="cs-CZ" sz="210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answers of</a:t>
            </a:r>
            <a:r>
              <a:rPr lang="cs-CZ" sz="2100">
                <a:latin typeface="Calibri" pitchFamily="34" charset="0"/>
                <a:cs typeface="Calibri" pitchFamily="34" charset="0"/>
              </a:rPr>
              <a:t> o</a:t>
            </a:r>
            <a:r>
              <a:rPr lang="en-US" sz="2100">
                <a:latin typeface="Calibri" pitchFamily="34" charset="0"/>
                <a:cs typeface="Calibri" pitchFamily="34" charset="0"/>
              </a:rPr>
              <a:t>pponent’s questions by student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			</a:t>
            </a:r>
            <a:r>
              <a:rPr lang="en-US" sz="2100">
                <a:latin typeface="Calibri" pitchFamily="34" charset="0"/>
                <a:cs typeface="Calibri" pitchFamily="34" charset="0"/>
              </a:rPr>
              <a:t>general</a:t>
            </a:r>
            <a:r>
              <a:rPr lang="cs-CZ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>
                <a:latin typeface="Calibri" pitchFamily="34" charset="0"/>
                <a:cs typeface="Calibri" pitchFamily="34" charset="0"/>
              </a:rPr>
              <a:t>discussion</a:t>
            </a:r>
            <a:r>
              <a:rPr lang="cs-CZ" sz="2100">
                <a:latin typeface="Calibri" pitchFamily="34" charset="0"/>
                <a:cs typeface="Calibri" pitchFamily="34" charset="0"/>
              </a:rPr>
              <a:t/>
            </a:r>
            <a:br>
              <a:rPr lang="cs-CZ" sz="2100">
                <a:latin typeface="Calibri" pitchFamily="34" charset="0"/>
                <a:cs typeface="Calibri" pitchFamily="34" charset="0"/>
              </a:rPr>
            </a:br>
            <a:r>
              <a:rPr lang="cs-CZ" sz="2100">
                <a:latin typeface="Calibri" pitchFamily="34" charset="0"/>
                <a:cs typeface="Calibri" pitchFamily="34" charset="0"/>
              </a:rPr>
              <a:t>				alltogether not more than 30 minutes</a:t>
            </a:r>
            <a:endParaRPr lang="en-US" sz="21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23850" y="4743450"/>
            <a:ext cx="8893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decision 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it is up to the committee that is composed f</a:t>
            </a:r>
            <a:r>
              <a:rPr lang="cs-CZ" sz="2100">
                <a:latin typeface="Calibri" pitchFamily="34" charset="0"/>
                <a:cs typeface="Calibri" pitchFamily="34" charset="0"/>
              </a:rPr>
              <a:t>rom</a:t>
            </a:r>
            <a:r>
              <a:rPr lang="en-US" sz="2100">
                <a:latin typeface="Calibri" pitchFamily="34" charset="0"/>
                <a:cs typeface="Calibri" pitchFamily="34" charset="0"/>
              </a:rPr>
              <a:t> at least 3 members </a:t>
            </a:r>
            <a:r>
              <a:rPr lang="cs-CZ" sz="2100">
                <a:latin typeface="Calibri" pitchFamily="34" charset="0"/>
                <a:cs typeface="Calibri" pitchFamily="34" charset="0"/>
              </a:rPr>
              <a:t>	     </a:t>
            </a:r>
            <a:r>
              <a:rPr lang="en-US" sz="2100">
                <a:latin typeface="Calibri" pitchFamily="34" charset="0"/>
                <a:cs typeface="Calibri" pitchFamily="34" charset="0"/>
              </a:rPr>
              <a:t>fr</a:t>
            </a:r>
            <a:r>
              <a:rPr lang="cs-CZ" sz="2100">
                <a:latin typeface="Calibri" pitchFamily="34" charset="0"/>
                <a:cs typeface="Calibri" pitchFamily="34" charset="0"/>
              </a:rPr>
              <a:t>o</a:t>
            </a:r>
            <a:r>
              <a:rPr lang="en-US" sz="2100">
                <a:latin typeface="Calibri" pitchFamily="34" charset="0"/>
                <a:cs typeface="Calibri" pitchFamily="34" charset="0"/>
              </a:rPr>
              <a:t>m 3 </a:t>
            </a:r>
            <a:r>
              <a:rPr lang="cs-CZ" sz="2100">
                <a:latin typeface="Calibri" pitchFamily="34" charset="0"/>
                <a:cs typeface="Calibri" pitchFamily="34" charset="0"/>
              </a:rPr>
              <a:t>faculty </a:t>
            </a:r>
            <a:r>
              <a:rPr lang="en-US" sz="2100">
                <a:latin typeface="Calibri" pitchFamily="34" charset="0"/>
                <a:cs typeface="Calibri" pitchFamily="34" charset="0"/>
              </a:rPr>
              <a:t>departments</a:t>
            </a:r>
          </a:p>
        </p:txBody>
      </p:sp>
      <p:grpSp>
        <p:nvGrpSpPr>
          <p:cNvPr id="922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922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3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latin typeface="Calibri" pitchFamily="34" charset="0"/>
                <a:cs typeface="Calibri" pitchFamily="34" charset="0"/>
              </a:rPr>
              <a:t>5.1. Bachelor thesis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95288" y="2046288"/>
            <a:ext cx="89646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100" b="1">
                <a:latin typeface="Calibri" pitchFamily="34" charset="0"/>
                <a:cs typeface="Calibri" pitchFamily="34" charset="0"/>
              </a:rPr>
              <a:t>- n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ot enough or too much of references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b="1">
                <a:latin typeface="Calibri" pitchFamily="34" charset="0"/>
                <a:cs typeface="Calibri" pitchFamily="34" charset="0"/>
              </a:rPr>
              <a:t>used for assembling of the thesis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23850" y="1477963"/>
            <a:ext cx="48244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100" b="1">
                <a:latin typeface="Calibri" pitchFamily="34" charset="0"/>
                <a:cs typeface="Calibri" pitchFamily="34" charset="0"/>
              </a:rPr>
              <a:t>Some common mistakes: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95288" y="2557463"/>
            <a:ext cx="89646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 b="1">
                <a:latin typeface="Calibri" pitchFamily="34" charset="0"/>
                <a:cs typeface="Calibri" pitchFamily="34" charset="0"/>
              </a:rPr>
              <a:t>- language mistakes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both in English and Czech, both in syntax and grammar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95288" y="3554413"/>
            <a:ext cx="84978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100" b="1" dirty="0">
                <a:latin typeface="Calibri" pitchFamily="34" charset="0"/>
                <a:cs typeface="Calibri" pitchFamily="34" charset="0"/>
              </a:rPr>
              <a:t>- citation inaccuracy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- both ignorance and misunderstanding of the cited paper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might be a reason, the effort to understand the text is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100" dirty="0">
                <a:latin typeface="Calibri" pitchFamily="34" charset="0"/>
                <a:cs typeface="Calibri" pitchFamily="34" charset="0"/>
              </a:rPr>
              <a:t>crucial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here.</a:t>
            </a:r>
            <a:endParaRPr lang="en-US" sz="2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95288" y="4656138"/>
            <a:ext cx="8820150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100" b="1">
                <a:latin typeface="Calibri" pitchFamily="34" charset="0"/>
                <a:cs typeface="Calibri" pitchFamily="34" charset="0"/>
              </a:rPr>
              <a:t>individual departments have some modifications of the instructions</a:t>
            </a:r>
            <a:r>
              <a:rPr lang="en-US" sz="2100">
                <a:latin typeface="Calibri" pitchFamily="34" charset="0"/>
                <a:cs typeface="Calibri" pitchFamily="34" charset="0"/>
              </a:rPr>
              <a:t> -  they could be found at </a:t>
            </a:r>
            <a:r>
              <a:rPr lang="en-US" sz="2100">
                <a:latin typeface="Calibri" pitchFamily="34" charset="0"/>
                <a:cs typeface="Calibri" pitchFamily="34" charset="0"/>
                <a:hlinkClick r:id="rId3"/>
              </a:rPr>
              <a:t>http://www.natur.cuni.cz/biologie/studium/bakalarske-obhajoby</a:t>
            </a:r>
            <a:endParaRPr lang="cs-CZ" sz="2100"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cs-CZ" sz="2100">
                <a:latin typeface="Calibri" pitchFamily="34" charset="0"/>
                <a:cs typeface="Calibri" pitchFamily="34" charset="0"/>
              </a:rPr>
              <a:t>- </a:t>
            </a:r>
            <a:r>
              <a:rPr lang="en-US" sz="2100">
                <a:latin typeface="Calibri" pitchFamily="34" charset="0"/>
                <a:cs typeface="Calibri" pitchFamily="34" charset="0"/>
              </a:rPr>
              <a:t>Bachelor thesis as a bibliographic search might be in optimal situation used for diploma thesis theoretical introduction.</a:t>
            </a:r>
          </a:p>
        </p:txBody>
      </p:sp>
      <p:grpSp>
        <p:nvGrpSpPr>
          <p:cNvPr id="10248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0253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1000" b="1"/>
                <a:t>B130P16E: Practical basics of scientific work   </a:t>
              </a:r>
              <a:r>
                <a:rPr 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sz="1000" b="1"/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sz="1000" b="1">
                  <a:solidFill>
                    <a:schemeClr val="accent2"/>
                  </a:solidFill>
                </a:rPr>
                <a:t> </a:t>
              </a:r>
              <a:r>
                <a:rPr 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0254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6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9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100" b="1" i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5. Presenting a scientific work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/>
      <p:bldP spid="36884" grpId="0"/>
      <p:bldP spid="36885" grpId="0"/>
      <p:bldP spid="3688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8635</TotalTime>
  <Words>1405</Words>
  <Application>Microsoft Office PowerPoint</Application>
  <PresentationFormat>Předvádění na obrazovce (4:3)</PresentationFormat>
  <Paragraphs>129</Paragraphs>
  <Slides>15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Výchozí návrh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mbox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Jan Petrášek</cp:lastModifiedBy>
  <cp:revision>218</cp:revision>
  <dcterms:created xsi:type="dcterms:W3CDTF">2006-10-17T20:07:31Z</dcterms:created>
  <dcterms:modified xsi:type="dcterms:W3CDTF">2013-12-18T11:41:38Z</dcterms:modified>
</cp:coreProperties>
</file>