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90" r:id="rId4"/>
    <p:sldId id="270" r:id="rId5"/>
    <p:sldId id="283" r:id="rId6"/>
    <p:sldId id="284" r:id="rId7"/>
    <p:sldId id="285" r:id="rId8"/>
    <p:sldId id="286" r:id="rId9"/>
    <p:sldId id="287" r:id="rId10"/>
    <p:sldId id="282" r:id="rId11"/>
    <p:sldId id="257" r:id="rId12"/>
    <p:sldId id="268" r:id="rId13"/>
    <p:sldId id="260" r:id="rId14"/>
    <p:sldId id="295" r:id="rId15"/>
    <p:sldId id="296" r:id="rId16"/>
    <p:sldId id="288" r:id="rId17"/>
    <p:sldId id="289" r:id="rId18"/>
    <p:sldId id="276" r:id="rId19"/>
    <p:sldId id="297" r:id="rId20"/>
    <p:sldId id="294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0" autoAdjust="0"/>
    <p:restoredTop sz="84737" autoAdjust="0"/>
  </p:normalViewPr>
  <p:slideViewPr>
    <p:cSldViewPr>
      <p:cViewPr varScale="1">
        <p:scale>
          <a:sx n="74" d="100"/>
          <a:sy n="74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95E1A0-18FB-47BE-B15F-22C6C8EFB400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25F30B-AFEC-45F9-A2CB-B9AD3A008D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Fig. 2. Auxin gradients and auxin transporters during embryogenesis. Schematic depiction of the auxin distribution and the localization of</a:t>
            </a:r>
            <a:r>
              <a:rPr lang="cs-CZ" b="1" dirty="0" smtClean="0"/>
              <a:t> </a:t>
            </a:r>
            <a:r>
              <a:rPr lang="en-US" b="1" dirty="0" smtClean="0"/>
              <a:t>auxin transporters during early plant embryonic development.</a:t>
            </a:r>
            <a:r>
              <a:rPr lang="en-US" dirty="0" smtClean="0"/>
              <a:t> Auxin distribution (depicted as a green gradient) has been inferred from DR5 activity</a:t>
            </a:r>
            <a:r>
              <a:rPr lang="cs-CZ" dirty="0" smtClean="0"/>
              <a:t> </a:t>
            </a:r>
            <a:r>
              <a:rPr lang="en-US" dirty="0" smtClean="0"/>
              <a:t>and IAA </a:t>
            </a:r>
            <a:r>
              <a:rPr lang="en-US" dirty="0" err="1" smtClean="0"/>
              <a:t>immunolocalization</a:t>
            </a:r>
            <a:r>
              <a:rPr lang="en-US" dirty="0" smtClean="0"/>
              <a:t> (</a:t>
            </a:r>
            <a:r>
              <a:rPr lang="en-US" dirty="0" err="1" smtClean="0"/>
              <a:t>Benková</a:t>
            </a:r>
            <a:r>
              <a:rPr lang="en-US" dirty="0" smtClean="0"/>
              <a:t> et al., 2003; Friml et al., 2002a; Friml et al., 2003a). The localization of the efflux transporters PIN1, PIN4 </a:t>
            </a:r>
            <a:r>
              <a:rPr lang="en-US" dirty="0" err="1" smtClean="0"/>
              <a:t>nad</a:t>
            </a:r>
            <a:r>
              <a:rPr lang="cs-CZ" dirty="0" smtClean="0"/>
              <a:t> </a:t>
            </a:r>
            <a:r>
              <a:rPr lang="en-US" dirty="0" smtClean="0"/>
              <a:t>PIN7, as well as that of ABCB1 and ABCB19, is based on </a:t>
            </a:r>
            <a:r>
              <a:rPr lang="en-US" dirty="0" err="1" smtClean="0"/>
              <a:t>immunolocalization</a:t>
            </a:r>
            <a:r>
              <a:rPr lang="en-US" dirty="0" smtClean="0"/>
              <a:t> studies and on in vivo observations of green fluorescent protein (GFP)-</a:t>
            </a:r>
            <a:r>
              <a:rPr lang="cs-CZ" dirty="0" smtClean="0"/>
              <a:t> </a:t>
            </a:r>
            <a:r>
              <a:rPr lang="cs-CZ" dirty="0" err="1" smtClean="0"/>
              <a:t>tagged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cs-CZ" dirty="0" smtClean="0"/>
              <a:t> (</a:t>
            </a:r>
            <a:r>
              <a:rPr lang="cs-CZ" dirty="0" err="1" smtClean="0"/>
              <a:t>Dhonukshe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2008b; Friml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2003b; Mravec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2008). </a:t>
            </a:r>
            <a:r>
              <a:rPr lang="cs-CZ" dirty="0" err="1" smtClean="0"/>
              <a:t>Arrows</a:t>
            </a:r>
            <a:r>
              <a:rPr lang="cs-CZ" dirty="0" smtClean="0"/>
              <a:t> </a:t>
            </a:r>
            <a:r>
              <a:rPr lang="cs-CZ" dirty="0" err="1" smtClean="0"/>
              <a:t>indicate</a:t>
            </a:r>
            <a:r>
              <a:rPr lang="cs-CZ" dirty="0" smtClean="0"/>
              <a:t> auxin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cs-CZ" dirty="0" smtClean="0"/>
              <a:t> by a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en-US" dirty="0" smtClean="0"/>
              <a:t>transporter; dotted lines indicate the cell type-specific localization of particular auxin transporters with no obvious polarity. PIN7, localized at the</a:t>
            </a:r>
            <a:r>
              <a:rPr lang="cs-CZ" dirty="0" smtClean="0"/>
              <a:t> </a:t>
            </a:r>
            <a:r>
              <a:rPr lang="en-US" dirty="0" smtClean="0"/>
              <a:t>apical sides of the suspensor cells (s), transports auxin towards the apical cell (a) that forms the pro-embryo; there, PIN1, which is localized at all</a:t>
            </a:r>
            <a:r>
              <a:rPr lang="cs-CZ" dirty="0" smtClean="0"/>
              <a:t> </a:t>
            </a:r>
            <a:r>
              <a:rPr lang="en-US" dirty="0" smtClean="0"/>
              <a:t>inner cell sides, distributes auxin homogenously. ABCB1 and ABCB19 cooperate during this initial stage and are localized </a:t>
            </a:r>
            <a:r>
              <a:rPr lang="en-US" dirty="0" err="1" smtClean="0"/>
              <a:t>apolarly</a:t>
            </a:r>
            <a:r>
              <a:rPr lang="en-US" dirty="0" smtClean="0"/>
              <a:t> in all cells or only</a:t>
            </a:r>
            <a:r>
              <a:rPr lang="cs-CZ" dirty="0" smtClean="0"/>
              <a:t> </a:t>
            </a:r>
            <a:r>
              <a:rPr lang="en-US" dirty="0" smtClean="0"/>
              <a:t>in the uppermost suspensor cell, respectively. The crucial moment in the setting of the basal end of the apical-basal embryonic axis occurs during</a:t>
            </a:r>
            <a:r>
              <a:rPr lang="cs-CZ" dirty="0" smtClean="0"/>
              <a:t> </a:t>
            </a:r>
            <a:r>
              <a:rPr lang="en-US" dirty="0" smtClean="0"/>
              <a:t>the early globular stage, when PIN1 starts to be localized basally in the pro-</a:t>
            </a:r>
            <a:r>
              <a:rPr lang="en-US" dirty="0" err="1" smtClean="0"/>
              <a:t>embryonal</a:t>
            </a:r>
            <a:r>
              <a:rPr lang="en-US" dirty="0" smtClean="0"/>
              <a:t> cells, and PIN7 is simultaneously shifted from the apical to</a:t>
            </a:r>
            <a:r>
              <a:rPr lang="cs-CZ" dirty="0" smtClean="0"/>
              <a:t> </a:t>
            </a:r>
            <a:r>
              <a:rPr lang="en-US" dirty="0" smtClean="0"/>
              <a:t>the basal plasma membrane of suspensor cells. These PIN polarity rearrangements reverse the auxin flow downwards and, with the aid of PIN4,</a:t>
            </a:r>
            <a:r>
              <a:rPr lang="cs-CZ" dirty="0" smtClean="0"/>
              <a:t> </a:t>
            </a:r>
            <a:r>
              <a:rPr lang="en-US" dirty="0" smtClean="0"/>
              <a:t>lead to auxin accumulation in the forming </a:t>
            </a:r>
            <a:r>
              <a:rPr lang="en-US" dirty="0" err="1" smtClean="0"/>
              <a:t>hypophysis</a:t>
            </a:r>
            <a:r>
              <a:rPr lang="en-US" dirty="0" smtClean="0"/>
              <a:t> (h) (see Glossary, Box 1). At this stage, ABCB19 helps to maintain the auxin distribution in the</a:t>
            </a:r>
            <a:r>
              <a:rPr lang="cs-CZ" dirty="0" smtClean="0"/>
              <a:t> </a:t>
            </a:r>
            <a:r>
              <a:rPr lang="en-US" dirty="0" smtClean="0"/>
              <a:t>outer layers of the embryo. In triangular- and heart-stage embryos, bilateral symmetry is established through auxin maxima at the incipient</a:t>
            </a:r>
            <a:r>
              <a:rPr lang="cs-CZ" dirty="0" smtClean="0"/>
              <a:t> </a:t>
            </a:r>
            <a:r>
              <a:rPr lang="en-US" dirty="0" smtClean="0"/>
              <a:t>cotyledon (c) </a:t>
            </a:r>
            <a:r>
              <a:rPr lang="en-US" dirty="0" err="1" smtClean="0"/>
              <a:t>primordia</a:t>
            </a:r>
            <a:r>
              <a:rPr lang="en-US" dirty="0" smtClean="0"/>
              <a:t>. These auxin maxima are generated by PIN1 activity in the epidermis; in the inner cells of cotyledon </a:t>
            </a:r>
            <a:r>
              <a:rPr lang="en-US" dirty="0" err="1" smtClean="0"/>
              <a:t>primordia</a:t>
            </a:r>
            <a:r>
              <a:rPr lang="en-US" dirty="0" smtClean="0"/>
              <a:t>, however,</a:t>
            </a:r>
            <a:r>
              <a:rPr lang="cs-CZ" dirty="0" smtClean="0"/>
              <a:t> </a:t>
            </a:r>
            <a:r>
              <a:rPr lang="en-US" dirty="0" smtClean="0"/>
              <a:t>PIN1 mediates basipetal auxin transport towards the root pole. SAM, future shoot apical </a:t>
            </a:r>
            <a:r>
              <a:rPr lang="en-US" dirty="0" err="1" smtClean="0"/>
              <a:t>meristem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9BD2EE-CE68-4319-BD1A-B4A65BF694F6}" type="slidenum">
              <a:rPr lang="cs-CZ" altLang="cs-CZ" smtClean="0">
                <a:latin typeface="Calibri" panose="020F0502020204030204" pitchFamily="34" charset="0"/>
              </a:rPr>
              <a:pPr/>
              <a:t>12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smtClean="0"/>
              <a:t>Distribuce DR5, PIN1, PIN4, PIN7 a WOX5 - </a:t>
            </a:r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3DE680-863B-4E23-BE24-4C1B56F01434}" type="slidenum">
              <a:rPr lang="cs-CZ" altLang="cs-CZ" smtClean="0">
                <a:latin typeface="Calibri" panose="020F0502020204030204" pitchFamily="34" charset="0"/>
              </a:rPr>
              <a:pPr/>
              <a:t>18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smtClean="0"/>
              <a:t>Distribuce DR5, PIN1, PIN4, PIN7 a WOX5 - </a:t>
            </a:r>
            <a:endParaRPr lang="cs-CZ" altLang="cs-CZ" smtClean="0"/>
          </a:p>
        </p:txBody>
      </p:sp>
      <p:sp>
        <p:nvSpPr>
          <p:cNvPr id="2458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CC4A6A8-1EE9-4043-8019-60EE117C8323}" type="slidenum">
              <a:rPr lang="cs-CZ" altLang="cs-CZ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smtClean="0"/>
              <a:t>Distribuce DR5, PIN1, PIN4, PIN7 a WOX5 - </a:t>
            </a:r>
            <a:endParaRPr lang="cs-CZ" altLang="cs-CZ" smtClean="0"/>
          </a:p>
        </p:txBody>
      </p:sp>
      <p:sp>
        <p:nvSpPr>
          <p:cNvPr id="2662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55B36D6-ADBD-4748-9D4E-AE57567F8563}" type="slidenum">
              <a:rPr lang="cs-CZ" altLang="cs-CZ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8F2B-8413-4891-97CB-607925CB4279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2412-0963-4E8C-B8A3-36251B2FF4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733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0C05-95E6-4478-987E-B83766389556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1E97-BC0B-4AF3-9779-A019FA4124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448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ABA8-4040-4D44-92F7-3867D0A9B618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BCAC-C9C9-42FE-95AA-FBD15BAEB6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95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2BA0-7758-4996-B9E4-99BDAFF91E6C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5B11-669A-4C2F-94BD-115DCD291F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4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6CFA-B05A-4E19-9026-63A1BA2F85B4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2B5B-50CB-4518-9F4A-74FA52787B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82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4DE0-9656-4C04-B9D5-31E533FFACF9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77A0-75CF-4648-9264-0505BD2D9A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95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AF05-958D-4E49-9177-2C5BA8A486B4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1994-8083-417D-90FC-04FEBC909B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71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9DA8-C7D9-4386-947E-BEFB7D67C6A7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D3F7-3796-4D35-808B-A4CF1726DA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517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9A8A-C73D-4ABD-A4D8-23081752B90E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45B-EC17-42CB-861F-07F4221B96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693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6F1E-5158-4646-A5EF-316722DF3DF5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F9FF-8EFA-40D3-86D0-D450E2AD4E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36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ABF1-4EA4-47E4-8079-5A9879ACCBBA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AA39-62E3-41D6-A7AE-8688C9EF5D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30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DE288-426D-4924-A95E-08A70A123097}" type="datetimeFigureOut">
              <a:rPr lang="cs-CZ"/>
              <a:pPr>
                <a:defRPr/>
              </a:pPr>
              <a:t>14.12.2019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15A9EC-0C63-46E3-82B0-454BD8F67C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1312863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5000" b="1">
                <a:solidFill>
                  <a:srgbClr val="1F497D"/>
                </a:solidFill>
                <a:latin typeface="Times New Roman" panose="02020603050405020304" pitchFamily="18" charset="0"/>
              </a:rPr>
              <a:t>Růst a vývoj rostlin - praktikum</a:t>
            </a:r>
            <a:endParaRPr lang="cs-CZ" altLang="cs-CZ" sz="50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5000" b="1">
                <a:solidFill>
                  <a:srgbClr val="1F497D"/>
                </a:solidFill>
                <a:latin typeface="Times New Roman" panose="02020603050405020304" pitchFamily="18" charset="0"/>
              </a:rPr>
              <a:t>MB130C78</a:t>
            </a:r>
            <a:endParaRPr lang="cs-CZ" altLang="cs-CZ" sz="500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130550"/>
            <a:ext cx="9144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04704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Blok </a:t>
            </a:r>
            <a:r>
              <a:rPr lang="en-US" altLang="cs-CZ" sz="2000" b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endParaRPr lang="en-US" altLang="cs-CZ" sz="1600" b="1">
              <a:solidFill>
                <a:srgbClr val="345A8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3600" b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Embryogeneze a dědičnost znak</a:t>
            </a:r>
            <a:r>
              <a:rPr lang="cs-CZ" altLang="cs-CZ" sz="3600" b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ů</a:t>
            </a:r>
            <a:r>
              <a:rPr lang="en-US" altLang="cs-CZ" sz="3600" b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altLang="cs-CZ" sz="3600" b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cs-CZ" sz="3600" b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 </a:t>
            </a:r>
            <a:r>
              <a:rPr lang="cs-CZ" altLang="cs-CZ" sz="3600" b="1" i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Arabidopsis thaliana</a:t>
            </a:r>
            <a:endParaRPr lang="en-US" altLang="cs-CZ" sz="3600" b="1" i="1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cs-CZ" sz="3600" b="1" i="1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Ji</a:t>
            </a:r>
            <a:r>
              <a:rPr lang="cs-CZ" altLang="cs-CZ" sz="280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ří Libus</a:t>
            </a: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3077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3078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227763" y="317500"/>
            <a:ext cx="39195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100" b="1">
                <a:solidFill>
                  <a:srgbClr val="000000"/>
                </a:solidFill>
              </a:rPr>
              <a:t>Laux T et al. Plant Cell 2004;16:S190-S202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0625"/>
            <a:ext cx="9145588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2295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4450"/>
            <a:ext cx="51863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ovéPole 7"/>
          <p:cNvSpPr txBox="1">
            <a:spLocks noChangeArrowheads="1"/>
          </p:cNvSpPr>
          <p:nvPr/>
        </p:nvSpPr>
        <p:spPr bwMode="auto">
          <a:xfrm>
            <a:off x="179388" y="5732463"/>
            <a:ext cx="3313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Bowman and Floyd,  Annu. Rev. Plant Biol. 2008. 59:67–88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215900" y="115888"/>
            <a:ext cx="2843213" cy="865187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ovéPole 8"/>
          <p:cNvSpPr txBox="1">
            <a:spLocks noChangeArrowheads="1"/>
          </p:cNvSpPr>
          <p:nvPr/>
        </p:nvSpPr>
        <p:spPr bwMode="auto">
          <a:xfrm>
            <a:off x="306388" y="115888"/>
            <a:ext cx="2752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</a:t>
            </a: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332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04825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4613"/>
            <a:ext cx="859472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3959225" y="6234113"/>
            <a:ext cx="50768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anose="02020603050405020304" pitchFamily="18" charset="0"/>
              </a:rPr>
              <a:t>Petrášek and Friml, 2009, Development 136, 2675-2688</a:t>
            </a:r>
          </a:p>
        </p:txBody>
      </p:sp>
      <p:sp>
        <p:nvSpPr>
          <p:cNvPr id="14341" name="TextovéPole 6"/>
          <p:cNvSpPr txBox="1">
            <a:spLocks noChangeArrowheads="1"/>
          </p:cNvSpPr>
          <p:nvPr/>
        </p:nvSpPr>
        <p:spPr bwMode="auto">
          <a:xfrm>
            <a:off x="-36513" y="188913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ransport auxinu během vývoje embrya</a:t>
            </a:r>
          </a:p>
        </p:txBody>
      </p: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434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1260"/>
          <a:stretch>
            <a:fillRect/>
          </a:stretch>
        </p:blipFill>
        <p:spPr bwMode="auto">
          <a:xfrm>
            <a:off x="71438" y="692150"/>
            <a:ext cx="3636962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7"/>
          <p:cNvSpPr txBox="1">
            <a:spLocks noChangeArrowheads="1"/>
          </p:cNvSpPr>
          <p:nvPr/>
        </p:nvSpPr>
        <p:spPr bwMode="auto">
          <a:xfrm>
            <a:off x="107950" y="6227763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Mayer et al., 1991, Nature 353, 402-407</a:t>
            </a:r>
          </a:p>
        </p:txBody>
      </p:sp>
      <p:sp>
        <p:nvSpPr>
          <p:cNvPr id="16389" name="TextovéPole 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řídění mutací 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posti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hujících embry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o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- definice axiality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492500" y="1039813"/>
            <a:ext cx="5651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894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9974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405438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581342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2706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7278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1850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76422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cuc1, cuc2 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cup</a:t>
            </a:r>
            <a:r>
              <a:rPr lang="en-US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shaped cotyledon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transkripční faktory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Narušení oddělení děloh, pohárkovitý útvar.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Nezalo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ž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í meristem.</a:t>
            </a:r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3492500" y="2519363"/>
            <a:ext cx="5651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305300" indent="-4305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770438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1784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5864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5994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451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908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366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7823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fackel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sterol C-14 reduktáza, postižení syntézy sterolů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Dělohy přímo přirostlé ke kořeni.</a:t>
            </a:r>
            <a:endParaRPr lang="cs-CZ" altLang="cs-CZ" sz="20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3492500" y="3535363"/>
            <a:ext cx="532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09950" indent="-3409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560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4640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4872038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528002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7372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1944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66516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71088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onopteros</a:t>
            </a:r>
            <a:r>
              <a:rPr lang="cs-CZ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(mp)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transkripční faktor ARF5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cs-CZ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auxin resistant6</a:t>
            </a:r>
            <a:r>
              <a:rPr lang="cs-CZ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axr6</a:t>
            </a:r>
            <a:r>
              <a:rPr lang="cs-CZ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podjednotka komplexu 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ubiquitin ligázy.</a:t>
            </a:r>
            <a:endParaRPr lang="cs-CZ" altLang="cs-CZ" sz="200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Narušení specifikace kořenového pólu.</a:t>
            </a:r>
            <a:endParaRPr lang="en-US" altLang="cs-CZ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3492500" y="5310188"/>
            <a:ext cx="5183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gnom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ARF/GEF, postižení transportu váčků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Narušení tvorby apikální i bazální části embrya.</a:t>
            </a:r>
            <a:endParaRPr lang="cs-CZ" altLang="cs-CZ" sz="20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394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639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ovéPole 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utac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e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posti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hujících embry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o</a:t>
            </a:r>
            <a:endParaRPr lang="cs-CZ" altLang="cs-CZ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6725" y="5607050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gnom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ARF/GEF, postižení transportu váčků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Narušení tvorby apikální i bazální části embrya.</a:t>
            </a:r>
            <a:endParaRPr lang="cs-CZ" altLang="cs-CZ" sz="20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749300"/>
            <a:ext cx="539908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741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ovéPole 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utac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e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posti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hujících embry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o</a:t>
            </a:r>
            <a:endParaRPr lang="cs-CZ" altLang="cs-CZ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5288" y="5811838"/>
            <a:ext cx="633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124325" indent="-4124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89463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9974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405438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5813425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2706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7278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1850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7642225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cuc1, cuc2 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cup</a:t>
            </a:r>
            <a:r>
              <a:rPr lang="en-US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shaped cotyledon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, transkripční faktory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Narušení oddělení děloh, pohárkovitý útvar.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 Nezalož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í meristem.</a:t>
            </a:r>
          </a:p>
        </p:txBody>
      </p:sp>
      <p:pic>
        <p:nvPicPr>
          <p:cNvPr id="18437" name="Obrázek 2" descr="C:\Users\Bedik\Desktop\Blok4_ParalelkaII_121210_dokumentace\Lupa_fotak_Nikon\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755650"/>
            <a:ext cx="7634287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8440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ovéPole 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Transkripce 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řízená koncentrací auxinu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2979738" y="6040438"/>
            <a:ext cx="5516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200" b="1">
                <a:solidFill>
                  <a:srgbClr val="000000"/>
                </a:solidFill>
              </a:rPr>
              <a:t>Möller B , Weijers D Cold Spring Harb Perspect Biol 2009;1:a001545</a:t>
            </a:r>
          </a:p>
        </p:txBody>
      </p:sp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6156325" y="36449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ARF</a:t>
            </a: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6156325" y="436562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ARE</a:t>
            </a:r>
          </a:p>
        </p:txBody>
      </p:sp>
      <p:pic>
        <p:nvPicPr>
          <p:cNvPr id="1946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924175"/>
            <a:ext cx="31718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2051050" y="1652588"/>
            <a:ext cx="5761038" cy="3552825"/>
            <a:chOff x="1292" y="1041"/>
            <a:chExt cx="3629" cy="2238"/>
          </a:xfrm>
        </p:grpSpPr>
        <p:pic>
          <p:nvPicPr>
            <p:cNvPr id="1946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041"/>
              <a:ext cx="2340" cy="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9" name="Text Box 19"/>
            <p:cNvSpPr txBox="1">
              <a:spLocks noChangeArrowheads="1"/>
            </p:cNvSpPr>
            <p:nvPr/>
          </p:nvSpPr>
          <p:spPr bwMode="auto">
            <a:xfrm>
              <a:off x="3878" y="1706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>
                  <a:latin typeface="Times New Roman" panose="02020603050405020304" pitchFamily="18" charset="0"/>
                </a:rPr>
                <a:t>Aux/IAA</a:t>
              </a:r>
            </a:p>
          </p:txBody>
        </p:sp>
      </p:grpSp>
      <p:grpSp>
        <p:nvGrpSpPr>
          <p:cNvPr id="19465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946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28956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099" name="Object 19"/>
          <p:cNvGraphicFramePr>
            <a:graphicFrameLocks noChangeAspect="1"/>
          </p:cNvGraphicFramePr>
          <p:nvPr/>
        </p:nvGraphicFramePr>
        <p:xfrm>
          <a:off x="2622550" y="3159125"/>
          <a:ext cx="1857375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PHOTO-PAINT" r:id="rId4" imgW="444971" imgH="420482" progId="CorelPHOTOPAINT.Image.13">
                  <p:embed/>
                </p:oleObj>
              </mc:Choice>
              <mc:Fallback>
                <p:oleObj name="PHOTO-PAINT" r:id="rId4" imgW="444971" imgH="420482" progId="CorelPHOTOPAINT.Image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3159125"/>
                        <a:ext cx="1857375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2627313" y="3163888"/>
          <a:ext cx="2819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PHOTO-PAINT" r:id="rId6" imgW="2819048" imgH="1993651" progId="CorelPHOTOPAINT.Image.13">
                  <p:embed/>
                </p:oleObj>
              </mc:Choice>
              <mc:Fallback>
                <p:oleObj name="PHOTO-PAINT" r:id="rId6" imgW="2819048" imgH="1993651" progId="CorelPHOTOPAINT.Image.1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163888"/>
                        <a:ext cx="28194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2" name="Object 22"/>
          <p:cNvGraphicFramePr>
            <a:graphicFrameLocks noChangeAspect="1"/>
          </p:cNvGraphicFramePr>
          <p:nvPr/>
        </p:nvGraphicFramePr>
        <p:xfrm>
          <a:off x="2687638" y="1395413"/>
          <a:ext cx="4343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PHOTO-PAINT" r:id="rId8" imgW="4342857" imgH="4266667" progId="CorelPHOTOPAINT.Image.13">
                  <p:embed/>
                </p:oleObj>
              </mc:Choice>
              <mc:Fallback>
                <p:oleObj name="PHOTO-PAINT" r:id="rId8" imgW="4342857" imgH="4266667" progId="CorelPHOTOPAINT.Image.1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1395413"/>
                        <a:ext cx="43434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TextovéPole 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Transkripce 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řízená koncentrací auxinu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2979738" y="6040438"/>
            <a:ext cx="5516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200" b="1">
                <a:solidFill>
                  <a:srgbClr val="000000"/>
                </a:solidFill>
              </a:rPr>
              <a:t>Möller B , Weijers D Cold Spring Harb Perspect Biol 2009;1:a001545</a:t>
            </a:r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1800225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0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0492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ovéPole 6"/>
          <p:cNvSpPr txBox="1">
            <a:spLocks noChangeArrowheads="1"/>
          </p:cNvSpPr>
          <p:nvPr/>
        </p:nvSpPr>
        <p:spPr bwMode="auto">
          <a:xfrm>
            <a:off x="-36513" y="188913"/>
            <a:ext cx="914400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Distribuce auxinu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, transporteru auxinu PIN1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a transkripčního faktoru WOX5 v embryu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374775"/>
            <a:ext cx="30400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4775"/>
            <a:ext cx="282575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1003300" y="5446713"/>
            <a:ext cx="39147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400">
                <a:solidFill>
                  <a:srgbClr val="000000"/>
                </a:solidFill>
              </a:rPr>
              <a:t>Ploense S E et al.</a:t>
            </a:r>
            <a:r>
              <a:rPr lang="en-US" altLang="cs-CZ" sz="1400">
                <a:solidFill>
                  <a:srgbClr val="000000"/>
                </a:solidFill>
              </a:rPr>
              <a:t> D</a:t>
            </a:r>
            <a:r>
              <a:rPr lang="en-GB" altLang="cs-CZ" sz="1400">
                <a:solidFill>
                  <a:srgbClr val="000000"/>
                </a:solidFill>
              </a:rPr>
              <a:t>evelopment 2009;136:1509-1517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6156325" y="450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WOX5 mRNA</a:t>
            </a:r>
            <a:endParaRPr lang="en-US" altLang="cs-CZ" sz="1800">
              <a:latin typeface="Times New Roman" panose="02020603050405020304" pitchFamily="18" charset="0"/>
            </a:endParaRP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5940425" y="5373688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Times New Roman" panose="02020603050405020304" pitchFamily="18" charset="0"/>
              </a:rPr>
              <a:t>Sarkar AK et al.</a:t>
            </a:r>
            <a:r>
              <a:rPr lang="en-US" altLang="cs-CZ" sz="1400">
                <a:latin typeface="Times New Roman" panose="02020603050405020304" pitchFamily="18" charset="0"/>
              </a:rPr>
              <a:t> </a:t>
            </a:r>
            <a:r>
              <a:rPr lang="cs-CZ" altLang="cs-CZ" sz="1400" i="1">
                <a:latin typeface="Times New Roman" panose="02020603050405020304" pitchFamily="18" charset="0"/>
              </a:rPr>
              <a:t>Nature</a:t>
            </a:r>
            <a:r>
              <a:rPr lang="cs-CZ" altLang="cs-CZ" sz="1400">
                <a:latin typeface="Times New Roman" panose="02020603050405020304" pitchFamily="18" charset="0"/>
              </a:rPr>
              <a:t> 2007, </a:t>
            </a:r>
            <a:r>
              <a:rPr lang="cs-CZ" altLang="cs-CZ" sz="1400" b="1">
                <a:latin typeface="Times New Roman" panose="02020603050405020304" pitchFamily="18" charset="0"/>
              </a:rPr>
              <a:t>446</a:t>
            </a:r>
            <a:r>
              <a:rPr lang="cs-CZ" altLang="cs-CZ" sz="1400">
                <a:latin typeface="Times New Roman" panose="02020603050405020304" pitchFamily="18" charset="0"/>
              </a:rPr>
              <a:t>:811-814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165100" y="48625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solidFill>
                  <a:schemeClr val="bg1"/>
                </a:solidFill>
                <a:latin typeface="Times New Roman" panose="02020603050405020304" pitchFamily="18" charset="0"/>
              </a:rPr>
              <a:t>DR5:GFP</a:t>
            </a:r>
          </a:p>
        </p:txBody>
      </p:sp>
      <p:pic>
        <p:nvPicPr>
          <p:cNvPr id="2151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0" r="49100" b="-2"/>
          <a:stretch>
            <a:fillRect/>
          </a:stretch>
        </p:blipFill>
        <p:spPr bwMode="auto">
          <a:xfrm>
            <a:off x="2840038" y="1374775"/>
            <a:ext cx="338455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2190" r="49100" b="-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2901950" y="48704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solidFill>
                  <a:schemeClr val="bg1"/>
                </a:solidFill>
                <a:latin typeface="Times New Roman" panose="02020603050405020304" pitchFamily="18" charset="0"/>
              </a:rPr>
              <a:t>PIN1:GFP</a:t>
            </a:r>
          </a:p>
        </p:txBody>
      </p:sp>
      <p:grpSp>
        <p:nvGrpSpPr>
          <p:cNvPr id="21516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1518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ovéPole 6"/>
          <p:cNvSpPr txBox="1">
            <a:spLocks noChangeArrowheads="1"/>
          </p:cNvSpPr>
          <p:nvPr/>
        </p:nvSpPr>
        <p:spPr bwMode="auto">
          <a:xfrm>
            <a:off x="-36513" y="188913"/>
            <a:ext cx="914400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Distribuce auxinu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, transporteru auxinu PIN1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a transkripčního faktoru WOX5 ve starším embryu</a:t>
            </a:r>
          </a:p>
        </p:txBody>
      </p:sp>
      <p:grpSp>
        <p:nvGrpSpPr>
          <p:cNvPr id="23556" name="Group 23"/>
          <p:cNvGrpSpPr>
            <a:grpSpLocks/>
          </p:cNvGrpSpPr>
          <p:nvPr/>
        </p:nvGrpSpPr>
        <p:grpSpPr bwMode="auto">
          <a:xfrm>
            <a:off x="53975" y="2098675"/>
            <a:ext cx="9036050" cy="3275013"/>
            <a:chOff x="68" y="958"/>
            <a:chExt cx="5692" cy="2063"/>
          </a:xfrm>
        </p:grpSpPr>
        <p:pic>
          <p:nvPicPr>
            <p:cNvPr id="2356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960"/>
              <a:ext cx="2414" cy="1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113" y="2840"/>
              <a:ext cx="246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31800" indent="-21590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7700" indent="-21590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863600" indent="-21590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079500" indent="-215900" defTabSz="4572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536700" indent="-2159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1993900" indent="-2159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451100" indent="-2159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2908300" indent="-2159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cs-CZ" sz="1000" b="1">
                  <a:solidFill>
                    <a:srgbClr val="000000"/>
                  </a:solidFill>
                </a:rPr>
                <a:t>Ilegems M et al. Development 2010;137:975-984</a:t>
              </a:r>
            </a:p>
          </p:txBody>
        </p:sp>
        <p:sp>
          <p:nvSpPr>
            <p:cNvPr id="23562" name="Text Box 14"/>
            <p:cNvSpPr txBox="1">
              <a:spLocks noChangeArrowheads="1"/>
            </p:cNvSpPr>
            <p:nvPr/>
          </p:nvSpPr>
          <p:spPr bwMode="auto">
            <a:xfrm>
              <a:off x="2063" y="2568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PIN1:GFP</a:t>
              </a:r>
            </a:p>
          </p:txBody>
        </p:sp>
        <p:pic>
          <p:nvPicPr>
            <p:cNvPr id="23563" name="Obrázek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62" r="47839" b="1382"/>
            <a:stretch>
              <a:fillRect/>
            </a:stretch>
          </p:blipFill>
          <p:spPr bwMode="auto">
            <a:xfrm>
              <a:off x="3923" y="958"/>
              <a:ext cx="1837" cy="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4694" y="2432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WOX5:DsRed</a:t>
              </a:r>
              <a:endParaRPr lang="en-US" altLang="cs-CZ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3565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959"/>
              <a:ext cx="1777" cy="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6" name="Text Box 21"/>
            <p:cNvSpPr txBox="1">
              <a:spLocks noChangeArrowheads="1"/>
            </p:cNvSpPr>
            <p:nvPr/>
          </p:nvSpPr>
          <p:spPr bwMode="auto">
            <a:xfrm>
              <a:off x="1383" y="2478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>
                  <a:solidFill>
                    <a:schemeClr val="bg1"/>
                  </a:solidFill>
                  <a:latin typeface="Times New Roman" panose="02020603050405020304" pitchFamily="18" charset="0"/>
                </a:rPr>
                <a:t>:GFP</a:t>
              </a:r>
            </a:p>
          </p:txBody>
        </p:sp>
      </p:grpSp>
      <p:grpSp>
        <p:nvGrpSpPr>
          <p:cNvPr id="23557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355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8313" y="1717675"/>
            <a:ext cx="84963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altLang="cs-CZ" sz="2800" b="1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Embryogeneze – vývojové fáze zárodku</a:t>
            </a:r>
            <a:endParaRPr lang="cs-CZ" altLang="cs-CZ" sz="2800" b="1" i="1">
              <a:solidFill>
                <a:srgbClr val="1F497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cs-CZ" altLang="cs-CZ" sz="2800" b="1">
              <a:solidFill>
                <a:srgbClr val="4F81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Tx/>
              <a:buAutoNum type="arabicPeriod"/>
            </a:pPr>
            <a:endParaRPr lang="en-US" altLang="cs-CZ" sz="2800" b="1">
              <a:solidFill>
                <a:srgbClr val="4F81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altLang="cs-CZ" sz="2800" b="1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2. Mutace postihující vývoj embrya</a:t>
            </a:r>
            <a:r>
              <a:rPr lang="en-US" altLang="cs-CZ" sz="2800" b="1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altLang="cs-CZ" sz="2800" b="1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altLang="cs-CZ" sz="2800" b="1">
              <a:solidFill>
                <a:srgbClr val="4F81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altLang="cs-CZ" sz="2800" b="1">
              <a:solidFill>
                <a:srgbClr val="4F81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altLang="cs-CZ" sz="2800" b="1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3. Markery embryonálního vývoje</a:t>
            </a:r>
            <a:endParaRPr lang="en-US" altLang="cs-CZ" sz="2800" b="1">
              <a:solidFill>
                <a:srgbClr val="1F497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altLang="cs-CZ" sz="2800" b="1">
                <a:solidFill>
                  <a:srgbClr val="1F497D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altLang="cs-CZ" sz="2000" b="1">
                <a:solidFill>
                  <a:srgbClr val="1F497D"/>
                </a:solidFill>
                <a:cs typeface="Times New Roman" panose="02020603050405020304" pitchFamily="18" charset="0"/>
              </a:rPr>
              <a:t>●</a:t>
            </a:r>
            <a:r>
              <a:rPr lang="en-US" altLang="cs-CZ" sz="2800" b="1">
                <a:solidFill>
                  <a:srgbClr val="1F497D"/>
                </a:solidFill>
                <a:cs typeface="Times New Roman" panose="02020603050405020304" pitchFamily="18" charset="0"/>
              </a:rPr>
              <a:t>  </a:t>
            </a:r>
            <a:r>
              <a:rPr lang="cs-CZ" altLang="cs-CZ" sz="2800" b="1">
                <a:solidFill>
                  <a:srgbClr val="1F497D"/>
                </a:solidFill>
                <a:cs typeface="Times New Roman" panose="02020603050405020304" pitchFamily="18" charset="0"/>
              </a:rPr>
              <a:t>lokalizace fluorescenčních proteinů v zárodku</a:t>
            </a:r>
            <a:endParaRPr lang="en-US" altLang="cs-CZ" sz="2800" b="1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r>
              <a:rPr lang="en-US" altLang="cs-CZ" sz="2800" b="1">
                <a:solidFill>
                  <a:srgbClr val="1F497D"/>
                </a:solidFill>
                <a:cs typeface="Times New Roman" panose="02020603050405020304" pitchFamily="18" charset="0"/>
              </a:rPr>
              <a:t>	</a:t>
            </a:r>
            <a:r>
              <a:rPr lang="en-US" altLang="cs-CZ" sz="2000" b="1">
                <a:solidFill>
                  <a:srgbClr val="1F497D"/>
                </a:solidFill>
              </a:rPr>
              <a:t>● </a:t>
            </a:r>
            <a:r>
              <a:rPr lang="en-US" altLang="cs-CZ" sz="2800"/>
              <a:t> </a:t>
            </a:r>
            <a:r>
              <a:rPr lang="cs-CZ" altLang="cs-CZ" sz="2800" b="1">
                <a:solidFill>
                  <a:srgbClr val="1F497D"/>
                </a:solidFill>
                <a:cs typeface="Times New Roman" panose="02020603050405020304" pitchFamily="18" charset="0"/>
              </a:rPr>
              <a:t>křížení markerových linií</a:t>
            </a:r>
            <a:endParaRPr lang="en-US" altLang="cs-CZ" sz="2800" b="1">
              <a:solidFill>
                <a:srgbClr val="4F81BD"/>
              </a:solidFill>
              <a:cs typeface="Times New Roman" panose="02020603050405020304" pitchFamily="18" charset="0"/>
            </a:endParaRPr>
          </a:p>
          <a:p>
            <a:endParaRPr lang="en-US" altLang="cs-CZ" sz="2800" b="1">
              <a:cs typeface="Times New Roman" panose="02020603050405020304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4608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1F497D"/>
                </a:solidFill>
                <a:latin typeface="Times New Roman" panose="02020603050405020304" pitchFamily="18" charset="0"/>
              </a:rPr>
              <a:t>Úlohy:</a:t>
            </a:r>
            <a:endParaRPr lang="en-US" altLang="cs-CZ">
              <a:latin typeface="Times New Roman" panose="02020603050405020304" pitchFamily="18" charset="0"/>
            </a:endParaRP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4102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ovéPole 6"/>
          <p:cNvSpPr txBox="1">
            <a:spLocks noChangeArrowheads="1"/>
          </p:cNvSpPr>
          <p:nvPr/>
        </p:nvSpPr>
        <p:spPr bwMode="auto">
          <a:xfrm>
            <a:off x="-36513" y="188913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Distribuce 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PIN1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v </a:t>
            </a:r>
            <a:r>
              <a:rPr lang="cs-CZ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embryu</a:t>
            </a:r>
            <a:r>
              <a:rPr lang="en-US" altLang="cs-CZ" sz="2400" b="1">
                <a:solidFill>
                  <a:schemeClr val="tx2"/>
                </a:solidFill>
                <a:latin typeface="Times New Roman" panose="02020603050405020304" pitchFamily="18" charset="0"/>
              </a:rPr>
              <a:t> - artefakty</a:t>
            </a:r>
            <a:endParaRPr lang="cs-CZ" altLang="cs-CZ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165100" y="48625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solidFill>
                  <a:schemeClr val="bg1"/>
                </a:solidFill>
                <a:latin typeface="Times New Roman" panose="02020603050405020304" pitchFamily="18" charset="0"/>
              </a:rPr>
              <a:t>DR5:GFP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2901950" y="48704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solidFill>
                  <a:schemeClr val="bg1"/>
                </a:solidFill>
                <a:latin typeface="Times New Roman" panose="02020603050405020304" pitchFamily="18" charset="0"/>
              </a:rPr>
              <a:t>PIN1:GFP</a:t>
            </a:r>
          </a:p>
        </p:txBody>
      </p:sp>
      <p:pic>
        <p:nvPicPr>
          <p:cNvPr id="2560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44600"/>
            <a:ext cx="8856662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7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560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řížení </a:t>
            </a:r>
            <a:r>
              <a:rPr lang="cs-CZ" altLang="cs-CZ" sz="2400" b="1" i="1">
                <a:solidFill>
                  <a:schemeClr val="tx2"/>
                </a:solidFill>
                <a:latin typeface="Arial" panose="020B0604020202020204" pitchFamily="34" charset="0"/>
              </a:rPr>
              <a:t>Arabidopsis thaliana</a:t>
            </a:r>
            <a:endParaRPr lang="en-US" altLang="cs-CZ" sz="2400" b="1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11" descr="kvetenstvi_IMG_3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23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765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řížení </a:t>
            </a:r>
            <a:r>
              <a:rPr lang="cs-CZ" altLang="cs-CZ" sz="2400" b="1" i="1">
                <a:solidFill>
                  <a:schemeClr val="tx2"/>
                </a:solidFill>
                <a:latin typeface="Arial" panose="020B0604020202020204" pitchFamily="34" charset="0"/>
              </a:rPr>
              <a:t>Arabidopsis thaliana</a:t>
            </a:r>
            <a:endParaRPr lang="en-US" altLang="cs-CZ" sz="2400" b="1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Picture 7" descr="poupata_IMG_3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36600"/>
            <a:ext cx="78486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8678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řížení </a:t>
            </a:r>
            <a:r>
              <a:rPr lang="cs-CZ" altLang="cs-CZ" sz="2400" b="1" i="1">
                <a:solidFill>
                  <a:schemeClr val="tx2"/>
                </a:solidFill>
                <a:latin typeface="Arial" panose="020B0604020202020204" pitchFamily="34" charset="0"/>
              </a:rPr>
              <a:t>Arabidopsis thaliana</a:t>
            </a:r>
            <a:endParaRPr lang="en-US" altLang="cs-CZ" sz="2400" b="1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6" descr="pestik_IMG_3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076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29702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    </a:t>
            </a:r>
            <a:r>
              <a: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Struktura plodu</a:t>
            </a:r>
            <a:endParaRPr lang="en-US" altLang="cs-CZ" sz="2400" b="1" i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5905500" y="333375"/>
            <a:ext cx="32035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400">
                <a:solidFill>
                  <a:srgbClr val="000000"/>
                </a:solidFill>
              </a:rPr>
              <a:t>Girin et al. J. Exp. Bot. 2009</a:t>
            </a:r>
            <a:r>
              <a:rPr lang="cs-CZ" altLang="cs-CZ" sz="1400">
                <a:solidFill>
                  <a:srgbClr val="000000"/>
                </a:solidFill>
              </a:rPr>
              <a:t>, </a:t>
            </a:r>
            <a:r>
              <a:rPr lang="en-GB" altLang="cs-CZ" sz="1400">
                <a:solidFill>
                  <a:srgbClr val="000000"/>
                </a:solidFill>
              </a:rPr>
              <a:t>60:1493-1502</a:t>
            </a:r>
          </a:p>
        </p:txBody>
      </p:sp>
      <p:grpSp>
        <p:nvGrpSpPr>
          <p:cNvPr id="5124" name="Group 23"/>
          <p:cNvGrpSpPr>
            <a:grpSpLocks/>
          </p:cNvGrpSpPr>
          <p:nvPr/>
        </p:nvGrpSpPr>
        <p:grpSpPr bwMode="auto">
          <a:xfrm>
            <a:off x="1835150" y="1196975"/>
            <a:ext cx="5592763" cy="4895850"/>
            <a:chOff x="1156" y="754"/>
            <a:chExt cx="3523" cy="3084"/>
          </a:xfrm>
        </p:grpSpPr>
        <p:pic>
          <p:nvPicPr>
            <p:cNvPr id="512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54"/>
              <a:ext cx="3523" cy="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129" name="Rectangle 11"/>
            <p:cNvSpPr>
              <a:spLocks noChangeArrowheads="1"/>
            </p:cNvSpPr>
            <p:nvPr/>
          </p:nvSpPr>
          <p:spPr bwMode="auto">
            <a:xfrm>
              <a:off x="2154" y="799"/>
              <a:ext cx="862" cy="29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latin typeface="Times New Roman" panose="02020603050405020304" pitchFamily="18" charset="0"/>
              </a:endParaRPr>
            </a:p>
          </p:txBody>
        </p:sp>
        <p:sp>
          <p:nvSpPr>
            <p:cNvPr id="5130" name="Rectangle 13"/>
            <p:cNvSpPr>
              <a:spLocks noChangeArrowheads="1"/>
            </p:cNvSpPr>
            <p:nvPr/>
          </p:nvSpPr>
          <p:spPr bwMode="auto">
            <a:xfrm>
              <a:off x="2245" y="1026"/>
              <a:ext cx="816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5131" name="Group 22"/>
            <p:cNvGrpSpPr>
              <a:grpSpLocks/>
            </p:cNvGrpSpPr>
            <p:nvPr/>
          </p:nvGrpSpPr>
          <p:grpSpPr bwMode="auto">
            <a:xfrm>
              <a:off x="2109" y="754"/>
              <a:ext cx="2268" cy="2498"/>
              <a:chOff x="2109" y="754"/>
              <a:chExt cx="2268" cy="2498"/>
            </a:xfrm>
          </p:grpSpPr>
          <p:sp>
            <p:nvSpPr>
              <p:cNvPr id="5132" name="Text Box 12"/>
              <p:cNvSpPr txBox="1">
                <a:spLocks noChangeArrowheads="1"/>
              </p:cNvSpPr>
              <p:nvPr/>
            </p:nvSpPr>
            <p:spPr bwMode="auto">
              <a:xfrm>
                <a:off x="2109" y="754"/>
                <a:ext cx="1374" cy="2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blizna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čnělka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rámeček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přepážka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semeno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chlopně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8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okraj chlopní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000">
                    <a:latin typeface="Times New Roman" panose="02020603050405020304" pitchFamily="18" charset="0"/>
                  </a:rPr>
                  <a:t>stopka</a:t>
                </a:r>
                <a:endParaRPr lang="en-US" altLang="cs-CZ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3" name="Line 14"/>
              <p:cNvSpPr>
                <a:spLocks noChangeShapeType="1"/>
              </p:cNvSpPr>
              <p:nvPr/>
            </p:nvSpPr>
            <p:spPr bwMode="auto">
              <a:xfrm flipV="1">
                <a:off x="2562" y="845"/>
                <a:ext cx="1497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Line 15"/>
              <p:cNvSpPr>
                <a:spLocks noChangeShapeType="1"/>
              </p:cNvSpPr>
              <p:nvPr/>
            </p:nvSpPr>
            <p:spPr bwMode="auto">
              <a:xfrm>
                <a:off x="3016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Line 16"/>
              <p:cNvSpPr>
                <a:spLocks noChangeShapeType="1"/>
              </p:cNvSpPr>
              <p:nvPr/>
            </p:nvSpPr>
            <p:spPr bwMode="auto">
              <a:xfrm flipV="1">
                <a:off x="2608" y="981"/>
                <a:ext cx="1361" cy="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Line 17"/>
              <p:cNvSpPr>
                <a:spLocks noChangeShapeType="1"/>
              </p:cNvSpPr>
              <p:nvPr/>
            </p:nvSpPr>
            <p:spPr bwMode="auto">
              <a:xfrm>
                <a:off x="2699" y="1842"/>
                <a:ext cx="816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Line 18"/>
              <p:cNvSpPr>
                <a:spLocks noChangeShapeType="1"/>
              </p:cNvSpPr>
              <p:nvPr/>
            </p:nvSpPr>
            <p:spPr bwMode="auto">
              <a:xfrm>
                <a:off x="2789" y="1480"/>
                <a:ext cx="118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8" name="Line 19"/>
              <p:cNvSpPr>
                <a:spLocks noChangeShapeType="1"/>
              </p:cNvSpPr>
              <p:nvPr/>
            </p:nvSpPr>
            <p:spPr bwMode="auto">
              <a:xfrm>
                <a:off x="2699" y="1661"/>
                <a:ext cx="1134" cy="2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9" name="Line 20"/>
              <p:cNvSpPr>
                <a:spLocks noChangeShapeType="1"/>
              </p:cNvSpPr>
              <p:nvPr/>
            </p:nvSpPr>
            <p:spPr bwMode="auto">
              <a:xfrm>
                <a:off x="2744" y="1253"/>
                <a:ext cx="1361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512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913562" cy="57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227763" y="317500"/>
            <a:ext cx="39195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66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8938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510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08288" indent="-19685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100" b="1">
                <a:solidFill>
                  <a:srgbClr val="000000"/>
                </a:solidFill>
              </a:rPr>
              <a:t>Laux T et al. Plant Cell 2004;16:S190-S202</a:t>
            </a:r>
          </a:p>
        </p:txBody>
      </p: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615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19138"/>
            <a:ext cx="525145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011863" y="58054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http://seedgenenetwork.net</a:t>
            </a:r>
          </a:p>
        </p:txBody>
      </p: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7175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19138"/>
            <a:ext cx="5275262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11863" y="58054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http://seedgenenetwork.net</a:t>
            </a: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819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19138"/>
            <a:ext cx="5297487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011863" y="58054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http://seedgenenetwork.net</a:t>
            </a:r>
          </a:p>
        </p:txBody>
      </p: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922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19138"/>
            <a:ext cx="536257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948488" y="83661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>
                <a:latin typeface="Times New Roman" panose="02020603050405020304" pitchFamily="18" charset="0"/>
              </a:rPr>
              <a:t>= Torpedo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011863" y="58054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http://seedgenenetwork.net</a:t>
            </a:r>
          </a:p>
        </p:txBody>
      </p:sp>
      <p:grpSp>
        <p:nvGrpSpPr>
          <p:cNvPr id="10246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0248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19138"/>
            <a:ext cx="5275262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CCFFFF">
              <a:alpha val="3215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Embryon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</a:rPr>
              <a:t>ální vývoj huseníčku</a:t>
            </a:r>
            <a:endParaRPr lang="en-US" altLang="cs-CZ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11863" y="580548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800">
                <a:latin typeface="Times New Roman" panose="02020603050405020304" pitchFamily="18" charset="0"/>
              </a:rPr>
              <a:t>http://seedgenenetwork.net</a:t>
            </a:r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0" y="6562725"/>
            <a:ext cx="9144000" cy="285750"/>
            <a:chOff x="0" y="4170"/>
            <a:chExt cx="5760" cy="18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0" y="4172"/>
              <a:ext cx="5760" cy="165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100" b="1" dirty="0" smtClean="0">
                  <a:latin typeface="+mn-lt"/>
                </a:rPr>
                <a:t>Cvičení MB130C78: Růst a vývoj rostlin.</a:t>
              </a:r>
              <a:r>
                <a:rPr lang="cs-CZ" altLang="cs-CZ" sz="1100" dirty="0" smtClean="0">
                  <a:latin typeface="+mn-lt"/>
                </a:rPr>
                <a:t>	 	                     </a:t>
              </a:r>
              <a:r>
                <a:rPr lang="cs-CZ" altLang="cs-CZ" sz="1100" b="1" dirty="0" smtClean="0">
                  <a:latin typeface="+mn-lt"/>
                </a:rPr>
                <a:t>2017 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Katedra experimentální biologie rostlin,  </a:t>
              </a:r>
              <a:r>
                <a:rPr lang="cs-CZ" altLang="cs-CZ" sz="1100" b="1" dirty="0" err="1" smtClean="0">
                  <a:solidFill>
                    <a:srgbClr val="3333FF"/>
                  </a:solidFill>
                  <a:latin typeface="+mn-lt"/>
                </a:rPr>
                <a:t>PřF</a:t>
              </a:r>
              <a:r>
                <a:rPr lang="cs-CZ" altLang="cs-CZ" sz="1100" b="1" dirty="0" smtClean="0">
                  <a:solidFill>
                    <a:srgbClr val="3333FF"/>
                  </a:solidFill>
                  <a:latin typeface="+mn-lt"/>
                </a:rPr>
                <a:t> UK,</a:t>
              </a:r>
              <a:r>
                <a:rPr lang="cs-CZ" altLang="cs-CZ" sz="1100" b="1" dirty="0" smtClean="0">
                  <a:latin typeface="+mn-lt"/>
                </a:rPr>
                <a:t> Jan Petrášek</a:t>
              </a:r>
              <a:r>
                <a:rPr lang="en-US" altLang="cs-CZ" sz="1100" b="1" dirty="0" smtClean="0">
                  <a:latin typeface="+mn-lt"/>
                </a:rPr>
                <a:t> a </a:t>
              </a:r>
              <a:r>
                <a:rPr lang="en-US" altLang="cs-CZ" sz="1100" b="1" dirty="0" err="1" smtClean="0">
                  <a:latin typeface="+mn-lt"/>
                </a:rPr>
                <a:t>kol</a:t>
              </a:r>
              <a:r>
                <a:rPr lang="en-US" altLang="cs-CZ" sz="1100" b="1" dirty="0" smtClean="0">
                  <a:latin typeface="+mn-lt"/>
                </a:rPr>
                <a:t>.</a:t>
              </a:r>
              <a:endParaRPr lang="cs-CZ" altLang="cs-CZ" sz="1100" b="1" dirty="0" smtClean="0">
                <a:latin typeface="+mn-lt"/>
              </a:endParaRPr>
            </a:p>
          </p:txBody>
        </p:sp>
        <p:pic>
          <p:nvPicPr>
            <p:cNvPr id="1127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4170"/>
              <a:ext cx="128" cy="1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1003</Words>
  <Application>Microsoft Office PowerPoint</Application>
  <PresentationFormat>On-screen Show (4:3)</PresentationFormat>
  <Paragraphs>122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Arial</vt:lpstr>
      <vt:lpstr>Calibri</vt:lpstr>
      <vt:lpstr>Wingdings</vt:lpstr>
      <vt:lpstr>Motiv sady Office</vt:lpstr>
      <vt:lpstr>Corel PHOTO-PAINT X3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UEB AV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Petrášek</dc:creator>
  <cp:lastModifiedBy>Petrášek Jan UEB</cp:lastModifiedBy>
  <cp:revision>37</cp:revision>
  <dcterms:created xsi:type="dcterms:W3CDTF">2011-12-06T23:58:19Z</dcterms:created>
  <dcterms:modified xsi:type="dcterms:W3CDTF">2019-12-14T00:40:33Z</dcterms:modified>
</cp:coreProperties>
</file>