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0" r:id="rId2"/>
    <p:sldId id="337" r:id="rId3"/>
    <p:sldId id="338" r:id="rId4"/>
    <p:sldId id="340" r:id="rId5"/>
    <p:sldId id="336" r:id="rId6"/>
    <p:sldId id="334" r:id="rId7"/>
    <p:sldId id="341" r:id="rId8"/>
    <p:sldId id="342" r:id="rId9"/>
    <p:sldId id="314" r:id="rId10"/>
    <p:sldId id="346" r:id="rId11"/>
    <p:sldId id="339" r:id="rId12"/>
    <p:sldId id="34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>
        <p:scale>
          <a:sx n="66" d="100"/>
          <a:sy n="66" d="100"/>
        </p:scale>
        <p:origin x="-13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D0F2B-1FE0-434A-9D09-2C85B6E5B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7C80-875A-4883-8CB5-68B00D6CF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8FDE-EEF0-4239-9366-0B3758803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8B7-1DBA-4303-A390-85C37CA46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0E9B-8E6F-4B17-A301-49C7DAA45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3949-6AD5-4CA8-9A0F-8618E85A0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4D5-9EC2-4E0F-AA48-4FF56C98B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1D2E-51DF-4F58-B277-8C728597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E439-3065-4035-8E2A-69160B44F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11A2-365F-4CA7-AF1D-65572A878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16F-0DED-489B-A168-D55D553C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8113-E8B0-42EF-A58B-A66C6153D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3E6A2-9B9E-47DF-8856-1A0AFF7FA4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hub.sciverse.com/action/hom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site.ebrary.com/lib/cuni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iknowledge.com/" TargetMode="External"/><Relationship Id="rId5" Type="http://schemas.openxmlformats.org/officeDocument/2006/relationships/hyperlink" Target="http://admin-apps.webofknowledge.com/JCR/JCR?SID=T1EkpNgMdIa3MB53@2o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f1000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wikigenes.or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cite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ndnot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man.co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en.wikipedia.org/wiki/Comparison_of_reference_management_softwar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mendeley.com/features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zotero.org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lib-eth.natur.cuni.cz/BIBLIO/index.php?menu=infozdroje-books&amp;language=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pez.cuni.cz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395288" y="1772816"/>
            <a:ext cx="8281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SciVerse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vytvářením vlastních hypertextů - </a:t>
            </a:r>
            <a:r>
              <a:rPr lang="cs-CZ" sz="2000" b="1" dirty="0" smtClean="0">
                <a:latin typeface="Calibri" pitchFamily="34" charset="0"/>
                <a:hlinkClick r:id="rId5"/>
              </a:rPr>
              <a:t>http://www.hub.</a:t>
            </a:r>
            <a:r>
              <a:rPr lang="cs-CZ" sz="2000" b="1" dirty="0" err="1" smtClean="0">
                <a:latin typeface="Calibri" pitchFamily="34" charset="0"/>
                <a:hlinkClick r:id="rId5"/>
              </a:rPr>
              <a:t>sciverse.com</a:t>
            </a:r>
            <a:r>
              <a:rPr lang="cs-CZ" sz="2000" b="1" dirty="0" smtClean="0">
                <a:latin typeface="Calibri" pitchFamily="34" charset="0"/>
                <a:hlinkClick r:id="rId5"/>
              </a:rPr>
              <a:t>/</a:t>
            </a:r>
            <a:r>
              <a:rPr lang="cs-CZ" sz="2000" b="1" dirty="0" err="1" smtClean="0">
                <a:latin typeface="Calibri" pitchFamily="34" charset="0"/>
                <a:hlinkClick r:id="rId5"/>
              </a:rPr>
              <a:t>action</a:t>
            </a:r>
            <a:r>
              <a:rPr lang="cs-CZ" sz="2000" b="1" dirty="0" smtClean="0">
                <a:latin typeface="Calibri" pitchFamily="34" charset="0"/>
                <a:hlinkClick r:id="rId5"/>
              </a:rPr>
              <a:t>/</a:t>
            </a:r>
            <a:r>
              <a:rPr lang="cs-CZ" sz="2000" b="1" dirty="0" err="1" smtClean="0">
                <a:latin typeface="Calibri" pitchFamily="34" charset="0"/>
                <a:hlinkClick r:id="rId5"/>
              </a:rPr>
              <a:t>home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836712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36762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2257" b="22024"/>
          <a:stretch>
            <a:fillRect/>
          </a:stretch>
        </p:blipFill>
        <p:spPr bwMode="auto">
          <a:xfrm>
            <a:off x="683568" y="2492896"/>
            <a:ext cx="7668344" cy="398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23528" y="134076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err="1" smtClean="0"/>
              <a:t>Ebrary</a:t>
            </a:r>
            <a:r>
              <a:rPr lang="cs-CZ" dirty="0" smtClean="0"/>
              <a:t> - plné texty knih - </a:t>
            </a:r>
            <a:r>
              <a:rPr lang="cs-CZ" b="1" dirty="0" smtClean="0"/>
              <a:t>http://site.ebrary.com/lib/cuni/</a:t>
            </a:r>
            <a:endParaRPr lang="cs-CZ" b="1" dirty="0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1520" y="836712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4485" r="50097" b="17594"/>
          <a:stretch>
            <a:fillRect/>
          </a:stretch>
        </p:blipFill>
        <p:spPr bwMode="auto">
          <a:xfrm>
            <a:off x="2267744" y="1670583"/>
            <a:ext cx="4392488" cy="47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Obdélník 11"/>
          <p:cNvSpPr>
            <a:spLocks noChangeArrowheads="1"/>
          </p:cNvSpPr>
          <p:nvPr/>
        </p:nvSpPr>
        <p:spPr bwMode="auto">
          <a:xfrm>
            <a:off x="323850" y="1772816"/>
            <a:ext cx="87487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Nejpoužívanějším nástrojem při vyhledávání informací o kvalitě určitého časopisu, článku či autora je služba nabízená v rámci 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Web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cs typeface="Times New Roman" pitchFamily="18" charset="0"/>
              </a:rPr>
              <a:t>Knowledge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organizací </a:t>
            </a:r>
            <a:r>
              <a:rPr lang="cs-CZ" b="1" dirty="0">
                <a:cs typeface="Times New Roman" pitchFamily="18" charset="0"/>
              </a:rPr>
              <a:t>Institute </a:t>
            </a:r>
            <a:r>
              <a:rPr lang="cs-CZ" b="1" dirty="0" err="1">
                <a:cs typeface="Times New Roman" pitchFamily="18" charset="0"/>
              </a:rPr>
              <a:t>for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Scientific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Information</a:t>
            </a:r>
            <a:r>
              <a:rPr lang="cs-CZ" dirty="0">
                <a:cs typeface="Times New Roman" pitchFamily="18" charset="0"/>
              </a:rPr>
              <a:t> (ISI), tzv. </a:t>
            </a:r>
            <a:r>
              <a:rPr lang="cs-CZ" b="1" dirty="0">
                <a:cs typeface="Times New Roman" pitchFamily="18" charset="0"/>
                <a:hlinkClick r:id="rId5"/>
              </a:rPr>
              <a:t>Journal </a:t>
            </a:r>
            <a:r>
              <a:rPr lang="cs-CZ" b="1" dirty="0" err="1">
                <a:cs typeface="Times New Roman" pitchFamily="18" charset="0"/>
                <a:hlinkClick r:id="rId5"/>
              </a:rPr>
              <a:t>Citation</a:t>
            </a:r>
            <a:r>
              <a:rPr lang="cs-CZ" b="1" dirty="0">
                <a:cs typeface="Times New Roman" pitchFamily="18" charset="0"/>
                <a:hlinkClick r:id="rId5"/>
              </a:rPr>
              <a:t> </a:t>
            </a:r>
            <a:r>
              <a:rPr lang="cs-CZ" b="1" dirty="0" err="1">
                <a:cs typeface="Times New Roman" pitchFamily="18" charset="0"/>
                <a:hlinkClick r:id="rId5"/>
              </a:rPr>
              <a:t>Reports</a:t>
            </a:r>
            <a:r>
              <a:rPr lang="cs-CZ" dirty="0">
                <a:cs typeface="Times New Roman" pitchFamily="18" charset="0"/>
              </a:rPr>
              <a:t>. Tato organizace shromažďuje informace o počtech citací jednotlivých článků ze všech vědeckých oborů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cs-CZ" sz="2000" b="1" dirty="0" smtClean="0"/>
              <a:t>http://isiknowledge.com/</a:t>
            </a:r>
            <a:endParaRPr lang="cs-CZ" sz="2000" b="1" dirty="0">
              <a:cs typeface="Times New Roman" pitchFamily="18" charset="0"/>
            </a:endParaRPr>
          </a:p>
          <a:p>
            <a:pPr eaLnBrk="0" hangingPunct="0"/>
            <a:r>
              <a:rPr lang="cs-CZ" dirty="0">
                <a:cs typeface="Times New Roman" pitchFamily="18" charset="0"/>
              </a:rPr>
              <a:t>- Lze porovnávat kvalitu vědeckých časopisů na základě tzv. </a:t>
            </a:r>
            <a:r>
              <a:rPr lang="cs-CZ" b="1" dirty="0" err="1">
                <a:cs typeface="Times New Roman" pitchFamily="18" charset="0"/>
              </a:rPr>
              <a:t>impakt</a:t>
            </a:r>
            <a:r>
              <a:rPr lang="cs-CZ" b="1" dirty="0">
                <a:cs typeface="Times New Roman" pitchFamily="18" charset="0"/>
              </a:rPr>
              <a:t> faktoru (IF)</a:t>
            </a:r>
            <a:r>
              <a:rPr lang="cs-CZ" dirty="0">
                <a:cs typeface="Times New Roman" pitchFamily="18" charset="0"/>
              </a:rPr>
              <a:t>. Ten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udává kolik citací průměrně bude mít určitý článek za poslední dva roky. Čím lepší je </a:t>
            </a:r>
            <a:r>
              <a:rPr lang="cs-CZ" dirty="0" err="1">
                <a:solidFill>
                  <a:srgbClr val="000000"/>
                </a:solidFill>
                <a:cs typeface="Times New Roman" pitchFamily="18" charset="0"/>
              </a:rPr>
              <a:t>impakt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 faktor časopisu, tím větší zásah ve vědecké komunitě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mít článek</a:t>
            </a:r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, který v něm bude </a:t>
            </a:r>
            <a:r>
              <a:rPr lang="cs-CZ" dirty="0" smtClean="0">
                <a:solidFill>
                  <a:srgbClr val="000000"/>
                </a:solidFill>
                <a:cs typeface="Times New Roman" pitchFamily="18" charset="0"/>
              </a:rPr>
              <a:t>publikován.</a:t>
            </a:r>
            <a:endParaRPr lang="cs-CZ" sz="2800" dirty="0"/>
          </a:p>
        </p:txBody>
      </p:sp>
      <p:sp>
        <p:nvSpPr>
          <p:cNvPr id="2056" name="TextovéPole 13"/>
          <p:cNvSpPr txBox="1">
            <a:spLocks noChangeArrowheads="1"/>
          </p:cNvSpPr>
          <p:nvPr/>
        </p:nvSpPr>
        <p:spPr bwMode="auto">
          <a:xfrm>
            <a:off x="323850" y="1412776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- využití pro hodnocení kvality vědeckých článků a jejich autorů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1671" t="35334" r="17613" b="45825"/>
          <a:stretch>
            <a:fillRect/>
          </a:stretch>
        </p:blipFill>
        <p:spPr bwMode="auto">
          <a:xfrm>
            <a:off x="1619672" y="4797152"/>
            <a:ext cx="63813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>
                  <a:latin typeface="Calibri" pitchFamily="34" charset="0"/>
                </a:rPr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Katedra experimentální biologie rostlin PřF UK   </a:t>
              </a:r>
              <a:r>
                <a:rPr lang="cs-CZ" sz="1000" b="1">
                  <a:latin typeface="Calibri" pitchFamily="34" charset="0"/>
                </a:rPr>
                <a:t>	   </a:t>
              </a:r>
              <a:r>
                <a:rPr lang="cs-CZ" sz="1000" b="1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cs-CZ" sz="1000" b="1">
                  <a:solidFill>
                    <a:srgbClr val="000066"/>
                  </a:solidFill>
                  <a:latin typeface="Calibri" pitchFamily="34" charset="0"/>
                </a:rPr>
                <a:t>http:/lhr.ueb.cas.cz/petrasek </a:t>
              </a:r>
            </a:p>
          </p:txBody>
        </p:sp>
        <p:pic>
          <p:nvPicPr>
            <p:cNvPr id="20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31763" y="44624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36512" y="822484"/>
            <a:ext cx="932452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3.4.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Scientometrie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jako orientační nástroj hodnocení kvality vědecké práce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180354" y="2812866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latin typeface="Calibri" pitchFamily="34" charset="0"/>
                <a:cs typeface="Calibri" pitchFamily="34" charset="0"/>
              </a:rPr>
              <a:t>Textové hodnocení článků odborníky pro odborníky: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</a:t>
            </a:r>
            <a:r>
              <a:rPr lang="cs-CZ" sz="2000" b="1" dirty="0" err="1">
                <a:latin typeface="Calibri" pitchFamily="34" charset="0"/>
                <a:cs typeface="Calibri" pitchFamily="34" charset="0"/>
                <a:hlinkClick r:id="rId5"/>
              </a:rPr>
              <a:t>of</a:t>
            </a:r>
            <a:r>
              <a:rPr lang="cs-CZ" sz="2000" b="1" dirty="0">
                <a:latin typeface="Calibri" pitchFamily="34" charset="0"/>
                <a:cs typeface="Calibri" pitchFamily="34" charset="0"/>
                <a:hlinkClick r:id="rId5"/>
              </a:rPr>
              <a:t> 1000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5"/>
          <p:cNvSpPr txBox="1">
            <a:spLocks noChangeArrowheads="1"/>
          </p:cNvSpPr>
          <p:nvPr/>
        </p:nvSpPr>
        <p:spPr bwMode="auto">
          <a:xfrm>
            <a:off x="215775" y="1221720"/>
            <a:ext cx="8748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- Pro hodnocení kvality vědecké práce laboratoře či konkrétního vědce není hodnota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impakt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faktoru bohužel vždy dobrým kritériem, mezi hlavní nevýhody patří jeho ovlivnění počtem výzkumníků v konkrétní oblasti. Odvozeným indexem je tzv. </a:t>
            </a:r>
            <a:r>
              <a:rPr lang="cs-CZ" sz="2000" dirty="0" err="1">
                <a:latin typeface="Calibri" pitchFamily="34" charset="0"/>
                <a:cs typeface="Calibri" pitchFamily="34" charset="0"/>
              </a:rPr>
              <a:t>Hirsch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 index, který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udává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počet publikací (n), které byly citovány nejméně n-krát.</a:t>
            </a:r>
          </a:p>
        </p:txBody>
      </p:sp>
      <p:pic>
        <p:nvPicPr>
          <p:cNvPr id="1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150" t="25559" r="10526" b="8735"/>
          <a:stretch>
            <a:fillRect/>
          </a:stretch>
        </p:blipFill>
        <p:spPr bwMode="auto">
          <a:xfrm>
            <a:off x="1547664" y="3212976"/>
            <a:ext cx="5040560" cy="32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iHOP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</a:t>
            </a:r>
            <a:r>
              <a:rPr lang="cs-CZ" sz="2000" dirty="0" err="1" smtClean="0">
                <a:latin typeface="Calibri" pitchFamily="34" charset="0"/>
              </a:rPr>
              <a:t>Pubmed</a:t>
            </a:r>
            <a:r>
              <a:rPr lang="cs-CZ" sz="2000" dirty="0" smtClean="0">
                <a:latin typeface="Calibri" pitchFamily="34" charset="0"/>
              </a:rPr>
              <a:t> s vytvářením vlastních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net.org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UniPub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iHOP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3746" r="16432" b="33837"/>
          <a:stretch>
            <a:fillRect/>
          </a:stretch>
        </p:blipFill>
        <p:spPr bwMode="auto">
          <a:xfrm>
            <a:off x="611560" y="2564904"/>
            <a:ext cx="78925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79512" y="1844824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Wikigenes</a:t>
            </a: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</a:rPr>
              <a:t>- </a:t>
            </a:r>
            <a:r>
              <a:rPr lang="cs-CZ" sz="2000" dirty="0" err="1" smtClean="0">
                <a:latin typeface="Calibri" pitchFamily="34" charset="0"/>
              </a:rPr>
              <a:t>plnotextové</a:t>
            </a:r>
            <a:r>
              <a:rPr lang="cs-CZ" sz="2000" dirty="0" smtClean="0">
                <a:latin typeface="Calibri" pitchFamily="34" charset="0"/>
              </a:rPr>
              <a:t> vyhledávání s možností editace hypertextů o genech, proteinech a chemických látkách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http://www.</a:t>
            </a:r>
            <a:r>
              <a:rPr lang="cs-CZ" sz="2000" b="1" dirty="0" err="1" smtClean="0">
                <a:solidFill>
                  <a:schemeClr val="accent2"/>
                </a:solidFill>
                <a:latin typeface="Calibri" pitchFamily="34" charset="0"/>
              </a:rPr>
              <a:t>wikigenes.org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9512" y="90872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1412776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3) Doplnit si údaje z dostupných </a:t>
            </a:r>
            <a:r>
              <a:rPr lang="cs-CZ" sz="23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plnotextových</a:t>
            </a:r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databázi či vyhledávačů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922" t="14485" r="12888" b="34574"/>
          <a:stretch>
            <a:fillRect/>
          </a:stretch>
        </p:blipFill>
        <p:spPr bwMode="auto">
          <a:xfrm>
            <a:off x="827584" y="2556531"/>
            <a:ext cx="7416824" cy="3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395536" y="1844824"/>
            <a:ext cx="874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Dobré porovnání jednotlivých programů včetně volně šiřitelných: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  <a:hlinkClick r:id="rId5"/>
              </a:rPr>
              <a:t>http://en.wikipedia.org/wiki/Comparison_of_reference_management_software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4990" y="2681044"/>
            <a:ext cx="828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libri" pitchFamily="34" charset="0"/>
              </a:rPr>
              <a:t>Placené programy:</a:t>
            </a:r>
          </a:p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Reference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Manager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7"/>
              </a:rPr>
              <a:t>EndNote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či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ProCite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Všechny tyto programy jsou produkovány společností 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Thomson </a:t>
            </a:r>
            <a:r>
              <a:rPr lang="cs-CZ" sz="22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Reuters</a:t>
            </a:r>
            <a:r>
              <a:rPr lang="cs-CZ" sz="2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(návaznost na ISI WOS).</a:t>
            </a:r>
            <a:endParaRPr lang="cs-CZ" sz="2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60833" t="29988" r="12298" b="47864"/>
          <a:stretch>
            <a:fillRect/>
          </a:stretch>
        </p:blipFill>
        <p:spPr bwMode="auto">
          <a:xfrm>
            <a:off x="3203848" y="4506444"/>
            <a:ext cx="2952328" cy="1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37006" t="26376" r="26966" b="36711"/>
          <a:stretch>
            <a:fillRect/>
          </a:stretch>
        </p:blipFill>
        <p:spPr bwMode="auto">
          <a:xfrm>
            <a:off x="144016" y="4077072"/>
            <a:ext cx="2915816" cy="23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 l="38779" t="27114" r="28737" b="35234"/>
          <a:stretch>
            <a:fillRect/>
          </a:stretch>
        </p:blipFill>
        <p:spPr bwMode="auto">
          <a:xfrm>
            <a:off x="6256422" y="3933056"/>
            <a:ext cx="2780074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126876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9512" y="170080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r>
              <a:rPr lang="cs-CZ" sz="2000" b="1" dirty="0" err="1" smtClean="0">
                <a:latin typeface="Calibri" pitchFamily="34" charset="0"/>
              </a:rPr>
              <a:t>EndNoteWeb</a:t>
            </a:r>
            <a:r>
              <a:rPr lang="cs-CZ" sz="2000" b="1" dirty="0" smtClean="0">
                <a:latin typeface="Calibri" pitchFamily="34" charset="0"/>
              </a:rPr>
              <a:t> –</a:t>
            </a:r>
            <a:r>
              <a:rPr lang="cs-CZ" sz="2000" dirty="0" smtClean="0">
                <a:latin typeface="Calibri" pitchFamily="34" charset="0"/>
              </a:rPr>
              <a:t> online verze oblíbeného bibliografického software </a:t>
            </a:r>
            <a:r>
              <a:rPr lang="cs-CZ" sz="2000" dirty="0" err="1" smtClean="0">
                <a:latin typeface="Calibri" pitchFamily="34" charset="0"/>
              </a:rPr>
              <a:t>EndNote</a:t>
            </a:r>
            <a:r>
              <a:rPr lang="cs-CZ" sz="2000" dirty="0" smtClean="0">
                <a:latin typeface="Calibri" pitchFamily="34" charset="0"/>
              </a:rPr>
              <a:t>, výhodné propojení s ISI Web </a:t>
            </a:r>
            <a:r>
              <a:rPr lang="cs-CZ" sz="2000" dirty="0" err="1" smtClean="0">
                <a:latin typeface="Calibri" pitchFamily="34" charset="0"/>
              </a:rPr>
              <a:t>of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Knowledge</a:t>
            </a:r>
            <a:r>
              <a:rPr lang="cs-CZ" sz="2000" dirty="0" smtClean="0">
                <a:latin typeface="Calibri" pitchFamily="34" charset="0"/>
              </a:rPr>
              <a:t> - </a:t>
            </a:r>
            <a:r>
              <a:rPr lang="cs-CZ" sz="2000" b="1" dirty="0" smtClean="0">
                <a:solidFill>
                  <a:schemeClr val="accent2"/>
                </a:solidFill>
                <a:latin typeface="Calibri" pitchFamily="34" charset="0"/>
              </a:rPr>
              <a:t>https://www.myendnoteweb.com/</a:t>
            </a:r>
            <a:endParaRPr lang="cs-CZ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6699" r="5801" b="7997"/>
          <a:stretch>
            <a:fillRect/>
          </a:stretch>
        </p:blipFill>
        <p:spPr bwMode="auto">
          <a:xfrm>
            <a:off x="1331640" y="2708920"/>
            <a:ext cx="5904656" cy="377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51520" y="126876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moderní přístup kombinující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odpočátku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plnotextový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přístup k databázi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mendeley.com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features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513" t="14485" r="12888" b="6520"/>
          <a:stretch>
            <a:fillRect/>
          </a:stretch>
        </p:blipFill>
        <p:spPr bwMode="auto">
          <a:xfrm>
            <a:off x="2195736" y="2292061"/>
            <a:ext cx="5112568" cy="42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179512" y="1052736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cs-CZ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Volně dostupné programy:</a:t>
            </a:r>
          </a:p>
          <a:p>
            <a:pPr eaLnBrk="0" hangingPunct="0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Zotero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– původně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plugin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pro uživatele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Firefoxu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dnes i jako samostatná aplikace, opět kombinace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plnotextového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a bibliografického přístupu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http://www.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zotero.org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4) Vytvořit si osobní databázi referencí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694" t="14485" r="14069" b="19809"/>
          <a:stretch>
            <a:fillRect/>
          </a:stretch>
        </p:blipFill>
        <p:spPr bwMode="auto">
          <a:xfrm>
            <a:off x="1547665" y="2420888"/>
            <a:ext cx="5688632" cy="408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/>
        </p:nvSpPr>
        <p:spPr>
          <a:xfrm>
            <a:off x="288032" y="135296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000" dirty="0" smtClean="0">
                <a:latin typeface="Calibri" pitchFamily="34" charset="0"/>
                <a:cs typeface="Calibri" pitchFamily="34" charset="0"/>
              </a:rPr>
              <a:t>Středisko vědeckých informací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PřFUK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- rozcestník možností pro hledání 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http://lib.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natur.cuni.cz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/BIBLIO/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3528" y="90872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17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472" t="14485" r="1076" b="5782"/>
          <a:stretch>
            <a:fillRect/>
          </a:stretch>
        </p:blipFill>
        <p:spPr bwMode="auto">
          <a:xfrm>
            <a:off x="1043608" y="2072631"/>
            <a:ext cx="6912768" cy="45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95536" y="1475492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Portál elektronických zdrojů </a:t>
            </a:r>
            <a:r>
              <a:rPr lang="cs-CZ" dirty="0" smtClean="0"/>
              <a:t>UK - </a:t>
            </a:r>
            <a:r>
              <a:rPr lang="cs-CZ" b="1" dirty="0" smtClean="0"/>
              <a:t>http://pez.cuni.cz/</a:t>
            </a:r>
            <a:endParaRPr lang="cs-CZ" dirty="0"/>
          </a:p>
        </p:txBody>
      </p:sp>
      <p:grpSp>
        <p:nvGrpSpPr>
          <p:cNvPr id="1434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705" r="2848" b="4916"/>
          <a:stretch>
            <a:fillRect/>
          </a:stretch>
        </p:blipFill>
        <p:spPr bwMode="auto">
          <a:xfrm>
            <a:off x="179512" y="1916832"/>
            <a:ext cx="88836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23528" y="966500"/>
            <a:ext cx="882047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5) Dohledat plný text článku či knihy</a:t>
            </a:r>
            <a:endParaRPr lang="cs-CZ" sz="23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7199</TotalTime>
  <Words>619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mbox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Jan Petrášek</cp:lastModifiedBy>
  <cp:revision>188</cp:revision>
  <dcterms:created xsi:type="dcterms:W3CDTF">2006-10-17T20:07:31Z</dcterms:created>
  <dcterms:modified xsi:type="dcterms:W3CDTF">2012-11-07T10:40:26Z</dcterms:modified>
</cp:coreProperties>
</file>