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30" r:id="rId2"/>
    <p:sldId id="348" r:id="rId3"/>
    <p:sldId id="346" r:id="rId4"/>
    <p:sldId id="347" r:id="rId5"/>
  </p:sldIdLst>
  <p:sldSz cx="12192000" cy="6858000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73" autoAdjust="0"/>
    <p:restoredTop sz="91594" autoAdjust="0"/>
  </p:normalViewPr>
  <p:slideViewPr>
    <p:cSldViewPr>
      <p:cViewPr varScale="1">
        <p:scale>
          <a:sx n="80" d="100"/>
          <a:sy n="80" d="100"/>
        </p:scale>
        <p:origin x="710" y="6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BB49DE1-AA41-4455-A573-9126D5A93FE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09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410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60149A4-916E-4F6D-AEE7-CA988DF1160E}" type="slidenum">
              <a:rPr lang="cs-CZ" altLang="cs-CZ" smtClean="0"/>
              <a:pPr>
                <a:spcBef>
                  <a:spcPct val="0"/>
                </a:spcBef>
              </a:pPr>
              <a:t>1</a:t>
            </a:fld>
            <a:endParaRPr lang="cs-CZ" alt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14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6148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C781584-0A76-4083-8B0B-BA8F543C1650}" type="slidenum">
              <a:rPr lang="cs-CZ" altLang="cs-CZ"/>
              <a:pPr algn="r" eaLnBrk="1" hangingPunct="1">
                <a:spcBef>
                  <a:spcPct val="0"/>
                </a:spcBef>
              </a:pPr>
              <a:t>2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19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8196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3E71F14-C98A-4ACF-B7A8-8A57A311F73F}" type="slidenum">
              <a:rPr lang="cs-CZ" altLang="cs-CZ"/>
              <a:pPr algn="r" eaLnBrk="1" hangingPunct="1">
                <a:spcBef>
                  <a:spcPct val="0"/>
                </a:spcBef>
              </a:pPr>
              <a:t>3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024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10244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2F0CA1A-AF66-4568-9A3B-C9B93FF13428}" type="slidenum">
              <a:rPr lang="cs-CZ" altLang="cs-CZ"/>
              <a:pPr algn="r" eaLnBrk="1" hangingPunct="1">
                <a:spcBef>
                  <a:spcPct val="0"/>
                </a:spcBef>
              </a:pPr>
              <a:t>4</a:t>
            </a:fld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39BEA0-7647-4A70-8BBE-D1C2478240F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42696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968EB1-1F01-45C8-B71A-6E5A15D8EB9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71813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7DF115-9567-412C-AA32-228372A32D1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2278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5614B-1535-4108-82EB-9722C712923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48495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40A2B-6C28-4858-8188-DA3372FC661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39592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8D53AE-A21B-41A6-AF8B-2C6D89D0A8F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39154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24C5DC-C757-4554-803B-E38155DD177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40705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2E0325-F137-4755-AC35-81A0136348C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25400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02D5C8-91CD-4A0D-93A0-1CCDCEB20F6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43155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C4933-1DED-40EB-AD64-6460FA42678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52358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85F205-2EC5-4C9D-B148-61FDBC4A15E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13824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94A9E457-372C-42C7-8AA3-0F05DF10FCF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s://en.wikipedia.org/wiki/Minimum_information_standard" TargetMode="External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Taylor_MIBBI_2008.pdf" TargetMode="External"/><Relationship Id="rId9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s://pphys.msubmit.net/cgi-bin/main.plex?form_type=display_auth_instructions" TargetMode="Externa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ease.org.uk/publications/author-guidelines-authors-and-translators/" TargetMode="External"/><Relationship Id="rId11" Type="http://schemas.openxmlformats.org/officeDocument/2006/relationships/image" Target="../media/image5.jpeg"/><Relationship Id="rId5" Type="http://schemas.openxmlformats.org/officeDocument/2006/relationships/hyperlink" Target="https://www.sfedit.net/newsletters/" TargetMode="External"/><Relationship Id="rId10" Type="http://schemas.openxmlformats.org/officeDocument/2006/relationships/image" Target="../media/image4.png"/><Relationship Id="rId4" Type="http://schemas.openxmlformats.org/officeDocument/2006/relationships/hyperlink" Target="https://scholarworks.umass.edu/pare/" TargetMode="External"/><Relationship Id="rId9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ved_publikace/Plant%20Physiology/05_Petrasek_et_al_2003_approved.pdf" TargetMode="External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OsborneHolland-authorship.pdf" TargetMode="External"/><Relationship Id="rId9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ved_publikace/Science/1123542coverletter.pdf" TargetMode="External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ved_publikace/Plant%20Physiology/05_Petrasek_et_al_2003_proofs.pdf" TargetMode="External"/><Relationship Id="rId9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228686" y="1082825"/>
            <a:ext cx="11915986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cs-CZ" sz="2100" b="1" dirty="0" smtClean="0">
                <a:latin typeface="Calibri" panose="020F0502020204030204" pitchFamily="34" charset="0"/>
              </a:rPr>
              <a:t>- the main outcome of scientific activities  </a:t>
            </a:r>
            <a:r>
              <a:rPr lang="en-GB" altLang="cs-CZ" sz="2100" dirty="0" smtClean="0">
                <a:latin typeface="Calibri" panose="020F0502020204030204" pitchFamily="34" charset="0"/>
              </a:rPr>
              <a:t>- next to patents, they can not be combined together at one time</a:t>
            </a:r>
            <a:endParaRPr lang="en-GB" altLang="cs-CZ" sz="2100" dirty="0">
              <a:latin typeface="Calibri" panose="020F0502020204030204" pitchFamily="34" charset="0"/>
            </a:endParaRPr>
          </a:p>
        </p:txBody>
      </p:sp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228686" y="1676922"/>
            <a:ext cx="11584545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 dirty="0">
                <a:latin typeface="Calibri" panose="020F0502020204030204" pitchFamily="34" charset="0"/>
              </a:rPr>
              <a:t>- the matter of intellectual property</a:t>
            </a:r>
            <a:r>
              <a:rPr lang="en-US" altLang="cs-CZ" sz="2100" dirty="0">
                <a:latin typeface="Calibri" panose="020F0502020204030204" pitchFamily="34" charset="0"/>
              </a:rPr>
              <a:t> - repeated publication of one fact</a:t>
            </a:r>
            <a:r>
              <a:rPr lang="cs-CZ" altLang="cs-CZ" sz="2100" dirty="0">
                <a:latin typeface="Calibri" panose="020F0502020204030204" pitchFamily="34" charset="0"/>
              </a:rPr>
              <a:t> </a:t>
            </a:r>
            <a:r>
              <a:rPr lang="en-US" altLang="cs-CZ" sz="2100" dirty="0">
                <a:latin typeface="Calibri" panose="020F0502020204030204" pitchFamily="34" charset="0"/>
              </a:rPr>
              <a:t>prohibited</a:t>
            </a:r>
            <a:r>
              <a:rPr lang="cs-CZ" altLang="cs-CZ" sz="2100" dirty="0">
                <a:latin typeface="Calibri" panose="020F0502020204030204" pitchFamily="34" charset="0"/>
              </a:rPr>
              <a:t/>
            </a:r>
            <a:br>
              <a:rPr lang="cs-CZ" altLang="cs-CZ" sz="2100" dirty="0">
                <a:latin typeface="Calibri" panose="020F0502020204030204" pitchFamily="34" charset="0"/>
              </a:rPr>
            </a:br>
            <a:r>
              <a:rPr lang="en-US" altLang="cs-CZ" sz="2100" dirty="0">
                <a:latin typeface="Calibri" panose="020F0502020204030204" pitchFamily="34" charset="0"/>
              </a:rPr>
              <a:t>		                 </a:t>
            </a:r>
            <a:r>
              <a:rPr lang="cs-CZ" altLang="cs-CZ" sz="2100" dirty="0">
                <a:latin typeface="Calibri" panose="020F0502020204030204" pitchFamily="34" charset="0"/>
              </a:rPr>
              <a:t>	</a:t>
            </a:r>
            <a:r>
              <a:rPr lang="cs-CZ" altLang="cs-CZ" sz="2100" dirty="0">
                <a:latin typeface="Calibri" panose="020F0502020204030204" pitchFamily="34" charset="0"/>
              </a:rPr>
              <a:t> </a:t>
            </a:r>
            <a:r>
              <a:rPr lang="cs-CZ" altLang="cs-CZ" sz="2100" dirty="0" smtClean="0">
                <a:latin typeface="Calibri" panose="020F0502020204030204" pitchFamily="34" charset="0"/>
              </a:rPr>
              <a:t>     </a:t>
            </a:r>
            <a:r>
              <a:rPr lang="en-US" altLang="cs-CZ" sz="2100" dirty="0" smtClean="0">
                <a:latin typeface="Calibri" panose="020F0502020204030204" pitchFamily="34" charset="0"/>
              </a:rPr>
              <a:t>- </a:t>
            </a:r>
            <a:r>
              <a:rPr lang="en-US" altLang="cs-CZ" sz="2100" dirty="0">
                <a:latin typeface="Calibri" panose="020F0502020204030204" pitchFamily="34" charset="0"/>
              </a:rPr>
              <a:t>correct reference to the original</a:t>
            </a:r>
            <a:r>
              <a:rPr lang="cs-CZ" altLang="cs-CZ" sz="2100" dirty="0">
                <a:latin typeface="Calibri" panose="020F0502020204030204" pitchFamily="34" charset="0"/>
              </a:rPr>
              <a:t> </a:t>
            </a:r>
            <a:r>
              <a:rPr lang="en-US" altLang="cs-CZ" sz="2100" dirty="0">
                <a:latin typeface="Calibri" panose="020F0502020204030204" pitchFamily="34" charset="0"/>
              </a:rPr>
              <a:t>contributions</a:t>
            </a:r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228686" y="2517776"/>
            <a:ext cx="10257886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 dirty="0">
                <a:latin typeface="Calibri" panose="020F0502020204030204" pitchFamily="34" charset="0"/>
              </a:rPr>
              <a:t>- what to consider before the submission of the original article?</a:t>
            </a:r>
            <a:endParaRPr lang="en-US" altLang="cs-CZ" sz="2100" dirty="0">
              <a:latin typeface="Calibri" panose="020F0502020204030204" pitchFamily="34" charset="0"/>
            </a:endParaRPr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767408" y="2910434"/>
            <a:ext cx="10153055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 dirty="0">
                <a:latin typeface="Calibri" panose="020F0502020204030204" pitchFamily="34" charset="0"/>
              </a:rPr>
              <a:t>- choose </a:t>
            </a:r>
            <a:r>
              <a:rPr lang="cs-CZ" altLang="cs-CZ" sz="2100" b="1" dirty="0">
                <a:latin typeface="Calibri" panose="020F0502020204030204" pitchFamily="34" charset="0"/>
              </a:rPr>
              <a:t>a </a:t>
            </a:r>
            <a:r>
              <a:rPr lang="en-US" altLang="cs-CZ" sz="2100" b="1" dirty="0">
                <a:latin typeface="Calibri" panose="020F0502020204030204" pitchFamily="34" charset="0"/>
              </a:rPr>
              <a:t>suitable journal </a:t>
            </a:r>
            <a:r>
              <a:rPr lang="en-US" altLang="cs-CZ" sz="2100" dirty="0">
                <a:latin typeface="Calibri" panose="020F0502020204030204" pitchFamily="34" charset="0"/>
              </a:rPr>
              <a:t>- overall scope and impact factor			   </a:t>
            </a:r>
            <a:r>
              <a:rPr lang="cs-CZ" altLang="cs-CZ" sz="2100" dirty="0">
                <a:latin typeface="Calibri" panose="020F0502020204030204" pitchFamily="34" charset="0"/>
              </a:rPr>
              <a:t> </a:t>
            </a:r>
            <a:r>
              <a:rPr lang="cs-CZ" altLang="cs-CZ" sz="2100" dirty="0" smtClean="0">
                <a:latin typeface="Calibri" panose="020F0502020204030204" pitchFamily="34" charset="0"/>
              </a:rPr>
              <a:t>		    	    </a:t>
            </a:r>
            <a:r>
              <a:rPr lang="en-US" altLang="cs-CZ" sz="2100" dirty="0" smtClean="0">
                <a:latin typeface="Calibri" panose="020F0502020204030204" pitchFamily="34" charset="0"/>
              </a:rPr>
              <a:t>- </a:t>
            </a:r>
            <a:r>
              <a:rPr lang="en-US" altLang="cs-CZ" sz="2100" dirty="0">
                <a:latin typeface="Calibri" panose="020F0502020204030204" pitchFamily="34" charset="0"/>
              </a:rPr>
              <a:t>editorial board composition</a:t>
            </a:r>
          </a:p>
        </p:txBody>
      </p:sp>
      <p:sp>
        <p:nvSpPr>
          <p:cNvPr id="2068" name="Text Box 20"/>
          <p:cNvSpPr txBox="1">
            <a:spLocks noChangeArrowheads="1"/>
          </p:cNvSpPr>
          <p:nvPr/>
        </p:nvSpPr>
        <p:spPr bwMode="auto">
          <a:xfrm>
            <a:off x="767408" y="3553570"/>
            <a:ext cx="10964766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 dirty="0">
                <a:latin typeface="Calibri" panose="020F0502020204030204" pitchFamily="34" charset="0"/>
              </a:rPr>
              <a:t>- assess the scope (length) of the work proposed for </a:t>
            </a:r>
            <a:r>
              <a:rPr lang="en-US" altLang="cs-CZ" sz="2100" b="1" dirty="0" smtClean="0">
                <a:latin typeface="Calibri" panose="020F0502020204030204" pitchFamily="34" charset="0"/>
              </a:rPr>
              <a:t>the </a:t>
            </a:r>
            <a:r>
              <a:rPr lang="en-US" altLang="cs-CZ" sz="2100" b="1" dirty="0">
                <a:latin typeface="Calibri" panose="020F0502020204030204" pitchFamily="34" charset="0"/>
              </a:rPr>
              <a:t>submission to the </a:t>
            </a:r>
            <a:r>
              <a:rPr lang="en-US" altLang="cs-CZ" sz="2100" b="1" dirty="0" smtClean="0">
                <a:latin typeface="Calibri" panose="020F0502020204030204" pitchFamily="34" charset="0"/>
              </a:rPr>
              <a:t>Journal</a:t>
            </a:r>
            <a:r>
              <a:rPr lang="cs-CZ" altLang="cs-CZ" sz="2100" b="1" dirty="0" smtClean="0">
                <a:latin typeface="Calibri" panose="020F0502020204030204" pitchFamily="34" charset="0"/>
              </a:rPr>
              <a:t/>
            </a:r>
            <a:br>
              <a:rPr lang="cs-CZ" altLang="cs-CZ" sz="2100" b="1" dirty="0" smtClean="0">
                <a:latin typeface="Calibri" panose="020F0502020204030204" pitchFamily="34" charset="0"/>
              </a:rPr>
            </a:br>
            <a:r>
              <a:rPr lang="cs-CZ" altLang="cs-CZ" sz="2100" b="1" dirty="0" smtClean="0">
                <a:latin typeface="Calibri" panose="020F0502020204030204" pitchFamily="34" charset="0"/>
              </a:rPr>
              <a:t>			   </a:t>
            </a:r>
            <a:r>
              <a:rPr lang="en-US" altLang="cs-CZ" sz="2100" dirty="0" smtClean="0">
                <a:latin typeface="Calibri" panose="020F0502020204030204" pitchFamily="34" charset="0"/>
              </a:rPr>
              <a:t> </a:t>
            </a:r>
            <a:r>
              <a:rPr lang="en-US" altLang="cs-CZ" sz="2100" dirty="0">
                <a:latin typeface="Calibri" panose="020F0502020204030204" pitchFamily="34" charset="0"/>
              </a:rPr>
              <a:t>- is it going to be competitive?</a:t>
            </a:r>
          </a:p>
        </p:txBody>
      </p:sp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767408" y="4293345"/>
            <a:ext cx="10623589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 dirty="0">
                <a:latin typeface="Calibri" panose="020F0502020204030204" pitchFamily="34" charset="0"/>
              </a:rPr>
              <a:t>- publication expenses</a:t>
            </a:r>
            <a:r>
              <a:rPr lang="en-US" altLang="cs-CZ" sz="2100" dirty="0">
                <a:latin typeface="Calibri" panose="020F0502020204030204" pitchFamily="34" charset="0"/>
              </a:rPr>
              <a:t> - page charges, mainly because of color </a:t>
            </a:r>
            <a:r>
              <a:rPr lang="en-US" altLang="cs-CZ" sz="2100" dirty="0" smtClean="0">
                <a:latin typeface="Calibri" panose="020F0502020204030204" pitchFamily="34" charset="0"/>
              </a:rPr>
              <a:t>images</a:t>
            </a:r>
            <a:r>
              <a:rPr lang="en-US" altLang="cs-CZ" sz="2100" dirty="0">
                <a:latin typeface="Calibri" panose="020F0502020204030204" pitchFamily="34" charset="0"/>
              </a:rPr>
              <a:t>, but also when publishing in </a:t>
            </a:r>
            <a:r>
              <a:rPr lang="en-US" altLang="cs-CZ" sz="2100" dirty="0" smtClean="0">
                <a:latin typeface="Calibri" panose="020F0502020204030204" pitchFamily="34" charset="0"/>
              </a:rPr>
              <a:t>the </a:t>
            </a:r>
            <a:r>
              <a:rPr lang="en-US" altLang="cs-CZ" sz="2100" dirty="0">
                <a:latin typeface="Calibri" panose="020F0502020204030204" pitchFamily="34" charset="0"/>
              </a:rPr>
              <a:t>purely online </a:t>
            </a:r>
            <a:r>
              <a:rPr lang="en-US" altLang="cs-CZ" sz="2100" dirty="0" smtClean="0">
                <a:latin typeface="Calibri" panose="020F0502020204030204" pitchFamily="34" charset="0"/>
              </a:rPr>
              <a:t>„</a:t>
            </a:r>
            <a:r>
              <a:rPr lang="cs-CZ" altLang="cs-CZ" sz="2100" dirty="0" smtClean="0">
                <a:latin typeface="Calibri" panose="020F0502020204030204" pitchFamily="34" charset="0"/>
              </a:rPr>
              <a:t>open </a:t>
            </a:r>
            <a:r>
              <a:rPr lang="cs-CZ" altLang="cs-CZ" sz="2100" dirty="0" err="1" smtClean="0">
                <a:latin typeface="Calibri" panose="020F0502020204030204" pitchFamily="34" charset="0"/>
              </a:rPr>
              <a:t>access</a:t>
            </a:r>
            <a:r>
              <a:rPr lang="en-US" altLang="cs-CZ" sz="2100" dirty="0" smtClean="0">
                <a:latin typeface="Calibri" panose="020F0502020204030204" pitchFamily="34" charset="0"/>
              </a:rPr>
              <a:t> </a:t>
            </a:r>
            <a:r>
              <a:rPr lang="en-US" altLang="cs-CZ" sz="2100" dirty="0">
                <a:latin typeface="Calibri" panose="020F0502020204030204" pitchFamily="34" charset="0"/>
              </a:rPr>
              <a:t>free“ journals</a:t>
            </a:r>
          </a:p>
        </p:txBody>
      </p: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790864" y="5190636"/>
            <a:ext cx="11022367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 dirty="0">
                <a:latin typeface="Calibri" panose="020F0502020204030204" pitchFamily="34" charset="0"/>
              </a:rPr>
              <a:t>- compare results with „minimal requirements“ </a:t>
            </a:r>
            <a:r>
              <a:rPr lang="en-US" altLang="cs-CZ" sz="2100" dirty="0">
                <a:latin typeface="Calibri" panose="020F0502020204030204" pitchFamily="34" charset="0"/>
              </a:rPr>
              <a:t> - minimal requirements are defined </a:t>
            </a:r>
            <a:r>
              <a:rPr lang="cs-CZ" altLang="cs-CZ" sz="2100" dirty="0" err="1">
                <a:latin typeface="Calibri" panose="020F0502020204030204" pitchFamily="34" charset="0"/>
              </a:rPr>
              <a:t>some</a:t>
            </a:r>
            <a:r>
              <a:rPr lang="en-US" altLang="cs-CZ" sz="2100" dirty="0">
                <a:latin typeface="Calibri" panose="020F0502020204030204" pitchFamily="34" charset="0"/>
              </a:rPr>
              <a:t> discipline</a:t>
            </a:r>
            <a:r>
              <a:rPr lang="cs-CZ" altLang="cs-CZ" sz="2100" dirty="0">
                <a:latin typeface="Calibri" panose="020F0502020204030204" pitchFamily="34" charset="0"/>
              </a:rPr>
              <a:t>s </a:t>
            </a:r>
            <a:r>
              <a:rPr lang="en-US" altLang="cs-CZ" sz="2100" dirty="0">
                <a:latin typeface="Calibri" panose="020F0502020204030204" pitchFamily="34" charset="0"/>
              </a:rPr>
              <a:t>of experiment</a:t>
            </a:r>
            <a:r>
              <a:rPr lang="cs-CZ" altLang="cs-CZ" sz="2100" dirty="0">
                <a:latin typeface="Calibri" panose="020F0502020204030204" pitchFamily="34" charset="0"/>
              </a:rPr>
              <a:t>al</a:t>
            </a:r>
            <a:r>
              <a:rPr lang="en-US" altLang="cs-CZ" sz="2100" dirty="0">
                <a:latin typeface="Calibri" panose="020F0502020204030204" pitchFamily="34" charset="0"/>
              </a:rPr>
              <a:t> biology in</a:t>
            </a:r>
            <a:r>
              <a:rPr lang="cs-CZ" altLang="cs-CZ" sz="2100" dirty="0">
                <a:latin typeface="Calibri" panose="020F0502020204030204" pitchFamily="34" charset="0"/>
              </a:rPr>
              <a:t> </a:t>
            </a:r>
            <a:r>
              <a:rPr lang="en-US" altLang="cs-CZ" sz="2100" dirty="0">
                <a:latin typeface="Calibri" panose="020F0502020204030204" pitchFamily="34" charset="0"/>
              </a:rPr>
              <a:t>the form </a:t>
            </a:r>
            <a:r>
              <a:rPr lang="en-US" altLang="cs-CZ" sz="2100" dirty="0">
                <a:latin typeface="Calibri" panose="020F0502020204030204" pitchFamily="34" charset="0"/>
              </a:rPr>
              <a:t>of</a:t>
            </a:r>
            <a:r>
              <a:rPr lang="cs-CZ" altLang="cs-CZ" sz="2100" dirty="0">
                <a:latin typeface="Calibri" panose="020F0502020204030204" pitchFamily="34" charset="0"/>
              </a:rPr>
              <a:t> </a:t>
            </a:r>
            <a:r>
              <a:rPr lang="en-US" altLang="cs-CZ" sz="2100" b="1" dirty="0">
                <a:latin typeface="Calibri" panose="020F0502020204030204" pitchFamily="34" charset="0"/>
                <a:hlinkClick r:id="rId3"/>
              </a:rPr>
              <a:t>MIBBI</a:t>
            </a:r>
            <a:r>
              <a:rPr lang="en-US" altLang="cs-CZ" sz="2100" b="1" dirty="0">
                <a:latin typeface="Calibri" panose="020F0502020204030204" pitchFamily="34" charset="0"/>
              </a:rPr>
              <a:t> </a:t>
            </a:r>
            <a:r>
              <a:rPr lang="en-US" altLang="cs-CZ" sz="2100" b="1" dirty="0">
                <a:latin typeface="Calibri" panose="020F0502020204030204" pitchFamily="34" charset="0"/>
              </a:rPr>
              <a:t>i.e. </a:t>
            </a:r>
            <a:r>
              <a:rPr lang="en-US" altLang="cs-CZ" sz="2100" b="1" dirty="0">
                <a:latin typeface="Calibri" panose="020F0502020204030204" pitchFamily="34" charset="0"/>
                <a:hlinkClick r:id="rId4" action="ppaction://hlinkfile"/>
              </a:rPr>
              <a:t>Minimum Information for Biological and Biomedical Investigations</a:t>
            </a:r>
            <a:endParaRPr lang="cs-CZ" altLang="cs-CZ" sz="2100" dirty="0">
              <a:latin typeface="Calibri" panose="020F0502020204030204" pitchFamily="34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0" y="6606369"/>
            <a:ext cx="12192000" cy="276999"/>
            <a:chOff x="0" y="6606369"/>
            <a:chExt cx="12192000" cy="276999"/>
          </a:xfrm>
        </p:grpSpPr>
        <p:sp>
          <p:nvSpPr>
            <p:cNvPr id="20" name="Text Box 7"/>
            <p:cNvSpPr txBox="1">
              <a:spLocks noChangeArrowheads="1"/>
            </p:cNvSpPr>
            <p:nvPr/>
          </p:nvSpPr>
          <p:spPr bwMode="auto">
            <a:xfrm>
              <a:off x="0" y="6606369"/>
              <a:ext cx="12192000" cy="276999"/>
            </a:xfrm>
            <a:prstGeom prst="rect">
              <a:avLst/>
            </a:prstGeom>
            <a:gradFill rotWithShape="0">
              <a:gsLst>
                <a:gs pos="0">
                  <a:srgbClr val="92D050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B130P16E: </a:t>
              </a:r>
              <a:r>
                <a:rPr lang="en-GB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Practical basics of scientific work	</a:t>
              </a:r>
              <a:r>
                <a:rPr lang="cs-CZ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	  Department of Experimental Plant Biology, FS CU 	https</a:t>
              </a:r>
              <a:r>
                <a:rPr lang="cs-CZ" altLang="cs-CZ" sz="1200" dirty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://</a:t>
              </a:r>
              <a:r>
                <a:rPr lang="cs-CZ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lhr.ueb.cas.cz/petrasek/B130P16E.htm</a:t>
              </a:r>
              <a:r>
                <a:rPr lang="cs-CZ" altLang="cs-CZ" sz="1200" b="1" dirty="0" smtClean="0">
                  <a:solidFill>
                    <a:schemeClr val="bg2">
                      <a:lumMod val="75000"/>
                    </a:schemeClr>
                  </a:solidFill>
                </a:rPr>
                <a:t>	    </a:t>
              </a:r>
              <a:endParaRPr lang="cs-CZ" altLang="cs-CZ" sz="1200" b="1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0726670" y="6616818"/>
              <a:ext cx="1201978" cy="2160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2" name="Picture 21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42581" y="6616818"/>
              <a:ext cx="169733" cy="238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" name="Picture 15" descr="logo-male UEB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48025" y="6634318"/>
              <a:ext cx="180165" cy="191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" name="Picture 2" descr="Znak UK - Univerzita Karlov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11483" y="6633082"/>
              <a:ext cx="230681" cy="2069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4" descr="Fakultní logo a vizuální materiály — Přírodovědecká fakulta UK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88258" y="6639851"/>
              <a:ext cx="186204" cy="1862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" name="Picture 10" descr="Sociologický ústav AV ČR - YouTube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71347" y="6639851"/>
              <a:ext cx="203736" cy="2037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7" name="Text Box 11"/>
          <p:cNvSpPr txBox="1">
            <a:spLocks noChangeArrowheads="1"/>
          </p:cNvSpPr>
          <p:nvPr/>
        </p:nvSpPr>
        <p:spPr bwMode="auto">
          <a:xfrm>
            <a:off x="148900" y="208761"/>
            <a:ext cx="1179557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3600" dirty="0">
                <a:latin typeface="Calibri" panose="020F0502020204030204" pitchFamily="34" charset="0"/>
                <a:cs typeface="Calibri" panose="020F0502020204030204" pitchFamily="34" charset="0"/>
              </a:rPr>
              <a:t>5.5. Original contribution (paper)</a:t>
            </a:r>
            <a:endParaRPr lang="en-GB" altLang="cs-CZ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Zaoblený obdélník 11"/>
          <p:cNvSpPr/>
          <p:nvPr/>
        </p:nvSpPr>
        <p:spPr>
          <a:xfrm>
            <a:off x="359927" y="841279"/>
            <a:ext cx="11435646" cy="67441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29" name="Rectangle 4"/>
          <p:cNvSpPr>
            <a:spLocks noChangeArrowheads="1"/>
          </p:cNvSpPr>
          <p:nvPr/>
        </p:nvSpPr>
        <p:spPr bwMode="auto">
          <a:xfrm>
            <a:off x="9256069" y="-39363"/>
            <a:ext cx="294120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cs-CZ" sz="1800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5. Presenting a scientific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4" grpId="0"/>
      <p:bldP spid="2065" grpId="0"/>
      <p:bldP spid="2066" grpId="0"/>
      <p:bldP spid="2067" grpId="0"/>
      <p:bldP spid="2068" grpId="0"/>
      <p:bldP spid="2069" grpId="0"/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9" name="Text Box 9"/>
          <p:cNvSpPr txBox="1">
            <a:spLocks noChangeArrowheads="1"/>
          </p:cNvSpPr>
          <p:nvPr/>
        </p:nvSpPr>
        <p:spPr bwMode="auto">
          <a:xfrm>
            <a:off x="359927" y="1862717"/>
            <a:ext cx="11584545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cs-CZ" sz="2100" b="1" dirty="0" smtClean="0">
                <a:latin typeface="Calibri" panose="020F0502020204030204" pitchFamily="34" charset="0"/>
              </a:rPr>
              <a:t>- Required format and appearance</a:t>
            </a:r>
            <a:r>
              <a:rPr lang="en-GB" altLang="cs-CZ" sz="2100" dirty="0" smtClean="0">
                <a:latin typeface="Calibri" panose="020F0502020204030204" pitchFamily="34" charset="0"/>
              </a:rPr>
              <a:t> </a:t>
            </a:r>
            <a:r>
              <a:rPr lang="cs-CZ" altLang="cs-CZ" sz="2100" dirty="0" smtClean="0">
                <a:latin typeface="Calibri" panose="020F0502020204030204" pitchFamily="34" charset="0"/>
              </a:rPr>
              <a:t>-</a:t>
            </a:r>
            <a:r>
              <a:rPr lang="en-GB" altLang="cs-CZ" sz="2100" dirty="0" smtClean="0">
                <a:latin typeface="Calibri" panose="020F0502020204030204" pitchFamily="34" charset="0"/>
              </a:rPr>
              <a:t> </a:t>
            </a:r>
            <a:r>
              <a:rPr lang="cs-CZ" altLang="cs-CZ" sz="2100" dirty="0" err="1" smtClean="0">
                <a:latin typeface="Calibri" panose="020F0502020204030204" pitchFamily="34" charset="0"/>
              </a:rPr>
              <a:t>it</a:t>
            </a:r>
            <a:r>
              <a:rPr lang="cs-CZ" altLang="cs-CZ" sz="2100" dirty="0" smtClean="0">
                <a:latin typeface="Calibri" panose="020F0502020204030204" pitchFamily="34" charset="0"/>
              </a:rPr>
              <a:t> </a:t>
            </a:r>
            <a:r>
              <a:rPr lang="cs-CZ" altLang="cs-CZ" sz="2100" dirty="0" err="1" smtClean="0">
                <a:latin typeface="Calibri" panose="020F0502020204030204" pitchFamily="34" charset="0"/>
              </a:rPr>
              <a:t>is</a:t>
            </a:r>
            <a:r>
              <a:rPr lang="cs-CZ" altLang="cs-CZ" sz="2100" dirty="0" smtClean="0">
                <a:latin typeface="Calibri" panose="020F0502020204030204" pitchFamily="34" charset="0"/>
              </a:rPr>
              <a:t> </a:t>
            </a:r>
            <a:r>
              <a:rPr lang="cs-CZ" altLang="cs-CZ" sz="2100" dirty="0" err="1" smtClean="0">
                <a:latin typeface="Calibri" panose="020F0502020204030204" pitchFamily="34" charset="0"/>
              </a:rPr>
              <a:t>always</a:t>
            </a:r>
            <a:r>
              <a:rPr lang="cs-CZ" altLang="cs-CZ" sz="2100" dirty="0" smtClean="0">
                <a:latin typeface="Calibri" panose="020F0502020204030204" pitchFamily="34" charset="0"/>
              </a:rPr>
              <a:t> </a:t>
            </a:r>
            <a:r>
              <a:rPr lang="en-GB" altLang="cs-CZ" sz="2100" dirty="0" smtClean="0">
                <a:latin typeface="Calibri" panose="020F0502020204030204" pitchFamily="34" charset="0"/>
              </a:rPr>
              <a:t>specific for the journal, </a:t>
            </a:r>
            <a:r>
              <a:rPr lang="en-GB" altLang="cs-CZ" sz="2100" dirty="0" smtClean="0">
                <a:latin typeface="Calibri" panose="020F0502020204030204" pitchFamily="34" charset="0"/>
                <a:hlinkClick r:id="rId3"/>
              </a:rPr>
              <a:t>instruction for authors</a:t>
            </a:r>
            <a:r>
              <a:rPr lang="en-GB" altLang="cs-CZ" sz="2100" dirty="0" smtClean="0">
                <a:latin typeface="Calibri" panose="020F0502020204030204" pitchFamily="34" charset="0"/>
              </a:rPr>
              <a:t> should be studied carefully as well as recent articles from the journal</a:t>
            </a:r>
            <a:endParaRPr lang="en-GB" altLang="cs-CZ" sz="2100" dirty="0">
              <a:latin typeface="Calibri" panose="020F0502020204030204" pitchFamily="34" charset="0"/>
            </a:endParaRP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323415" y="2730794"/>
            <a:ext cx="11584545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cs-CZ" altLang="cs-CZ" sz="2100" b="1" dirty="0">
                <a:latin typeface="Calibri" panose="020F0502020204030204" pitchFamily="34" charset="0"/>
              </a:rPr>
              <a:t>- </a:t>
            </a:r>
            <a:r>
              <a:rPr lang="en-GB" altLang="cs-CZ" sz="2100" b="1" dirty="0">
                <a:latin typeface="Calibri" panose="020F0502020204030204" pitchFamily="34" charset="0"/>
              </a:rPr>
              <a:t>Practical </a:t>
            </a:r>
            <a:r>
              <a:rPr lang="en-GB" altLang="cs-CZ" sz="2100" b="1" dirty="0">
                <a:latin typeface="Calibri" panose="020F0502020204030204" pitchFamily="34" charset="0"/>
              </a:rPr>
              <a:t>assessment, Research and Evaluation </a:t>
            </a:r>
            <a:r>
              <a:rPr lang="en-GB" altLang="cs-CZ" sz="2100" b="1" dirty="0">
                <a:latin typeface="Calibri" panose="020F0502020204030204" pitchFamily="34" charset="0"/>
              </a:rPr>
              <a:t>online</a:t>
            </a:r>
            <a:r>
              <a:rPr lang="cs-CZ" altLang="cs-CZ" sz="2100" b="1" dirty="0">
                <a:latin typeface="Calibri" panose="020F0502020204030204" pitchFamily="34" charset="0"/>
              </a:rPr>
              <a:t> (PARE)</a:t>
            </a:r>
            <a:r>
              <a:rPr lang="en-GB" altLang="cs-CZ" sz="2100" b="1" dirty="0">
                <a:latin typeface="Calibri" panose="020F0502020204030204" pitchFamily="34" charset="0"/>
              </a:rPr>
              <a:t> </a:t>
            </a:r>
            <a:r>
              <a:rPr lang="cs-CZ" altLang="cs-CZ" sz="2100" dirty="0" smtClean="0">
                <a:latin typeface="Calibri" panose="020F0502020204030204" pitchFamily="34" charset="0"/>
              </a:rPr>
              <a:t>-</a:t>
            </a:r>
            <a:r>
              <a:rPr lang="cs-CZ" altLang="cs-CZ" sz="2100" b="1" dirty="0" smtClean="0">
                <a:latin typeface="Calibri" panose="020F0502020204030204" pitchFamily="34" charset="0"/>
              </a:rPr>
              <a:t> </a:t>
            </a:r>
            <a:r>
              <a:rPr lang="cs-CZ" altLang="cs-CZ" sz="2100" dirty="0" smtClean="0">
                <a:latin typeface="Calibri" panose="020F0502020204030204" pitchFamily="34" charset="0"/>
                <a:hlinkClick r:id="rId4"/>
              </a:rPr>
              <a:t>PARE</a:t>
            </a:r>
            <a:endParaRPr lang="en-GB" altLang="cs-CZ" sz="2100" dirty="0">
              <a:latin typeface="Calibri" panose="020F0502020204030204" pitchFamily="34" charset="0"/>
            </a:endParaRPr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331427" y="3899671"/>
            <a:ext cx="11584546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cs-CZ" sz="2100" b="1" dirty="0">
                <a:latin typeface="Calibri" panose="020F0502020204030204" pitchFamily="34" charset="0"/>
              </a:rPr>
              <a:t>- very good tutorial on scientific writing and publishing of original articles </a:t>
            </a:r>
            <a:r>
              <a:rPr lang="cs-CZ" altLang="cs-CZ" sz="2100" b="1" dirty="0" smtClean="0">
                <a:latin typeface="Calibri" panose="020F0502020204030204" pitchFamily="34" charset="0"/>
              </a:rPr>
              <a:t> </a:t>
            </a:r>
            <a:r>
              <a:rPr lang="cs-CZ" altLang="cs-CZ" sz="2100" dirty="0" smtClean="0">
                <a:latin typeface="Calibri" panose="020F0502020204030204" pitchFamily="34" charset="0"/>
              </a:rPr>
              <a:t>-</a:t>
            </a:r>
            <a:r>
              <a:rPr lang="en-GB" altLang="cs-CZ" sz="2100" b="1" dirty="0" smtClean="0">
                <a:latin typeface="Calibri" panose="020F0502020204030204" pitchFamily="34" charset="0"/>
              </a:rPr>
              <a:t> </a:t>
            </a:r>
            <a:r>
              <a:rPr lang="en-GB" altLang="cs-CZ" sz="2100" dirty="0" smtClean="0">
                <a:latin typeface="Calibri" panose="020F0502020204030204" pitchFamily="34" charset="0"/>
              </a:rPr>
              <a:t>  </a:t>
            </a:r>
            <a:r>
              <a:rPr lang="en-GB" altLang="cs-CZ" sz="2100" dirty="0">
                <a:latin typeface="Calibri" panose="020F0502020204030204" pitchFamily="34" charset="0"/>
                <a:hlinkClick r:id="rId5"/>
              </a:rPr>
              <a:t>San Francisco Edit</a:t>
            </a:r>
            <a:endParaRPr lang="en-GB" altLang="cs-CZ" sz="2100" dirty="0">
              <a:latin typeface="Calibri" panose="020F0502020204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35247" y="3259210"/>
            <a:ext cx="11539836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cs-CZ" altLang="cs-CZ" sz="2100" b="1" dirty="0">
                <a:latin typeface="Calibri" panose="020F0502020204030204" pitchFamily="34" charset="0"/>
              </a:rPr>
              <a:t>- </a:t>
            </a:r>
            <a:r>
              <a:rPr lang="en-GB" altLang="cs-CZ" sz="2100" b="1" dirty="0">
                <a:latin typeface="Calibri" panose="020F0502020204030204" pitchFamily="34" charset="0"/>
              </a:rPr>
              <a:t>EASE </a:t>
            </a:r>
            <a:r>
              <a:rPr lang="cs-CZ" altLang="cs-CZ" sz="2100" b="1" dirty="0">
                <a:latin typeface="Calibri" panose="020F0502020204030204" pitchFamily="34" charset="0"/>
              </a:rPr>
              <a:t>-</a:t>
            </a:r>
            <a:r>
              <a:rPr lang="en-GB" altLang="cs-CZ" sz="2100" b="1" dirty="0">
                <a:latin typeface="Calibri" panose="020F0502020204030204" pitchFamily="34" charset="0"/>
              </a:rPr>
              <a:t> European Association of Science Editors</a:t>
            </a:r>
            <a:r>
              <a:rPr lang="en-GB" altLang="cs-CZ" sz="2100" dirty="0">
                <a:latin typeface="Calibri" panose="020F0502020204030204" pitchFamily="34" charset="0"/>
              </a:rPr>
              <a:t> </a:t>
            </a:r>
            <a:r>
              <a:rPr lang="cs-CZ" altLang="cs-CZ" sz="2100" dirty="0">
                <a:latin typeface="Calibri" panose="020F0502020204030204" pitchFamily="34" charset="0"/>
              </a:rPr>
              <a:t>-</a:t>
            </a:r>
            <a:r>
              <a:rPr lang="en-GB" altLang="cs-CZ" sz="2100" dirty="0">
                <a:latin typeface="Calibri" panose="020F0502020204030204" pitchFamily="34" charset="0"/>
              </a:rPr>
              <a:t> very good „universal“ guidelines for </a:t>
            </a:r>
            <a:r>
              <a:rPr lang="en-GB" altLang="cs-CZ" sz="2100" dirty="0">
                <a:latin typeface="Calibri" panose="020F0502020204030204" pitchFamily="34" charset="0"/>
                <a:hlinkClick r:id="rId6"/>
              </a:rPr>
              <a:t>scientific writing</a:t>
            </a:r>
            <a:endParaRPr lang="en-GB" altLang="cs-CZ" sz="2100" dirty="0">
              <a:latin typeface="Calibri" panose="020F0502020204030204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0" y="6606369"/>
            <a:ext cx="12192000" cy="276999"/>
            <a:chOff x="0" y="6606369"/>
            <a:chExt cx="12192000" cy="276999"/>
          </a:xfrm>
        </p:grpSpPr>
        <p:sp>
          <p:nvSpPr>
            <p:cNvPr id="18" name="Text Box 7"/>
            <p:cNvSpPr txBox="1">
              <a:spLocks noChangeArrowheads="1"/>
            </p:cNvSpPr>
            <p:nvPr/>
          </p:nvSpPr>
          <p:spPr bwMode="auto">
            <a:xfrm>
              <a:off x="0" y="6606369"/>
              <a:ext cx="12192000" cy="276999"/>
            </a:xfrm>
            <a:prstGeom prst="rect">
              <a:avLst/>
            </a:prstGeom>
            <a:gradFill rotWithShape="0">
              <a:gsLst>
                <a:gs pos="0">
                  <a:srgbClr val="92D050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B130P16E: </a:t>
              </a:r>
              <a:r>
                <a:rPr lang="en-GB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Practical basics of scientific work	</a:t>
              </a:r>
              <a:r>
                <a:rPr lang="cs-CZ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	  Department of Experimental Plant Biology, FS CU 	https</a:t>
              </a:r>
              <a:r>
                <a:rPr lang="cs-CZ" altLang="cs-CZ" sz="1200" dirty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://</a:t>
              </a:r>
              <a:r>
                <a:rPr lang="cs-CZ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lhr.ueb.cas.cz/petrasek/B130P16E.htm</a:t>
              </a:r>
              <a:r>
                <a:rPr lang="cs-CZ" altLang="cs-CZ" sz="1200" b="1" dirty="0" smtClean="0">
                  <a:solidFill>
                    <a:schemeClr val="bg2">
                      <a:lumMod val="75000"/>
                    </a:schemeClr>
                  </a:solidFill>
                </a:rPr>
                <a:t>	    </a:t>
              </a:r>
              <a:endParaRPr lang="cs-CZ" altLang="cs-CZ" sz="1200" b="1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0726670" y="6616818"/>
              <a:ext cx="1201978" cy="2160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0" name="Picture 19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42581" y="6616818"/>
              <a:ext cx="169733" cy="238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15" descr="logo-male UEB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48025" y="6634318"/>
              <a:ext cx="180165" cy="191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Picture 2" descr="Znak UK - Univerzita Karlova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11483" y="6633082"/>
              <a:ext cx="230681" cy="2069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4" descr="Fakultní logo a vizuální materiály — Přírodovědecká fakulta UK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88258" y="6639851"/>
              <a:ext cx="186204" cy="1862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10" descr="Sociologický ústav AV ČR - YouTube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71347" y="6639851"/>
              <a:ext cx="203736" cy="2037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6" name="Zaoblený obdélník 11"/>
          <p:cNvSpPr/>
          <p:nvPr/>
        </p:nvSpPr>
        <p:spPr>
          <a:xfrm>
            <a:off x="359927" y="841279"/>
            <a:ext cx="11435646" cy="67441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9256069" y="-39363"/>
            <a:ext cx="294120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cs-CZ" sz="1800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5. Presenting a scientific work</a:t>
            </a:r>
          </a:p>
        </p:txBody>
      </p:sp>
      <p:sp>
        <p:nvSpPr>
          <p:cNvPr id="28" name="Text Box 11"/>
          <p:cNvSpPr txBox="1">
            <a:spLocks noChangeArrowheads="1"/>
          </p:cNvSpPr>
          <p:nvPr/>
        </p:nvSpPr>
        <p:spPr bwMode="auto">
          <a:xfrm>
            <a:off x="148900" y="208761"/>
            <a:ext cx="1179557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3600" dirty="0">
                <a:latin typeface="Calibri" panose="020F0502020204030204" pitchFamily="34" charset="0"/>
                <a:cs typeface="Calibri" panose="020F0502020204030204" pitchFamily="34" charset="0"/>
              </a:rPr>
              <a:t>5.5. Original contribution (paper)</a:t>
            </a:r>
            <a:endParaRPr lang="en-GB" altLang="cs-CZ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9" grpId="0"/>
      <p:bldP spid="14" grpId="0"/>
      <p:bldP spid="15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32" name="Text Box 16"/>
          <p:cNvSpPr txBox="1">
            <a:spLocks noChangeArrowheads="1"/>
          </p:cNvSpPr>
          <p:nvPr/>
        </p:nvSpPr>
        <p:spPr bwMode="auto">
          <a:xfrm>
            <a:off x="519801" y="982549"/>
            <a:ext cx="842486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200" b="1" dirty="0">
                <a:latin typeface="Calibri" panose="020F0502020204030204" pitchFamily="34" charset="0"/>
                <a:hlinkClick r:id="rId3" action="ppaction://hlinkfile"/>
              </a:rPr>
              <a:t>The structure of  standard manuscript of the original contribution:</a:t>
            </a:r>
            <a:endParaRPr lang="en-US" altLang="cs-CZ" sz="2200" dirty="0">
              <a:latin typeface="Calibri" panose="020F0502020204030204" pitchFamily="34" charset="0"/>
            </a:endParaRPr>
          </a:p>
        </p:txBody>
      </p:sp>
      <p:sp>
        <p:nvSpPr>
          <p:cNvPr id="34833" name="Text Box 17"/>
          <p:cNvSpPr txBox="1">
            <a:spLocks noChangeArrowheads="1"/>
          </p:cNvSpPr>
          <p:nvPr/>
        </p:nvSpPr>
        <p:spPr bwMode="auto">
          <a:xfrm>
            <a:off x="479376" y="1484784"/>
            <a:ext cx="1143306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 dirty="0">
                <a:latin typeface="Calibri" panose="020F0502020204030204" pitchFamily="34" charset="0"/>
              </a:rPr>
              <a:t>- Title</a:t>
            </a:r>
            <a:r>
              <a:rPr lang="en-US" altLang="cs-CZ" sz="2100" dirty="0">
                <a:latin typeface="Calibri" panose="020F0502020204030204" pitchFamily="34" charset="0"/>
              </a:rPr>
              <a:t> </a:t>
            </a:r>
            <a:r>
              <a:rPr lang="cs-CZ" altLang="cs-CZ" sz="2100" dirty="0">
                <a:latin typeface="Calibri" panose="020F0502020204030204" pitchFamily="34" charset="0"/>
              </a:rPr>
              <a:t>-</a:t>
            </a:r>
            <a:r>
              <a:rPr lang="en-US" altLang="cs-CZ" sz="2100" dirty="0">
                <a:latin typeface="Calibri" panose="020F0502020204030204" pitchFamily="34" charset="0"/>
              </a:rPr>
              <a:t> </a:t>
            </a:r>
            <a:r>
              <a:rPr lang="cs-CZ" altLang="cs-CZ" sz="2100" dirty="0" err="1">
                <a:latin typeface="Calibri" panose="020F0502020204030204" pitchFamily="34" charset="0"/>
              </a:rPr>
              <a:t>always</a:t>
            </a:r>
            <a:r>
              <a:rPr lang="cs-CZ" altLang="cs-CZ" sz="2100" dirty="0">
                <a:latin typeface="Calibri" panose="020F0502020204030204" pitchFamily="34" charset="0"/>
              </a:rPr>
              <a:t> </a:t>
            </a:r>
            <a:r>
              <a:rPr lang="en-US" altLang="cs-CZ" sz="2100" dirty="0">
                <a:latin typeface="Calibri" panose="020F0502020204030204" pitchFamily="34" charset="0"/>
              </a:rPr>
              <a:t>attract attention by original and informative titles, title page contains names and addresses of all </a:t>
            </a:r>
            <a:r>
              <a:rPr lang="en-US" altLang="cs-CZ" sz="2100" dirty="0">
                <a:latin typeface="Calibri" panose="020F0502020204030204" pitchFamily="34" charset="0"/>
                <a:hlinkClick r:id="rId4" action="ppaction://hlinkfile"/>
              </a:rPr>
              <a:t>authors</a:t>
            </a:r>
            <a:r>
              <a:rPr lang="en-US" altLang="cs-CZ" sz="2100" dirty="0">
                <a:latin typeface="Calibri" panose="020F0502020204030204" pitchFamily="34" charset="0"/>
              </a:rPr>
              <a:t>, key words, </a:t>
            </a:r>
            <a:r>
              <a:rPr lang="en-US" altLang="cs-CZ" sz="2100" dirty="0" smtClean="0">
                <a:latin typeface="Calibri" panose="020F0502020204030204" pitchFamily="34" charset="0"/>
              </a:rPr>
              <a:t>running</a:t>
            </a:r>
            <a:r>
              <a:rPr lang="cs-CZ" altLang="cs-CZ" sz="2100" dirty="0" smtClean="0">
                <a:latin typeface="Calibri" panose="020F0502020204030204" pitchFamily="34" charset="0"/>
              </a:rPr>
              <a:t> </a:t>
            </a:r>
            <a:r>
              <a:rPr lang="en-US" altLang="cs-CZ" sz="2100" dirty="0">
                <a:latin typeface="Calibri" panose="020F0502020204030204" pitchFamily="34" charset="0"/>
              </a:rPr>
              <a:t>title</a:t>
            </a:r>
            <a:r>
              <a:rPr lang="cs-CZ" altLang="cs-CZ" sz="2100" dirty="0">
                <a:latin typeface="Calibri" panose="020F0502020204030204" pitchFamily="34" charset="0"/>
              </a:rPr>
              <a:t>, </a:t>
            </a:r>
            <a:r>
              <a:rPr lang="cs-CZ" altLang="cs-CZ" sz="2100" dirty="0" err="1">
                <a:latin typeface="Calibri" panose="020F0502020204030204" pitchFamily="34" charset="0"/>
              </a:rPr>
              <a:t>etc</a:t>
            </a:r>
            <a:r>
              <a:rPr lang="cs-CZ" altLang="cs-CZ" sz="2100" dirty="0">
                <a:latin typeface="Calibri" panose="020F0502020204030204" pitchFamily="34" charset="0"/>
              </a:rPr>
              <a:t>.</a:t>
            </a:r>
            <a:endParaRPr lang="en-US" altLang="cs-CZ" sz="2100" b="1" dirty="0">
              <a:latin typeface="Calibri" panose="020F0502020204030204" pitchFamily="34" charset="0"/>
            </a:endParaRPr>
          </a:p>
        </p:txBody>
      </p:sp>
      <p:sp>
        <p:nvSpPr>
          <p:cNvPr id="34834" name="Text Box 18"/>
          <p:cNvSpPr txBox="1">
            <a:spLocks noChangeArrowheads="1"/>
          </p:cNvSpPr>
          <p:nvPr/>
        </p:nvSpPr>
        <p:spPr bwMode="auto">
          <a:xfrm>
            <a:off x="479376" y="2279085"/>
            <a:ext cx="9815682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 dirty="0">
                <a:latin typeface="Calibri" panose="020F0502020204030204" pitchFamily="34" charset="0"/>
              </a:rPr>
              <a:t>- Abstract (summary)</a:t>
            </a:r>
            <a:r>
              <a:rPr lang="en-US" altLang="cs-CZ" sz="2100" dirty="0">
                <a:latin typeface="Calibri" panose="020F0502020204030204" pitchFamily="34" charset="0"/>
              </a:rPr>
              <a:t> </a:t>
            </a:r>
            <a:r>
              <a:rPr lang="cs-CZ" altLang="cs-CZ" sz="2100" dirty="0">
                <a:latin typeface="Calibri" panose="020F0502020204030204" pitchFamily="34" charset="0"/>
              </a:rPr>
              <a:t>-</a:t>
            </a:r>
            <a:r>
              <a:rPr lang="en-US" altLang="cs-CZ" sz="2100" dirty="0">
                <a:latin typeface="Calibri" panose="020F0502020204030204" pitchFamily="34" charset="0"/>
              </a:rPr>
              <a:t> condensed form of the </a:t>
            </a:r>
            <a:r>
              <a:rPr lang="en-US" altLang="cs-CZ" sz="2100" dirty="0" smtClean="0">
                <a:latin typeface="Calibri" panose="020F0502020204030204" pitchFamily="34" charset="0"/>
              </a:rPr>
              <a:t>article </a:t>
            </a:r>
            <a:endParaRPr lang="en-US" altLang="cs-CZ" sz="2100" b="1" dirty="0">
              <a:latin typeface="Calibri" panose="020F0502020204030204" pitchFamily="34" charset="0"/>
            </a:endParaRPr>
          </a:p>
        </p:txBody>
      </p:sp>
      <p:sp>
        <p:nvSpPr>
          <p:cNvPr id="34835" name="Text Box 19"/>
          <p:cNvSpPr txBox="1">
            <a:spLocks noChangeArrowheads="1"/>
          </p:cNvSpPr>
          <p:nvPr/>
        </p:nvSpPr>
        <p:spPr bwMode="auto">
          <a:xfrm>
            <a:off x="481403" y="2759414"/>
            <a:ext cx="10861031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 dirty="0">
                <a:latin typeface="Calibri" panose="020F0502020204030204" pitchFamily="34" charset="0"/>
              </a:rPr>
              <a:t>- Introduction</a:t>
            </a:r>
            <a:r>
              <a:rPr lang="en-US" altLang="cs-CZ" sz="2100" dirty="0">
                <a:latin typeface="Calibri" panose="020F0502020204030204" pitchFamily="34" charset="0"/>
              </a:rPr>
              <a:t> - summarization of recent knowledge in the </a:t>
            </a:r>
            <a:r>
              <a:rPr lang="en-US" altLang="cs-CZ" sz="2100" dirty="0" smtClean="0">
                <a:latin typeface="Calibri" panose="020F0502020204030204" pitchFamily="34" charset="0"/>
              </a:rPr>
              <a:t>fie</a:t>
            </a:r>
            <a:r>
              <a:rPr lang="cs-CZ" altLang="cs-CZ" sz="2100" dirty="0" smtClean="0">
                <a:latin typeface="Calibri" panose="020F0502020204030204" pitchFamily="34" charset="0"/>
              </a:rPr>
              <a:t>l</a:t>
            </a:r>
            <a:r>
              <a:rPr lang="en-US" altLang="cs-CZ" sz="2100" dirty="0" smtClean="0">
                <a:latin typeface="Calibri" panose="020F0502020204030204" pitchFamily="34" charset="0"/>
              </a:rPr>
              <a:t>d</a:t>
            </a:r>
            <a:r>
              <a:rPr lang="en-US" altLang="cs-CZ" sz="2100" dirty="0">
                <a:latin typeface="Calibri" panose="020F0502020204030204" pitchFamily="34" charset="0"/>
              </a:rPr>
              <a:t>, only relevant information should be here, always ends </a:t>
            </a:r>
            <a:r>
              <a:rPr lang="en-US" altLang="cs-CZ" sz="2100" dirty="0" smtClean="0">
                <a:latin typeface="Calibri" panose="020F0502020204030204" pitchFamily="34" charset="0"/>
              </a:rPr>
              <a:t>with</a:t>
            </a:r>
            <a:r>
              <a:rPr lang="cs-CZ" altLang="cs-CZ" sz="2100" dirty="0" smtClean="0">
                <a:latin typeface="Calibri" panose="020F0502020204030204" pitchFamily="34" charset="0"/>
              </a:rPr>
              <a:t> </a:t>
            </a:r>
            <a:r>
              <a:rPr lang="en-US" altLang="cs-CZ" sz="2100" dirty="0" smtClean="0">
                <a:latin typeface="Calibri" panose="020F0502020204030204" pitchFamily="34" charset="0"/>
              </a:rPr>
              <a:t>the </a:t>
            </a:r>
            <a:r>
              <a:rPr lang="en-US" altLang="cs-CZ" sz="2100" dirty="0">
                <a:latin typeface="Calibri" panose="020F0502020204030204" pitchFamily="34" charset="0"/>
              </a:rPr>
              <a:t>paragraph highlighting our results and conclusions </a:t>
            </a:r>
            <a:endParaRPr lang="en-US" altLang="cs-CZ" sz="2100" b="1" dirty="0">
              <a:latin typeface="Calibri" panose="020F0502020204030204" pitchFamily="34" charset="0"/>
            </a:endParaRPr>
          </a:p>
        </p:txBody>
      </p:sp>
      <p:sp>
        <p:nvSpPr>
          <p:cNvPr id="34836" name="Text Box 20"/>
          <p:cNvSpPr txBox="1">
            <a:spLocks noChangeArrowheads="1"/>
          </p:cNvSpPr>
          <p:nvPr/>
        </p:nvSpPr>
        <p:spPr bwMode="auto">
          <a:xfrm>
            <a:off x="479376" y="3550477"/>
            <a:ext cx="9815682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cs-CZ" sz="2100" b="1" dirty="0" smtClean="0">
                <a:latin typeface="Calibri" panose="020F0502020204030204" pitchFamily="34" charset="0"/>
              </a:rPr>
              <a:t>- Results</a:t>
            </a:r>
            <a:r>
              <a:rPr lang="en-GB" altLang="cs-CZ" sz="2100" dirty="0" smtClean="0">
                <a:latin typeface="Calibri" panose="020F0502020204030204" pitchFamily="34" charset="0"/>
              </a:rPr>
              <a:t> - arranged in the individual parts </a:t>
            </a:r>
            <a:endParaRPr lang="en-GB" altLang="cs-CZ" sz="2100" b="1" dirty="0">
              <a:latin typeface="Calibri" panose="020F0502020204030204" pitchFamily="34" charset="0"/>
            </a:endParaRPr>
          </a:p>
        </p:txBody>
      </p:sp>
      <p:sp>
        <p:nvSpPr>
          <p:cNvPr id="34837" name="Text Box 21"/>
          <p:cNvSpPr txBox="1">
            <a:spLocks noChangeArrowheads="1"/>
          </p:cNvSpPr>
          <p:nvPr/>
        </p:nvSpPr>
        <p:spPr bwMode="auto">
          <a:xfrm>
            <a:off x="479376" y="4053947"/>
            <a:ext cx="9815682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 dirty="0">
                <a:latin typeface="Calibri" panose="020F0502020204030204" pitchFamily="34" charset="0"/>
              </a:rPr>
              <a:t>- Discussion</a:t>
            </a:r>
            <a:r>
              <a:rPr lang="en-US" altLang="cs-CZ" sz="2100" dirty="0">
                <a:latin typeface="Calibri" panose="020F0502020204030204" pitchFamily="34" charset="0"/>
              </a:rPr>
              <a:t> -  it could form one coherent part with results</a:t>
            </a:r>
            <a:endParaRPr lang="en-US" altLang="cs-CZ" sz="2100" b="1" dirty="0">
              <a:latin typeface="Calibri" panose="020F0502020204030204" pitchFamily="34" charset="0"/>
            </a:endParaRPr>
          </a:p>
        </p:txBody>
      </p:sp>
      <p:sp>
        <p:nvSpPr>
          <p:cNvPr id="34838" name="Text Box 22"/>
          <p:cNvSpPr txBox="1">
            <a:spLocks noChangeArrowheads="1"/>
          </p:cNvSpPr>
          <p:nvPr/>
        </p:nvSpPr>
        <p:spPr bwMode="auto">
          <a:xfrm>
            <a:off x="496633" y="4536674"/>
            <a:ext cx="11330747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 dirty="0">
                <a:latin typeface="Calibri" panose="020F0502020204030204" pitchFamily="34" charset="0"/>
              </a:rPr>
              <a:t>- Material and Methods</a:t>
            </a:r>
            <a:r>
              <a:rPr lang="en-US" altLang="cs-CZ" sz="2100" dirty="0">
                <a:latin typeface="Calibri" panose="020F0502020204030204" pitchFamily="34" charset="0"/>
              </a:rPr>
              <a:t> -  one should be able to repeat all experiments based on the information </a:t>
            </a:r>
            <a:r>
              <a:rPr lang="cs-CZ" altLang="cs-CZ" sz="2100" dirty="0" smtClean="0">
                <a:latin typeface="Calibri" panose="020F0502020204030204" pitchFamily="34" charset="0"/>
              </a:rPr>
              <a:t>				  </a:t>
            </a:r>
            <a:r>
              <a:rPr lang="en-US" altLang="cs-CZ" sz="2100" dirty="0" smtClean="0">
                <a:latin typeface="Calibri" panose="020F0502020204030204" pitchFamily="34" charset="0"/>
              </a:rPr>
              <a:t>provided </a:t>
            </a:r>
            <a:r>
              <a:rPr lang="cs-CZ" altLang="cs-CZ" sz="2100" dirty="0" smtClean="0">
                <a:latin typeface="Calibri" panose="020F0502020204030204" pitchFamily="34" charset="0"/>
              </a:rPr>
              <a:t>in </a:t>
            </a:r>
            <a:r>
              <a:rPr lang="cs-CZ" altLang="cs-CZ" sz="2100" dirty="0" err="1" smtClean="0">
                <a:latin typeface="Calibri" panose="020F0502020204030204" pitchFamily="34" charset="0"/>
              </a:rPr>
              <a:t>this</a:t>
            </a:r>
            <a:r>
              <a:rPr lang="cs-CZ" altLang="cs-CZ" sz="2100" dirty="0" smtClean="0">
                <a:latin typeface="Calibri" panose="020F0502020204030204" pitchFamily="34" charset="0"/>
              </a:rPr>
              <a:t> part</a:t>
            </a:r>
            <a:endParaRPr lang="en-US" altLang="cs-CZ" sz="2100" b="1" dirty="0">
              <a:latin typeface="Calibri" panose="020F0502020204030204" pitchFamily="34" charset="0"/>
            </a:endParaRPr>
          </a:p>
        </p:txBody>
      </p:sp>
      <p:sp>
        <p:nvSpPr>
          <p:cNvPr id="34839" name="Text Box 23"/>
          <p:cNvSpPr txBox="1">
            <a:spLocks noChangeArrowheads="1"/>
          </p:cNvSpPr>
          <p:nvPr/>
        </p:nvSpPr>
        <p:spPr bwMode="auto">
          <a:xfrm>
            <a:off x="527416" y="5250583"/>
            <a:ext cx="9815682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 dirty="0">
                <a:latin typeface="Calibri" panose="020F0502020204030204" pitchFamily="34" charset="0"/>
              </a:rPr>
              <a:t>- References</a:t>
            </a:r>
            <a:r>
              <a:rPr lang="en-US" altLang="cs-CZ" sz="2100" dirty="0">
                <a:latin typeface="Calibri" panose="020F0502020204030204" pitchFamily="34" charset="0"/>
              </a:rPr>
              <a:t> -  in the specific style of he journal </a:t>
            </a:r>
            <a:endParaRPr lang="en-US" altLang="cs-CZ" sz="2100" b="1" dirty="0">
              <a:latin typeface="Calibri" panose="020F0502020204030204" pitchFamily="34" charset="0"/>
            </a:endParaRPr>
          </a:p>
        </p:txBody>
      </p:sp>
      <p:sp>
        <p:nvSpPr>
          <p:cNvPr id="34840" name="Text Box 24"/>
          <p:cNvSpPr txBox="1">
            <a:spLocks noChangeArrowheads="1"/>
          </p:cNvSpPr>
          <p:nvPr/>
        </p:nvSpPr>
        <p:spPr bwMode="auto">
          <a:xfrm>
            <a:off x="539131" y="5662465"/>
            <a:ext cx="10966948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 dirty="0">
                <a:latin typeface="Calibri" panose="020F0502020204030204" pitchFamily="34" charset="0"/>
              </a:rPr>
              <a:t>- Figures</a:t>
            </a:r>
            <a:r>
              <a:rPr lang="en-US" altLang="cs-CZ" sz="2100" dirty="0">
                <a:latin typeface="Calibri" panose="020F0502020204030204" pitchFamily="34" charset="0"/>
              </a:rPr>
              <a:t>,</a:t>
            </a:r>
            <a:r>
              <a:rPr lang="en-US" altLang="cs-CZ" sz="2100" b="1" dirty="0">
                <a:latin typeface="Calibri" panose="020F0502020204030204" pitchFamily="34" charset="0"/>
              </a:rPr>
              <a:t> Tables </a:t>
            </a:r>
            <a:r>
              <a:rPr lang="en-US" altLang="cs-CZ" sz="2100" dirty="0">
                <a:latin typeface="Calibri" panose="020F0502020204030204" pitchFamily="34" charset="0"/>
              </a:rPr>
              <a:t>- separate numbering</a:t>
            </a:r>
            <a:endParaRPr lang="en-US" altLang="cs-CZ" sz="2100" b="1" dirty="0">
              <a:latin typeface="Calibri" panose="020F0502020204030204" pitchFamily="34" charset="0"/>
            </a:endParaRPr>
          </a:p>
        </p:txBody>
      </p:sp>
      <p:sp>
        <p:nvSpPr>
          <p:cNvPr id="34841" name="Text Box 25"/>
          <p:cNvSpPr txBox="1">
            <a:spLocks noChangeArrowheads="1"/>
          </p:cNvSpPr>
          <p:nvPr/>
        </p:nvSpPr>
        <p:spPr bwMode="auto">
          <a:xfrm>
            <a:off x="539131" y="6102899"/>
            <a:ext cx="9815685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 dirty="0">
                <a:latin typeface="Calibri" panose="020F0502020204030204" pitchFamily="34" charset="0"/>
              </a:rPr>
              <a:t>- Captions</a:t>
            </a:r>
            <a:r>
              <a:rPr lang="en-US" altLang="cs-CZ" sz="2100" dirty="0">
                <a:latin typeface="Calibri" panose="020F0502020204030204" pitchFamily="34" charset="0"/>
              </a:rPr>
              <a:t> </a:t>
            </a:r>
            <a:r>
              <a:rPr lang="cs-CZ" altLang="cs-CZ" sz="2100" dirty="0">
                <a:latin typeface="Calibri" panose="020F0502020204030204" pitchFamily="34" charset="0"/>
              </a:rPr>
              <a:t>-</a:t>
            </a:r>
            <a:r>
              <a:rPr lang="en-US" altLang="cs-CZ" sz="2100" dirty="0">
                <a:latin typeface="Calibri" panose="020F0502020204030204" pitchFamily="34" charset="0"/>
              </a:rPr>
              <a:t> figure legends, should be self-explanatory</a:t>
            </a:r>
            <a:endParaRPr lang="en-US" altLang="cs-CZ" sz="2100" b="1" dirty="0">
              <a:latin typeface="Calibri" panose="020F0502020204030204" pitchFamily="34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0" y="6606369"/>
            <a:ext cx="12192000" cy="276999"/>
            <a:chOff x="0" y="6606369"/>
            <a:chExt cx="12192000" cy="276999"/>
          </a:xfrm>
        </p:grpSpPr>
        <p:sp>
          <p:nvSpPr>
            <p:cNvPr id="22" name="Text Box 7"/>
            <p:cNvSpPr txBox="1">
              <a:spLocks noChangeArrowheads="1"/>
            </p:cNvSpPr>
            <p:nvPr/>
          </p:nvSpPr>
          <p:spPr bwMode="auto">
            <a:xfrm>
              <a:off x="0" y="6606369"/>
              <a:ext cx="12192000" cy="276999"/>
            </a:xfrm>
            <a:prstGeom prst="rect">
              <a:avLst/>
            </a:prstGeom>
            <a:gradFill rotWithShape="0">
              <a:gsLst>
                <a:gs pos="0">
                  <a:srgbClr val="92D050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B130P16E: </a:t>
              </a:r>
              <a:r>
                <a:rPr lang="en-GB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Practical basics of scientific work	</a:t>
              </a:r>
              <a:r>
                <a:rPr lang="cs-CZ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	  Department of Experimental Plant Biology, FS CU 	https</a:t>
              </a:r>
              <a:r>
                <a:rPr lang="cs-CZ" altLang="cs-CZ" sz="1200" dirty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://</a:t>
              </a:r>
              <a:r>
                <a:rPr lang="cs-CZ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lhr.ueb.cas.cz/petrasek/B130P16E.htm</a:t>
              </a:r>
              <a:r>
                <a:rPr lang="cs-CZ" altLang="cs-CZ" sz="1200" b="1" dirty="0" smtClean="0">
                  <a:solidFill>
                    <a:schemeClr val="bg2">
                      <a:lumMod val="75000"/>
                    </a:schemeClr>
                  </a:solidFill>
                </a:rPr>
                <a:t>	    </a:t>
              </a:r>
              <a:endParaRPr lang="cs-CZ" altLang="cs-CZ" sz="1200" b="1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0726670" y="6616818"/>
              <a:ext cx="1201978" cy="2160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4" name="Picture 23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42581" y="6616818"/>
              <a:ext cx="169733" cy="238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" name="Picture 15" descr="logo-male UEB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48025" y="6634318"/>
              <a:ext cx="180165" cy="191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" name="Picture 2" descr="Znak UK - Univerzita Karlov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11483" y="6633082"/>
              <a:ext cx="230681" cy="2069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7" name="Picture 4" descr="Fakultní logo a vizuální materiály — Přírodovědecká fakulta UK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88258" y="6639851"/>
              <a:ext cx="186204" cy="1862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8" name="Picture 10" descr="Sociologický ústav AV ČR - YouTube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71347" y="6639851"/>
              <a:ext cx="203736" cy="2037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0" name="Zaoblený obdélník 11"/>
          <p:cNvSpPr/>
          <p:nvPr/>
        </p:nvSpPr>
        <p:spPr>
          <a:xfrm>
            <a:off x="359927" y="841279"/>
            <a:ext cx="11435646" cy="67441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31" name="Rectangle 4"/>
          <p:cNvSpPr>
            <a:spLocks noChangeArrowheads="1"/>
          </p:cNvSpPr>
          <p:nvPr/>
        </p:nvSpPr>
        <p:spPr bwMode="auto">
          <a:xfrm>
            <a:off x="9256069" y="-39363"/>
            <a:ext cx="294120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cs-CZ" sz="1800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5. Presenting a scientific work</a:t>
            </a:r>
          </a:p>
        </p:txBody>
      </p:sp>
      <p:sp>
        <p:nvSpPr>
          <p:cNvPr id="32" name="Text Box 11"/>
          <p:cNvSpPr txBox="1">
            <a:spLocks noChangeArrowheads="1"/>
          </p:cNvSpPr>
          <p:nvPr/>
        </p:nvSpPr>
        <p:spPr bwMode="auto">
          <a:xfrm>
            <a:off x="148900" y="208761"/>
            <a:ext cx="1179557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3600" dirty="0">
                <a:latin typeface="Calibri" panose="020F0502020204030204" pitchFamily="34" charset="0"/>
                <a:cs typeface="Calibri" panose="020F0502020204030204" pitchFamily="34" charset="0"/>
              </a:rPr>
              <a:t>5.5. Original contribution (paper)</a:t>
            </a:r>
            <a:endParaRPr lang="en-GB" altLang="cs-CZ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32" grpId="0"/>
      <p:bldP spid="34833" grpId="0"/>
      <p:bldP spid="34834" grpId="0"/>
      <p:bldP spid="34835" grpId="0"/>
      <p:bldP spid="34836" grpId="0"/>
      <p:bldP spid="34837" grpId="0"/>
      <p:bldP spid="34838" grpId="0"/>
      <p:bldP spid="34839" grpId="0"/>
      <p:bldP spid="34840" grpId="0"/>
      <p:bldP spid="3484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9"/>
          <p:cNvSpPr txBox="1">
            <a:spLocks noChangeArrowheads="1"/>
          </p:cNvSpPr>
          <p:nvPr/>
        </p:nvSpPr>
        <p:spPr bwMode="auto">
          <a:xfrm>
            <a:off x="501526" y="1024047"/>
            <a:ext cx="5472113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 dirty="0">
                <a:latin typeface="Calibri" panose="020F0502020204030204" pitchFamily="34" charset="0"/>
              </a:rPr>
              <a:t>Manuscript submission procedure:</a:t>
            </a:r>
            <a:endParaRPr lang="en-US" altLang="cs-CZ" sz="2100" dirty="0">
              <a:latin typeface="Calibri" panose="020F0502020204030204" pitchFamily="34" charset="0"/>
            </a:endParaRPr>
          </a:p>
        </p:txBody>
      </p:sp>
      <p:sp>
        <p:nvSpPr>
          <p:cNvPr id="38922" name="Text Box 10"/>
          <p:cNvSpPr txBox="1">
            <a:spLocks noChangeArrowheads="1"/>
          </p:cNvSpPr>
          <p:nvPr/>
        </p:nvSpPr>
        <p:spPr bwMode="auto">
          <a:xfrm>
            <a:off x="1126878" y="1334091"/>
            <a:ext cx="10738084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cs-CZ" sz="2100" b="1" dirty="0" smtClean="0">
                <a:latin typeface="Calibri" panose="020F0502020204030204" pitchFamily="34" charset="0"/>
              </a:rPr>
              <a:t>- revision of language </a:t>
            </a:r>
            <a:r>
              <a:rPr lang="en-GB" altLang="cs-CZ" sz="2100" dirty="0" smtClean="0">
                <a:latin typeface="Calibri" panose="020F0502020204030204" pitchFamily="34" charset="0"/>
              </a:rPr>
              <a:t>- it should be done by native speaker, who is familiar with the particular scientific field, there are also professional editors. Artificial intelligence-based software could help here as well.</a:t>
            </a:r>
            <a:endParaRPr lang="en-GB" altLang="cs-CZ" sz="2100" dirty="0">
              <a:latin typeface="Calibri" panose="020F0502020204030204" pitchFamily="34" charset="0"/>
            </a:endParaRPr>
          </a:p>
        </p:txBody>
      </p:sp>
      <p:sp>
        <p:nvSpPr>
          <p:cNvPr id="38923" name="Text Box 11"/>
          <p:cNvSpPr txBox="1">
            <a:spLocks noChangeArrowheads="1"/>
          </p:cNvSpPr>
          <p:nvPr/>
        </p:nvSpPr>
        <p:spPr bwMode="auto">
          <a:xfrm>
            <a:off x="1055439" y="2316646"/>
            <a:ext cx="10809523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 dirty="0">
                <a:latin typeface="Calibri" panose="020F0502020204030204" pitchFamily="34" charset="0"/>
              </a:rPr>
              <a:t>- electronic submission</a:t>
            </a:r>
            <a:r>
              <a:rPr lang="en-US" altLang="cs-CZ" sz="2100" dirty="0">
                <a:latin typeface="Calibri" panose="020F0502020204030204" pitchFamily="34" charset="0"/>
              </a:rPr>
              <a:t> - uploading of individual files to the server of the </a:t>
            </a:r>
            <a:r>
              <a:rPr lang="en-US" altLang="cs-CZ" sz="2100" dirty="0" smtClean="0">
                <a:latin typeface="Calibri" panose="020F0502020204030204" pitchFamily="34" charset="0"/>
              </a:rPr>
              <a:t>journal</a:t>
            </a:r>
            <a:endParaRPr lang="en-US" altLang="cs-CZ" sz="2100" dirty="0">
              <a:latin typeface="Calibri" panose="020F0502020204030204" pitchFamily="34" charset="0"/>
            </a:endParaRPr>
          </a:p>
        </p:txBody>
      </p:sp>
      <p:sp>
        <p:nvSpPr>
          <p:cNvPr id="38924" name="Text Box 12"/>
          <p:cNvSpPr txBox="1">
            <a:spLocks noChangeArrowheads="1"/>
          </p:cNvSpPr>
          <p:nvPr/>
        </p:nvSpPr>
        <p:spPr bwMode="auto">
          <a:xfrm>
            <a:off x="1033082" y="2881613"/>
            <a:ext cx="10740133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 dirty="0">
                <a:latin typeface="Calibri" panose="020F0502020204030204" pitchFamily="34" charset="0"/>
              </a:rPr>
              <a:t>- </a:t>
            </a:r>
            <a:r>
              <a:rPr lang="en-US" altLang="cs-CZ" sz="2100" b="1" dirty="0">
                <a:latin typeface="Calibri" panose="020F0502020204030204" pitchFamily="34" charset="0"/>
                <a:hlinkClick r:id="rId3" action="ppaction://hlinkfile"/>
              </a:rPr>
              <a:t>cover letter</a:t>
            </a:r>
            <a:r>
              <a:rPr lang="en-US" altLang="cs-CZ" sz="2100" dirty="0">
                <a:latin typeface="Calibri" panose="020F0502020204030204" pitchFamily="34" charset="0"/>
              </a:rPr>
              <a:t> - the letter to the editor-in-chief or associate editors, </a:t>
            </a:r>
            <a:r>
              <a:rPr lang="en-US" altLang="cs-CZ" sz="2100" dirty="0" smtClean="0">
                <a:latin typeface="Calibri" panose="020F0502020204030204" pitchFamily="34" charset="0"/>
              </a:rPr>
              <a:t>where </a:t>
            </a:r>
            <a:r>
              <a:rPr lang="en-US" altLang="cs-CZ" sz="2100" dirty="0">
                <a:latin typeface="Calibri" panose="020F0502020204030204" pitchFamily="34" charset="0"/>
              </a:rPr>
              <a:t>the reasoning why this </a:t>
            </a:r>
            <a:r>
              <a:rPr lang="cs-CZ" altLang="cs-CZ" sz="2100" dirty="0" smtClean="0">
                <a:latin typeface="Calibri" panose="020F0502020204030204" pitchFamily="34" charset="0"/>
              </a:rPr>
              <a:t>	            </a:t>
            </a:r>
            <a:r>
              <a:rPr lang="en-US" altLang="cs-CZ" sz="2100" dirty="0" smtClean="0">
                <a:latin typeface="Calibri" panose="020F0502020204030204" pitchFamily="34" charset="0"/>
              </a:rPr>
              <a:t>particular </a:t>
            </a:r>
            <a:r>
              <a:rPr lang="en-US" altLang="cs-CZ" sz="2100" dirty="0">
                <a:latin typeface="Calibri" panose="020F0502020204030204" pitchFamily="34" charset="0"/>
              </a:rPr>
              <a:t>paper should be</a:t>
            </a:r>
            <a:r>
              <a:rPr lang="cs-CZ" altLang="cs-CZ" sz="2100" dirty="0">
                <a:latin typeface="Calibri" panose="020F0502020204030204" pitchFamily="34" charset="0"/>
              </a:rPr>
              <a:t> </a:t>
            </a:r>
            <a:r>
              <a:rPr lang="en-US" altLang="cs-CZ" sz="2100" dirty="0">
                <a:latin typeface="Calibri" panose="020F0502020204030204" pitchFamily="34" charset="0"/>
              </a:rPr>
              <a:t>published </a:t>
            </a:r>
            <a:r>
              <a:rPr lang="en-US" altLang="cs-CZ" sz="2100" dirty="0" smtClean="0">
                <a:latin typeface="Calibri" panose="020F0502020204030204" pitchFamily="34" charset="0"/>
              </a:rPr>
              <a:t>is </a:t>
            </a:r>
            <a:r>
              <a:rPr lang="en-US" altLang="cs-CZ" sz="2100" dirty="0">
                <a:latin typeface="Calibri" panose="020F0502020204030204" pitchFamily="34" charset="0"/>
              </a:rPr>
              <a:t>clearly stated  </a:t>
            </a:r>
          </a:p>
        </p:txBody>
      </p:sp>
      <p:sp>
        <p:nvSpPr>
          <p:cNvPr id="38925" name="Text Box 13"/>
          <p:cNvSpPr txBox="1">
            <a:spLocks noChangeArrowheads="1"/>
          </p:cNvSpPr>
          <p:nvPr/>
        </p:nvSpPr>
        <p:spPr bwMode="auto">
          <a:xfrm>
            <a:off x="1055439" y="3900970"/>
            <a:ext cx="10740133" cy="17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cs-CZ" sz="2100" b="1" dirty="0" smtClean="0">
                <a:latin typeface="Calibri" panose="020F0502020204030204" pitchFamily="34" charset="0"/>
              </a:rPr>
              <a:t>- review process</a:t>
            </a:r>
            <a:r>
              <a:rPr lang="en-GB" altLang="cs-CZ" sz="2100" dirty="0" smtClean="0">
                <a:latin typeface="Calibri" panose="020F0502020204030204" pitchFamily="34" charset="0"/>
              </a:rPr>
              <a:t> - it is the editor’s decision to send the manuscript to 1-3 experts in the field to 		   peer-review the manuscript</a:t>
            </a:r>
            <a:br>
              <a:rPr lang="en-GB" altLang="cs-CZ" sz="2100" dirty="0" smtClean="0">
                <a:latin typeface="Calibri" panose="020F0502020204030204" pitchFamily="34" charset="0"/>
              </a:rPr>
            </a:br>
            <a:r>
              <a:rPr lang="en-GB" altLang="cs-CZ" sz="2100" dirty="0" smtClean="0">
                <a:latin typeface="Calibri" panose="020F0502020204030204" pitchFamily="34" charset="0"/>
              </a:rPr>
              <a:t>		 - the principle of solidarity, authors may suggest potential reviewers</a:t>
            </a:r>
            <a:br>
              <a:rPr lang="en-GB" altLang="cs-CZ" sz="2100" dirty="0" smtClean="0">
                <a:latin typeface="Calibri" panose="020F0502020204030204" pitchFamily="34" charset="0"/>
              </a:rPr>
            </a:br>
            <a:r>
              <a:rPr lang="en-GB" altLang="cs-CZ" sz="2100" dirty="0" smtClean="0">
                <a:latin typeface="Calibri" panose="020F0502020204030204" pitchFamily="34" charset="0"/>
              </a:rPr>
              <a:t>		 - reviewers are anonymous, their comments should be satisfied fully by authors</a:t>
            </a:r>
            <a:br>
              <a:rPr lang="en-GB" altLang="cs-CZ" sz="2100" dirty="0" smtClean="0">
                <a:latin typeface="Calibri" panose="020F0502020204030204" pitchFamily="34" charset="0"/>
              </a:rPr>
            </a:br>
            <a:r>
              <a:rPr lang="en-GB" altLang="cs-CZ" sz="2100" dirty="0" smtClean="0">
                <a:latin typeface="Calibri" panose="020F0502020204030204" pitchFamily="34" charset="0"/>
              </a:rPr>
              <a:t>		 - manuscript is accepted when the general consensus is achieved </a:t>
            </a:r>
            <a:endParaRPr lang="en-GB" altLang="cs-CZ" sz="2100" dirty="0">
              <a:latin typeface="Calibri" panose="020F0502020204030204" pitchFamily="34" charset="0"/>
            </a:endParaRPr>
          </a:p>
        </p:txBody>
      </p:sp>
      <p:sp>
        <p:nvSpPr>
          <p:cNvPr id="38926" name="Text Box 14"/>
          <p:cNvSpPr txBox="1">
            <a:spLocks noChangeArrowheads="1"/>
          </p:cNvSpPr>
          <p:nvPr/>
        </p:nvSpPr>
        <p:spPr bwMode="auto">
          <a:xfrm>
            <a:off x="1062310" y="5691824"/>
            <a:ext cx="10135373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 dirty="0">
                <a:latin typeface="Calibri" panose="020F0502020204030204" pitchFamily="34" charset="0"/>
              </a:rPr>
              <a:t>- </a:t>
            </a:r>
            <a:r>
              <a:rPr lang="en-US" altLang="cs-CZ" sz="2100" b="1" dirty="0">
                <a:latin typeface="Calibri" panose="020F0502020204030204" pitchFamily="34" charset="0"/>
                <a:hlinkClick r:id="rId4" action="ppaction://hlinkfile"/>
              </a:rPr>
              <a:t>proofreading</a:t>
            </a:r>
            <a:r>
              <a:rPr lang="en-US" altLang="cs-CZ" sz="2100" dirty="0">
                <a:latin typeface="Calibri" panose="020F0502020204030204" pitchFamily="34" charset="0"/>
              </a:rPr>
              <a:t> </a:t>
            </a:r>
            <a:r>
              <a:rPr lang="cs-CZ" altLang="cs-CZ" sz="2100" dirty="0">
                <a:latin typeface="Calibri" panose="020F0502020204030204" pitchFamily="34" charset="0"/>
              </a:rPr>
              <a:t>-</a:t>
            </a:r>
            <a:r>
              <a:rPr lang="en-US" altLang="cs-CZ" sz="2100" dirty="0">
                <a:latin typeface="Calibri" panose="020F0502020204030204" pitchFamily="34" charset="0"/>
              </a:rPr>
              <a:t> the article should conform all standards of the journal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0" y="6606369"/>
            <a:ext cx="12192000" cy="276999"/>
            <a:chOff x="0" y="6606369"/>
            <a:chExt cx="12192000" cy="276999"/>
          </a:xfrm>
        </p:grpSpPr>
        <p:sp>
          <p:nvSpPr>
            <p:cNvPr id="19" name="Text Box 7"/>
            <p:cNvSpPr txBox="1">
              <a:spLocks noChangeArrowheads="1"/>
            </p:cNvSpPr>
            <p:nvPr/>
          </p:nvSpPr>
          <p:spPr bwMode="auto">
            <a:xfrm>
              <a:off x="0" y="6606369"/>
              <a:ext cx="12192000" cy="276999"/>
            </a:xfrm>
            <a:prstGeom prst="rect">
              <a:avLst/>
            </a:prstGeom>
            <a:gradFill rotWithShape="0">
              <a:gsLst>
                <a:gs pos="0">
                  <a:srgbClr val="92D050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B130P16E: </a:t>
              </a:r>
              <a:r>
                <a:rPr lang="en-GB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Practical basics of scientific work	</a:t>
              </a:r>
              <a:r>
                <a:rPr lang="cs-CZ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	  Department of Experimental Plant Biology, FS CU 	https</a:t>
              </a:r>
              <a:r>
                <a:rPr lang="cs-CZ" altLang="cs-CZ" sz="1200" dirty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://</a:t>
              </a:r>
              <a:r>
                <a:rPr lang="cs-CZ" altLang="cs-CZ" sz="1200" dirty="0" smtClean="0">
                  <a:solidFill>
                    <a:schemeClr val="tx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lhr.ueb.cas.cz/petrasek/B130P16E.htm</a:t>
              </a:r>
              <a:r>
                <a:rPr lang="cs-CZ" altLang="cs-CZ" sz="1200" b="1" dirty="0" smtClean="0">
                  <a:solidFill>
                    <a:schemeClr val="bg2">
                      <a:lumMod val="75000"/>
                    </a:schemeClr>
                  </a:solidFill>
                </a:rPr>
                <a:t>	    </a:t>
              </a:r>
              <a:endParaRPr lang="cs-CZ" altLang="cs-CZ" sz="1200" b="1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0726670" y="6616818"/>
              <a:ext cx="1201978" cy="2160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1" name="Picture 20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42581" y="6616818"/>
              <a:ext cx="169733" cy="238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Picture 15" descr="logo-male UEB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48025" y="6634318"/>
              <a:ext cx="180165" cy="191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" name="Picture 2" descr="Znak UK - Univerzita Karlov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11483" y="6633082"/>
              <a:ext cx="230681" cy="2069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4" descr="Fakultní logo a vizuální materiály — Přírodovědecká fakulta UK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88258" y="6639851"/>
              <a:ext cx="186204" cy="1862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10" descr="Sociologický ústav AV ČR - YouTube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71347" y="6639851"/>
              <a:ext cx="203736" cy="2037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7" name="Zaoblený obdélník 11"/>
          <p:cNvSpPr/>
          <p:nvPr/>
        </p:nvSpPr>
        <p:spPr>
          <a:xfrm>
            <a:off x="359927" y="841279"/>
            <a:ext cx="11435646" cy="67441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28" name="Rectangle 4"/>
          <p:cNvSpPr>
            <a:spLocks noChangeArrowheads="1"/>
          </p:cNvSpPr>
          <p:nvPr/>
        </p:nvSpPr>
        <p:spPr bwMode="auto">
          <a:xfrm>
            <a:off x="9256069" y="-39363"/>
            <a:ext cx="294120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cs-CZ" sz="1800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5. Presenting a scientific work</a:t>
            </a:r>
          </a:p>
        </p:txBody>
      </p:sp>
      <p:sp>
        <p:nvSpPr>
          <p:cNvPr id="29" name="Text Box 11"/>
          <p:cNvSpPr txBox="1">
            <a:spLocks noChangeArrowheads="1"/>
          </p:cNvSpPr>
          <p:nvPr/>
        </p:nvSpPr>
        <p:spPr bwMode="auto">
          <a:xfrm>
            <a:off x="148900" y="208761"/>
            <a:ext cx="1179557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3600" dirty="0">
                <a:latin typeface="Calibri" panose="020F0502020204030204" pitchFamily="34" charset="0"/>
                <a:cs typeface="Calibri" panose="020F0502020204030204" pitchFamily="34" charset="0"/>
              </a:rPr>
              <a:t>5.5. Original contribution (paper)</a:t>
            </a:r>
            <a:endParaRPr lang="en-GB" altLang="cs-CZ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22" grpId="0" autoUpdateAnimBg="0"/>
      <p:bldP spid="38923" grpId="0" autoUpdateAnimBg="0"/>
      <p:bldP spid="38924" grpId="0" autoUpdateAnimBg="0"/>
      <p:bldP spid="38925" grpId="0" autoUpdateAnimBg="0"/>
      <p:bldP spid="38926" grpId="0" autoUpdateAnimBg="0"/>
    </p:bld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8281</TotalTime>
  <Words>721</Words>
  <Application>Microsoft Office PowerPoint</Application>
  <PresentationFormat>Widescreen</PresentationFormat>
  <Paragraphs>43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Výchozí návrh</vt:lpstr>
      <vt:lpstr>PowerPoint Presentation</vt:lpstr>
      <vt:lpstr>PowerPoint Presentation</vt:lpstr>
      <vt:lpstr>PowerPoint Presentation</vt:lpstr>
      <vt:lpstr>PowerPoint Presentation</vt:lpstr>
    </vt:vector>
  </TitlesOfParts>
  <Company>mbox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mbox</dc:creator>
  <cp:lastModifiedBy>Petrášek Jan UEB</cp:lastModifiedBy>
  <cp:revision>276</cp:revision>
  <dcterms:created xsi:type="dcterms:W3CDTF">2006-10-17T20:07:31Z</dcterms:created>
  <dcterms:modified xsi:type="dcterms:W3CDTF">2021-12-17T10:07:28Z</dcterms:modified>
</cp:coreProperties>
</file>