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9" r:id="rId2"/>
    <p:sldId id="329" r:id="rId3"/>
    <p:sldId id="350" r:id="rId4"/>
    <p:sldId id="351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183" autoAdjust="0"/>
  </p:normalViewPr>
  <p:slideViewPr>
    <p:cSldViewPr>
      <p:cViewPr varScale="1">
        <p:scale>
          <a:sx n="92" d="100"/>
          <a:sy n="92" d="100"/>
        </p:scale>
        <p:origin x="102" y="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DA2698-5AAC-479E-AAC3-24BC032A86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96497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758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657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3441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91065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59153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483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3533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5021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99986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592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1A21-73F5-4806-8FFD-D238A5783F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59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CF471-45E4-4F2A-8A8A-2236B723A5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3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0386-B387-45A1-B347-FA21AA5D39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4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14E76-B627-46C7-91C8-974689E31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28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78B2-C1EE-4B96-BCA2-4A9497F50F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95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44DB5-6146-41A5-9B30-841A40A504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1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0658-BA82-4EB7-955C-62971CF955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121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14A3-8BE8-49E8-8076-AAFC98BAF2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471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158D-1671-4837-8CAF-C16941454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4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F5C5-D3B5-4232-99EE-05E65B8C2F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1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BF25-E621-462A-ABF2-4DA5A378CF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37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7BC492-356F-4B42-84B3-188C85E05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ur.cuni.cz/biologie/studium/doktorske-studiu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hyperlink" Target="http://ethesis.helsinki.fi/en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thesis.library.caltech.ed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new.acpd.cas.cz/wp-content/uploads/2022/04/ACPD2018_Book_of_Abstracts.pdf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poster_postup.pdf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www.youtube.com/watch?v=SYk29tnxASs&amp;ab_channel=MikeMorrison" TargetMode="External"/><Relationship Id="rId5" Type="http://schemas.openxmlformats.org/officeDocument/2006/relationships/image" Target="../media/image3.jpeg"/><Relationship Id="rId10" Type="http://schemas.openxmlformats.org/officeDocument/2006/relationships/hyperlink" Target="https://osf.io/ef53g/files/osfstorage" TargetMode="External"/><Relationship Id="rId4" Type="http://schemas.openxmlformats.org/officeDocument/2006/relationships/image" Target="../media/image2.png"/><Relationship Id="rId9" Type="http://schemas.openxmlformats.org/officeDocument/2006/relationships/hyperlink" Target="poster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Yokohama2004/petrasekeng.ppt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natur.cuni.cz/biologie-en?set_language=en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en.wikipedia.org/wiki/Scientific_wri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the%20elements%20of%20style.pdf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books.google.cz/books?id=Hd5o74IehyoC&amp;printsec=frontcover&amp;dq=The+Elements+of+Style" TargetMode="External"/><Relationship Id="rId4" Type="http://schemas.openxmlformats.org/officeDocument/2006/relationships/hyperlink" Target="http://www.natur.cuni.cz/biologie/studium/bakalarske-obhajoby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1878673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tace.com/index.php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ur.cuni.cz/biologie/studium/bakalarske-obhajoby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kfrserver.natur.cuni.cz/studium/diplom-pozadavky.html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hyperlink" Target="http://prfdec.natur.cuni.cz/molbio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19797" y="972494"/>
            <a:ext cx="6552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cs-CZ" sz="2400" dirty="0">
                <a:latin typeface="Calibri" panose="020F0502020204030204" pitchFamily="34" charset="0"/>
              </a:rPr>
              <a:t>Types of scientific contributions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5" descr="logo-male UE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59927" y="1506102"/>
            <a:ext cx="11084399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o</a:t>
            </a:r>
            <a:r>
              <a:rPr lang="en-US" altLang="cs-CZ" sz="2100" b="1" dirty="0" err="1">
                <a:latin typeface="Calibri" panose="020F0502020204030204" pitchFamily="34" charset="0"/>
              </a:rPr>
              <a:t>riginal</a:t>
            </a:r>
            <a:r>
              <a:rPr lang="en-US" altLang="cs-CZ" sz="2100" b="1" dirty="0">
                <a:latin typeface="Calibri" panose="020F0502020204030204" pitchFamily="34" charset="0"/>
              </a:rPr>
              <a:t> contribution (the article)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universal communication tool, it exists in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several forms, the style of writing should be standardized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59926" y="2271899"/>
            <a:ext cx="11640729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r</a:t>
            </a:r>
            <a:r>
              <a:rPr lang="en-US" altLang="cs-CZ" sz="2100" b="1" dirty="0" err="1">
                <a:latin typeface="Calibri" panose="020F0502020204030204" pitchFamily="34" charset="0"/>
              </a:rPr>
              <a:t>eview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- summary of already published results with new interpretations,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critical approach is highly needed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here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29612" y="3095912"/>
            <a:ext cx="11474119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monographs, books</a:t>
            </a:r>
            <a:r>
              <a:rPr lang="en-US" altLang="cs-CZ" sz="2100" dirty="0">
                <a:latin typeface="Calibri" panose="020F0502020204030204" pitchFamily="34" charset="0"/>
              </a:rPr>
              <a:t> - collections of already published, discussed results in a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way that resulting book will have long-term validity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22716" y="3919925"/>
            <a:ext cx="114245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popularization article or a book</a:t>
            </a:r>
            <a:r>
              <a:rPr lang="en-US" altLang="cs-CZ" sz="2100" dirty="0">
                <a:latin typeface="Calibri" panose="020F0502020204030204" pitchFamily="34" charset="0"/>
              </a:rPr>
              <a:t> -  must be accessible to broad </a:t>
            </a:r>
            <a:r>
              <a:rPr lang="en-US" altLang="cs-CZ" sz="2100" dirty="0" smtClean="0">
                <a:latin typeface="Calibri" panose="020F0502020204030204" pitchFamily="34" charset="0"/>
              </a:rPr>
              <a:t>reader’s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community </a:t>
            </a:r>
            <a:r>
              <a:rPr lang="en-US" altLang="cs-CZ" sz="2100" dirty="0">
                <a:latin typeface="Calibri" panose="020F0502020204030204" pitchFamily="34" charset="0"/>
              </a:rPr>
              <a:t>(public), it is not a </a:t>
            </a:r>
            <a:r>
              <a:rPr lang="cs-CZ" altLang="cs-CZ" sz="2100" dirty="0" err="1">
                <a:latin typeface="Calibri" panose="020F0502020204030204" pitchFamily="34" charset="0"/>
              </a:rPr>
              <a:t>true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scientific </a:t>
            </a:r>
            <a:r>
              <a:rPr lang="en-US" altLang="cs-CZ" sz="2100" dirty="0">
                <a:latin typeface="Calibri" panose="020F0502020204030204" pitchFamily="34" charset="0"/>
              </a:rPr>
              <a:t>report	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99322" y="4722414"/>
            <a:ext cx="1162932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b="1" dirty="0">
                <a:latin typeface="Calibri" panose="020F0502020204030204" pitchFamily="34" charset="0"/>
              </a:rPr>
              <a:t>- bachelor, diploma, dissertation and </a:t>
            </a:r>
            <a:r>
              <a:rPr lang="en-GB" altLang="cs-CZ" sz="2100" b="1" dirty="0" err="1">
                <a:latin typeface="Calibri" panose="020F0502020204030204" pitchFamily="34" charset="0"/>
              </a:rPr>
              <a:t>habilitation</a:t>
            </a:r>
            <a:r>
              <a:rPr lang="en-GB" altLang="cs-CZ" sz="2100" b="1" dirty="0">
                <a:latin typeface="Calibri" panose="020F0502020204030204" pitchFamily="34" charset="0"/>
              </a:rPr>
              <a:t> theses</a:t>
            </a:r>
            <a:r>
              <a:rPr lang="en-GB" altLang="cs-CZ" sz="2100" dirty="0">
                <a:latin typeface="Calibri" panose="020F0502020204030204" pitchFamily="34" charset="0"/>
              </a:rPr>
              <a:t> - their </a:t>
            </a:r>
            <a:r>
              <a:rPr lang="en-GB" altLang="cs-CZ" sz="2100" dirty="0" smtClean="0">
                <a:latin typeface="Calibri" panose="020F0502020204030204" pitchFamily="34" charset="0"/>
              </a:rPr>
              <a:t>purpose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GB" altLang="cs-CZ" sz="2100" dirty="0" smtClean="0">
                <a:latin typeface="Calibri" panose="020F0502020204030204" pitchFamily="34" charset="0"/>
              </a:rPr>
              <a:t>is </a:t>
            </a:r>
            <a:r>
              <a:rPr lang="en-GB" altLang="cs-CZ" sz="2100" dirty="0">
                <a:latin typeface="Calibri" panose="020F0502020204030204" pitchFamily="34" charset="0"/>
              </a:rPr>
              <a:t>to get the an academic or scientific degree, they could be presented as “stand alone” or just as the collection of already published papers</a:t>
            </a:r>
            <a:endParaRPr lang="en-GB" altLang="cs-CZ" sz="2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5.3. 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PhD 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Dissertation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49651" y="1247427"/>
            <a:ext cx="109030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cs-CZ" sz="2100" b="1" dirty="0">
                <a:latin typeface="Calibri" panose="020F0502020204030204" pitchFamily="34" charset="0"/>
              </a:rPr>
              <a:t> it is required for the successful finish </a:t>
            </a:r>
            <a:r>
              <a:rPr lang="cs-CZ" altLang="cs-CZ" sz="2100" b="1" dirty="0">
                <a:latin typeface="Calibri" panose="020F0502020204030204" pitchFamily="34" charset="0"/>
              </a:rPr>
              <a:t>of Ph.D. </a:t>
            </a:r>
            <a:r>
              <a:rPr lang="cs-CZ" altLang="cs-CZ" sz="2100" b="1" dirty="0" err="1">
                <a:latin typeface="Calibri" panose="020F0502020204030204" pitchFamily="34" charset="0"/>
              </a:rPr>
              <a:t>studies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title</a:t>
            </a:r>
            <a:r>
              <a:rPr lang="cs-CZ" altLang="cs-CZ" sz="2100" dirty="0">
                <a:latin typeface="Calibri" panose="020F0502020204030204" pitchFamily="34" charset="0"/>
              </a:rPr>
              <a:t> Ph.D</a:t>
            </a:r>
            <a:r>
              <a:rPr lang="cs-CZ" altLang="cs-CZ" sz="2100" dirty="0" smtClean="0">
                <a:latin typeface="Calibri" panose="020F0502020204030204" pitchFamily="34" charset="0"/>
              </a:rPr>
              <a:t>.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(</a:t>
            </a:r>
            <a:r>
              <a:rPr lang="cs-CZ" altLang="cs-CZ" sz="2100" dirty="0">
                <a:latin typeface="Calibri" panose="020F0502020204030204" pitchFamily="34" charset="0"/>
                <a:hlinkClick r:id="rId8"/>
              </a:rPr>
              <a:t>http://www.natur.cuni.cz/biologie/studium/</a:t>
            </a:r>
            <a:r>
              <a:rPr lang="cs-CZ" altLang="cs-CZ" sz="2100" dirty="0" err="1">
                <a:latin typeface="Calibri" panose="020F0502020204030204" pitchFamily="34" charset="0"/>
                <a:hlinkClick r:id="rId8"/>
              </a:rPr>
              <a:t>doktorske</a:t>
            </a:r>
            <a:r>
              <a:rPr lang="cs-CZ" altLang="cs-CZ" sz="2100" dirty="0">
                <a:latin typeface="Calibri" panose="020F0502020204030204" pitchFamily="34" charset="0"/>
                <a:hlinkClick r:id="rId8"/>
              </a:rPr>
              <a:t>-studium</a:t>
            </a:r>
            <a:r>
              <a:rPr lang="cs-CZ" altLang="cs-CZ" sz="2100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892515" y="2419001"/>
            <a:ext cx="109030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„</a:t>
            </a:r>
            <a:r>
              <a:rPr lang="cs-CZ" altLang="cs-CZ" sz="2100" b="1" dirty="0">
                <a:latin typeface="Calibri" panose="020F0502020204030204" pitchFamily="34" charset="0"/>
              </a:rPr>
              <a:t>PhD study </a:t>
            </a:r>
            <a:r>
              <a:rPr lang="cs-CZ" altLang="cs-CZ" sz="2100" b="1" dirty="0" err="1">
                <a:latin typeface="Calibri" panose="020F0502020204030204" pitchFamily="34" charset="0"/>
              </a:rPr>
              <a:t>board</a:t>
            </a:r>
            <a:r>
              <a:rPr lang="en-US" altLang="cs-CZ" sz="2100" b="1" dirty="0">
                <a:latin typeface="Calibri" panose="020F0502020204030204" pitchFamily="34" charset="0"/>
              </a:rPr>
              <a:t>“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– it guarantees </a:t>
            </a:r>
            <a:r>
              <a:rPr lang="en-US" altLang="cs-CZ" sz="2100" dirty="0">
                <a:latin typeface="Calibri" panose="020F0502020204030204" pitchFamily="34" charset="0"/>
              </a:rPr>
              <a:t>the existence of </a:t>
            </a:r>
            <a:r>
              <a:rPr lang="en-US" altLang="cs-CZ" sz="2100" dirty="0" smtClean="0">
                <a:latin typeface="Calibri" panose="020F0502020204030204" pitchFamily="34" charset="0"/>
              </a:rPr>
              <a:t>the particular research specialization </a:t>
            </a:r>
            <a:r>
              <a:rPr lang="en-US" altLang="cs-CZ" sz="2100" dirty="0">
                <a:latin typeface="Calibri" panose="020F0502020204030204" pitchFamily="34" charset="0"/>
              </a:rPr>
              <a:t>at the faculty, </a:t>
            </a:r>
            <a:r>
              <a:rPr lang="en-US" altLang="cs-CZ" sz="2100" dirty="0" smtClean="0">
                <a:latin typeface="Calibri" panose="020F0502020204030204" pitchFamily="34" charset="0"/>
              </a:rPr>
              <a:t>it continuously </a:t>
            </a:r>
            <a:r>
              <a:rPr lang="en-US" altLang="cs-CZ" sz="2100" dirty="0">
                <a:latin typeface="Calibri" panose="020F0502020204030204" pitchFamily="34" charset="0"/>
              </a:rPr>
              <a:t>evaluates the work of</a:t>
            </a:r>
            <a:r>
              <a:rPr lang="cs-CZ" altLang="cs-CZ" sz="2100" dirty="0">
                <a:latin typeface="Calibri" panose="020F0502020204030204" pitchFamily="34" charset="0"/>
              </a:rPr>
              <a:t>  </a:t>
            </a:r>
            <a:r>
              <a:rPr lang="en-US" altLang="cs-CZ" sz="2100" dirty="0">
                <a:latin typeface="Calibri" panose="020F0502020204030204" pitchFamily="34" charset="0"/>
              </a:rPr>
              <a:t>Ph.D. students including defense </a:t>
            </a:r>
            <a:r>
              <a:rPr lang="en-US" altLang="cs-CZ" sz="2100" dirty="0" smtClean="0">
                <a:latin typeface="Calibri" panose="020F0502020204030204" pitchFamily="34" charset="0"/>
              </a:rPr>
              <a:t>procedures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892515" y="3830290"/>
            <a:ext cx="109030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Form</a:t>
            </a:r>
            <a:r>
              <a:rPr lang="cs-CZ" altLang="cs-CZ" sz="2100" b="1" dirty="0">
                <a:latin typeface="Calibri" panose="020F0502020204030204" pitchFamily="34" charset="0"/>
              </a:rPr>
              <a:t>s of PhD </a:t>
            </a:r>
            <a:r>
              <a:rPr lang="cs-CZ" altLang="cs-CZ" sz="2100" b="1" dirty="0" err="1">
                <a:latin typeface="Calibri" panose="020F0502020204030204" pitchFamily="34" charset="0"/>
              </a:rPr>
              <a:t>work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 smtClean="0">
                <a:latin typeface="Calibri" panose="020F0502020204030204" pitchFamily="34" charset="0"/>
              </a:rPr>
              <a:t> either separate </a:t>
            </a:r>
            <a:r>
              <a:rPr lang="cs-CZ" altLang="cs-CZ" sz="2100" dirty="0">
                <a:latin typeface="Calibri" panose="020F0502020204030204" pitchFamily="34" charset="0"/>
              </a:rPr>
              <a:t>thesis</a:t>
            </a:r>
            <a:r>
              <a:rPr lang="en-US" altLang="cs-CZ" sz="2100" dirty="0">
                <a:latin typeface="Calibri" panose="020F0502020204030204" pitchFamily="34" charset="0"/>
              </a:rPr>
              <a:t> or collection of published papers with the introduction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892515" y="4811365"/>
            <a:ext cx="1090305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theses</a:t>
            </a:r>
            <a:r>
              <a:rPr lang="en-US" altLang="cs-CZ" sz="2100">
                <a:latin typeface="Calibri" panose="020F0502020204030204" pitchFamily="34" charset="0"/>
              </a:rPr>
              <a:t> - available at the web,  </a:t>
            </a:r>
            <a:r>
              <a:rPr lang="en-US" altLang="cs-CZ" sz="2100" b="1">
                <a:latin typeface="Calibri" panose="020F0502020204030204" pitchFamily="34" charset="0"/>
                <a:hlinkClick r:id="rId9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 or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  <a:hlinkClick r:id="rId10"/>
              </a:rPr>
              <a:t>here</a:t>
            </a:r>
            <a:r>
              <a:rPr lang="en-US" altLang="cs-CZ" sz="2100" b="1">
                <a:latin typeface="Calibri" panose="020F0502020204030204" pitchFamily="34" charset="0"/>
              </a:rPr>
              <a:t>.</a:t>
            </a:r>
            <a:endParaRPr lang="en-US" altLang="cs-CZ" sz="21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Scientific contributions at the conferences and seminars 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23392" y="1242915"/>
            <a:ext cx="9432925" cy="283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b="1" dirty="0">
                <a:latin typeface="Calibri" panose="020F0502020204030204" pitchFamily="34" charset="0"/>
              </a:rPr>
              <a:t>Abstract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very condensed form of scientific paper containing: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b="1" dirty="0" smtClean="0">
                <a:latin typeface="Calibri" panose="020F0502020204030204" pitchFamily="34" charset="0"/>
              </a:rPr>
              <a:t>Introduction and Rationale</a:t>
            </a:r>
            <a:r>
              <a:rPr lang="en-GB" altLang="cs-CZ" sz="2100" dirty="0" smtClean="0">
                <a:latin typeface="Calibri" panose="020F0502020204030204" pitchFamily="34" charset="0"/>
              </a:rPr>
              <a:t> - why it has been necessary to make an experiment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b="1" dirty="0" smtClean="0">
                <a:latin typeface="Calibri" panose="020F0502020204030204" pitchFamily="34" charset="0"/>
              </a:rPr>
              <a:t>Methods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GB" altLang="cs-CZ" sz="2100" dirty="0" smtClean="0">
                <a:latin typeface="Calibri" panose="020F0502020204030204" pitchFamily="34" charset="0"/>
              </a:rPr>
              <a:t> briefly, but clearly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b="1" dirty="0" smtClean="0">
                <a:latin typeface="Calibri" panose="020F0502020204030204" pitchFamily="34" charset="0"/>
              </a:rPr>
              <a:t>Results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GB" altLang="cs-CZ" sz="2100" dirty="0" smtClean="0">
                <a:latin typeface="Calibri" panose="020F0502020204030204" pitchFamily="34" charset="0"/>
              </a:rPr>
              <a:t> only the most important piece of evidence 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b="1" dirty="0" smtClean="0">
                <a:latin typeface="Calibri" panose="020F0502020204030204" pitchFamily="34" charset="0"/>
              </a:rPr>
              <a:t>Discussion and conclusion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- all together not more than 200-300 words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623392" y="4723940"/>
            <a:ext cx="73072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dirty="0">
                <a:latin typeface="Calibri" panose="020F0502020204030204" pitchFamily="34" charset="0"/>
              </a:rPr>
              <a:t> - the example of </a:t>
            </a:r>
            <a:r>
              <a:rPr lang="en-GB" altLang="cs-CZ" sz="2100" dirty="0">
                <a:latin typeface="Calibri" panose="020F0502020204030204" pitchFamily="34" charset="0"/>
                <a:hlinkClick r:id="rId8"/>
              </a:rPr>
              <a:t>poster abstract 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9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Scientific contributions at the conferences and seminars 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96417" y="1557113"/>
            <a:ext cx="1049184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efficient way of making your results publicly </a:t>
            </a:r>
            <a:r>
              <a:rPr lang="cs-CZ" altLang="cs-CZ" sz="2100" b="1">
                <a:latin typeface="Calibri" panose="020F0502020204030204" pitchFamily="34" charset="0"/>
              </a:rPr>
              <a:t>known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23392" y="1125313"/>
            <a:ext cx="510627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Poster: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96417" y="2133376"/>
            <a:ext cx="1049184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it could have long-lasting validity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hanging at the corridor’s wall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96417" y="2631851"/>
            <a:ext cx="1049184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there are no obligatory rules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you should attract attention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34247" y="3093324"/>
            <a:ext cx="1139012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 - presentation at the conference </a:t>
            </a:r>
            <a:r>
              <a:rPr lang="en-US" altLang="cs-CZ" sz="2100" dirty="0">
                <a:latin typeface="Calibri" panose="020F0502020204030204" pitchFamily="34" charset="0"/>
              </a:rPr>
              <a:t>- poster sessions, the author should </a:t>
            </a:r>
            <a:r>
              <a:rPr lang="en-US" altLang="cs-CZ" sz="2100" dirty="0" smtClean="0">
                <a:latin typeface="Calibri" panose="020F0502020204030204" pitchFamily="34" charset="0"/>
              </a:rPr>
              <a:t>be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present </a:t>
            </a:r>
            <a:r>
              <a:rPr lang="en-US" altLang="cs-CZ" sz="2100" dirty="0">
                <a:latin typeface="Calibri" panose="020F0502020204030204" pitchFamily="34" charset="0"/>
              </a:rPr>
              <a:t>at specified </a:t>
            </a:r>
            <a:r>
              <a:rPr lang="en-US" altLang="cs-CZ" sz="2100" dirty="0" smtClean="0">
                <a:latin typeface="Calibri" panose="020F0502020204030204" pitchFamily="34" charset="0"/>
              </a:rPr>
              <a:t>time,</a:t>
            </a:r>
            <a:r>
              <a:rPr lang="cs-CZ" altLang="cs-CZ" sz="2100" dirty="0" smtClean="0">
                <a:latin typeface="Calibri" panose="020F0502020204030204" pitchFamily="34" charset="0"/>
              </a:rPr>
              <a:t> m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ini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US" altLang="cs-CZ" sz="2100" dirty="0" smtClean="0">
                <a:latin typeface="Calibri" panose="020F0502020204030204" pitchFamily="34" charset="0"/>
              </a:rPr>
              <a:t>presentation</a:t>
            </a:r>
            <a:r>
              <a:rPr lang="en-US" altLang="cs-CZ" sz="2100" dirty="0">
                <a:latin typeface="Calibri" panose="020F0502020204030204" pitchFamily="34" charset="0"/>
              </a:rPr>
              <a:t>“ </a:t>
            </a:r>
            <a:r>
              <a:rPr lang="en-US" altLang="cs-CZ" sz="2100" dirty="0" smtClean="0">
                <a:latin typeface="Calibri" panose="020F0502020204030204" pitchFamily="34" charset="0"/>
              </a:rPr>
              <a:t>could </a:t>
            </a:r>
            <a:r>
              <a:rPr lang="en-US" altLang="cs-CZ" sz="2100" dirty="0">
                <a:latin typeface="Calibri" panose="020F0502020204030204" pitchFamily="34" charset="0"/>
              </a:rPr>
              <a:t>be organized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626567" y="3973276"/>
            <a:ext cx="1139012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 - conclusions are the most important</a:t>
            </a:r>
            <a:r>
              <a:rPr lang="en-US" altLang="cs-CZ" sz="2100" dirty="0">
                <a:latin typeface="Calibri" panose="020F0502020204030204" pitchFamily="34" charset="0"/>
              </a:rPr>
              <a:t> - in a form „take home message“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61492" y="4405076"/>
            <a:ext cx="1139012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printed miniature of the poster</a:t>
            </a:r>
            <a:r>
              <a:rPr lang="en-US" altLang="cs-CZ" sz="2100">
                <a:latin typeface="Calibri" panose="020F0502020204030204" pitchFamily="34" charset="0"/>
              </a:rPr>
              <a:t> – very useful of the propagation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661492" y="4962289"/>
            <a:ext cx="110098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preparation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using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a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  <a:hlinkClick r:id="rId8" action="ppaction://hlinkfile"/>
              </a:rPr>
              <a:t>software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 smtClean="0">
                <a:latin typeface="Calibri" panose="020F0502020204030204" pitchFamily="34" charset="0"/>
              </a:rPr>
              <a:t>Corel </a:t>
            </a:r>
            <a:r>
              <a:rPr lang="en-US" altLang="cs-CZ" sz="2100" dirty="0">
                <a:latin typeface="Calibri" panose="020F0502020204030204" pitchFamily="34" charset="0"/>
              </a:rPr>
              <a:t>Draw, Adobe Illustrator or Power </a:t>
            </a:r>
            <a:r>
              <a:rPr lang="en-US" altLang="cs-CZ" sz="2100" dirty="0" smtClean="0">
                <a:latin typeface="Calibri" panose="020F0502020204030204" pitchFamily="34" charset="0"/>
              </a:rPr>
              <a:t>Point,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  <a:hlinkClick r:id="rId9" action="ppaction://hlinkfile"/>
              </a:rPr>
              <a:t>pdf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or eps for printing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7408" y="5569645"/>
            <a:ext cx="260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0"/>
              </a:rPr>
              <a:t>Better Scientific poster</a:t>
            </a:r>
            <a:r>
              <a:rPr lang="en-GB" dirty="0" smtClean="0"/>
              <a:t>, </a:t>
            </a:r>
            <a:endParaRPr lang="en-GB" dirty="0"/>
          </a:p>
        </p:txBody>
      </p:sp>
      <p:sp>
        <p:nvSpPr>
          <p:cNvPr id="3" name="Rectangle 2">
            <a:hlinkClick r:id="rId11"/>
          </p:cNvPr>
          <p:cNvSpPr/>
          <p:nvPr/>
        </p:nvSpPr>
        <p:spPr>
          <a:xfrm>
            <a:off x="3191202" y="5569078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11"/>
              </a:rPr>
              <a:t>how to create a better research poster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28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7" grpId="0"/>
      <p:bldP spid="28" grpId="0"/>
      <p:bldP spid="30" grpId="0"/>
      <p:bldP spid="31" grpId="0"/>
      <p:bldP spid="32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Scientific contributions at the conferences and seminars 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51508" y="1916114"/>
            <a:ext cx="1124406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purpose of the contribution</a:t>
            </a:r>
            <a:r>
              <a:rPr lang="en-US" altLang="cs-CZ" sz="2100" dirty="0">
                <a:latin typeface="Calibri" panose="020F0502020204030204" pitchFamily="34" charset="0"/>
              </a:rPr>
              <a:t> - presenting author usually speaks </a:t>
            </a:r>
            <a:r>
              <a:rPr lang="cs-CZ" altLang="cs-CZ" sz="2100" dirty="0" err="1">
                <a:latin typeface="Calibri" panose="020F0502020204030204" pitchFamily="34" charset="0"/>
              </a:rPr>
              <a:t>also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about  the work of other colleagues from the team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59927" y="1173038"/>
            <a:ext cx="603523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Calibri" panose="020F0502020204030204" pitchFamily="34" charset="0"/>
              </a:rPr>
              <a:t>Oral contributions at the conference: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767408" y="2584450"/>
            <a:ext cx="110281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		    - the main purpose is to convince </a:t>
            </a:r>
            <a:r>
              <a:rPr lang="en-US" altLang="cs-CZ" sz="2100" dirty="0" smtClean="0">
                <a:latin typeface="Calibri" panose="020F0502020204030204" pitchFamily="34" charset="0"/>
              </a:rPr>
              <a:t>others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that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presented results are important </a:t>
            </a:r>
            <a:r>
              <a:rPr lang="en-US" altLang="cs-CZ" sz="2100" dirty="0" smtClean="0">
                <a:latin typeface="Calibri" panose="020F0502020204030204" pitchFamily="34" charset="0"/>
              </a:rPr>
              <a:t>and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that the  group of authors is reliable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751938" y="3354090"/>
            <a:ext cx="943228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		    - always include the reference to </a:t>
            </a:r>
            <a:r>
              <a:rPr lang="en-US" altLang="cs-CZ" sz="2100" dirty="0" smtClean="0">
                <a:latin typeface="Calibri" panose="020F0502020204030204" pitchFamily="34" charset="0"/>
              </a:rPr>
              <a:t>published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papers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59233" y="3919689"/>
            <a:ext cx="1164451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common mistakes</a:t>
            </a:r>
            <a:r>
              <a:rPr lang="en-US" altLang="cs-CZ" sz="2100" dirty="0">
                <a:latin typeface="Calibri" panose="020F0502020204030204" pitchFamily="34" charset="0"/>
              </a:rPr>
              <a:t> - not balanced proportion of results and </a:t>
            </a:r>
            <a:r>
              <a:rPr lang="en-US" altLang="cs-CZ" sz="2100" dirty="0" smtClean="0">
                <a:latin typeface="Calibri" panose="020F0502020204030204" pitchFamily="34" charset="0"/>
              </a:rPr>
              <a:t>general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introduction </a:t>
            </a:r>
            <a:r>
              <a:rPr lang="en-US" altLang="cs-CZ" sz="2100" dirty="0">
                <a:latin typeface="Calibri" panose="020F0502020204030204" pitchFamily="34" charset="0"/>
              </a:rPr>
              <a:t/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	      - exceeding time limit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- monotonous presentation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            - low self-criticism or too high criticism to other results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	      - problems in graphic</a:t>
            </a:r>
            <a:r>
              <a:rPr lang="cs-CZ" altLang="cs-CZ" sz="2100" dirty="0">
                <a:latin typeface="Calibri" panose="020F0502020204030204" pitchFamily="34" charset="0"/>
              </a:rPr>
              <a:t>s</a:t>
            </a:r>
            <a:r>
              <a:rPr lang="en-US" altLang="cs-CZ" sz="2100" dirty="0">
                <a:latin typeface="Calibri" panose="020F0502020204030204" pitchFamily="34" charset="0"/>
              </a:rPr>
              <a:t>  (</a:t>
            </a:r>
            <a:r>
              <a:rPr lang="cs-CZ" altLang="cs-CZ" sz="2100" dirty="0" err="1">
                <a:latin typeface="Calibri" panose="020F0502020204030204" pitchFamily="34" charset="0"/>
              </a:rPr>
              <a:t>black</a:t>
            </a:r>
            <a:r>
              <a:rPr lang="cs-CZ" altLang="cs-CZ" sz="2100" dirty="0">
                <a:latin typeface="Calibri" panose="020F0502020204030204" pitchFamily="34" charset="0"/>
              </a:rPr>
              <a:t> on </a:t>
            </a:r>
            <a:r>
              <a:rPr lang="cs-CZ" altLang="cs-CZ" sz="2100" dirty="0" err="1">
                <a:latin typeface="Calibri" panose="020F0502020204030204" pitchFamily="34" charset="0"/>
              </a:rPr>
              <a:t>white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is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stil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the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best</a:t>
            </a:r>
            <a:r>
              <a:rPr lang="en-US" altLang="cs-CZ" sz="2100" dirty="0">
                <a:latin typeface="Calibri" panose="020F0502020204030204" pitchFamily="34" charset="0"/>
              </a:rPr>
              <a:t>!)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459233" y="5720486"/>
            <a:ext cx="815628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  <a:hlinkClick r:id="rId8" action="ppaction://hlinkpres?slideindex=1&amp;slidetitle="/>
              </a:rPr>
              <a:t>example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>
                <a:latin typeface="Calibri" panose="020F0502020204030204" pitchFamily="34" charset="0"/>
              </a:rPr>
              <a:t>of </a:t>
            </a:r>
            <a:r>
              <a:rPr lang="cs-CZ" altLang="cs-CZ" sz="2100" b="1" dirty="0" err="1">
                <a:latin typeface="Calibri" panose="020F0502020204030204" pitchFamily="34" charset="0"/>
              </a:rPr>
              <a:t>the</a:t>
            </a:r>
            <a:r>
              <a:rPr lang="cs-CZ" altLang="cs-CZ" sz="2100" b="1" dirty="0">
                <a:latin typeface="Calibri" panose="020F0502020204030204" pitchFamily="34" charset="0"/>
              </a:rPr>
              <a:t> oral </a:t>
            </a:r>
            <a:r>
              <a:rPr lang="cs-CZ" altLang="cs-CZ" sz="2100" b="1" dirty="0" err="1">
                <a:latin typeface="Calibri" panose="020F0502020204030204" pitchFamily="34" charset="0"/>
              </a:rPr>
              <a:t>contribution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at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the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conference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67939" y="1103216"/>
            <a:ext cx="1004460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b</a:t>
            </a:r>
            <a:r>
              <a:rPr lang="en-US" altLang="cs-CZ" sz="2100" b="1" dirty="0" err="1">
                <a:latin typeface="Calibri" panose="020F0502020204030204" pitchFamily="34" charset="0"/>
              </a:rPr>
              <a:t>ibliographic</a:t>
            </a:r>
            <a:r>
              <a:rPr lang="en-US" altLang="cs-CZ" sz="2100" b="1" dirty="0">
                <a:latin typeface="Calibri" panose="020F0502020204030204" pitchFamily="34" charset="0"/>
              </a:rPr>
              <a:t> sea</a:t>
            </a:r>
            <a:r>
              <a:rPr lang="cs-CZ" altLang="cs-CZ" sz="2100" b="1" dirty="0">
                <a:latin typeface="Calibri" panose="020F0502020204030204" pitchFamily="34" charset="0"/>
              </a:rPr>
              <a:t>r</a:t>
            </a:r>
            <a:r>
              <a:rPr lang="en-US" altLang="cs-CZ" sz="2100" b="1" dirty="0" err="1">
                <a:latin typeface="Calibri" panose="020F0502020204030204" pitchFamily="34" charset="0"/>
              </a:rPr>
              <a:t>ch</a:t>
            </a:r>
            <a:r>
              <a:rPr lang="en-US" altLang="cs-CZ" sz="2100" dirty="0">
                <a:latin typeface="Calibri" panose="020F0502020204030204" pitchFamily="34" charset="0"/>
              </a:rPr>
              <a:t> - thesis itself may contain experimental results, but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 bibliographic part is the most rated part of the work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49750" y="1748805"/>
            <a:ext cx="1004460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100" b="1" dirty="0" smtClean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instructions for </a:t>
            </a:r>
            <a:r>
              <a:rPr lang="cs-CZ" altLang="cs-CZ" sz="2100" b="1" dirty="0" err="1">
                <a:latin typeface="Calibri" panose="020F0502020204030204" pitchFamily="34" charset="0"/>
              </a:rPr>
              <a:t>writing</a:t>
            </a:r>
            <a:r>
              <a:rPr lang="en-US" altLang="cs-CZ" sz="2100" b="1" dirty="0">
                <a:latin typeface="Calibri" panose="020F0502020204030204" pitchFamily="34" charset="0"/>
              </a:rPr>
              <a:t> bachelor thesis</a:t>
            </a:r>
            <a:r>
              <a:rPr lang="en-US" altLang="cs-CZ" sz="2100" dirty="0">
                <a:latin typeface="Calibri" panose="020F0502020204030204" pitchFamily="34" charset="0"/>
              </a:rPr>
              <a:t> - they are unified for whole section of</a:t>
            </a:r>
            <a:r>
              <a:rPr lang="cs-CZ" altLang="cs-CZ" sz="2100" dirty="0">
                <a:latin typeface="Calibri" panose="020F0502020204030204" pitchFamily="34" charset="0"/>
              </a:rPr>
              <a:t> b</a:t>
            </a:r>
            <a:r>
              <a:rPr lang="en-US" altLang="cs-CZ" sz="2100" dirty="0" err="1">
                <a:latin typeface="Calibri" panose="020F0502020204030204" pitchFamily="34" charset="0"/>
              </a:rPr>
              <a:t>iology</a:t>
            </a:r>
            <a:r>
              <a:rPr lang="en-US" altLang="cs-CZ" sz="2100" dirty="0">
                <a:latin typeface="Calibri" panose="020F0502020204030204" pitchFamily="34" charset="0"/>
              </a:rPr>
              <a:t> (</a:t>
            </a:r>
            <a:r>
              <a:rPr lang="en-US" altLang="cs-CZ" sz="2100" dirty="0">
                <a:latin typeface="Calibri" panose="020F0502020204030204" pitchFamily="34" charset="0"/>
                <a:hlinkClick r:id="rId3"/>
              </a:rPr>
              <a:t>http://www.natur.cuni.cz/biologie-en?set_language=en</a:t>
            </a:r>
            <a:r>
              <a:rPr lang="en-US" altLang="cs-CZ" sz="2100" dirty="0" smtClean="0">
                <a:latin typeface="Calibri" panose="020F0502020204030204" pitchFamily="34" charset="0"/>
              </a:rPr>
              <a:t>),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detailed </a:t>
            </a:r>
            <a:r>
              <a:rPr lang="en-US" altLang="cs-CZ" sz="2100" dirty="0">
                <a:latin typeface="Calibri" panose="020F0502020204030204" pitchFamily="34" charset="0"/>
              </a:rPr>
              <a:t>instructions (in </a:t>
            </a:r>
            <a:r>
              <a:rPr lang="cs-CZ" altLang="cs-CZ" sz="2100" dirty="0">
                <a:latin typeface="Calibri" panose="020F0502020204030204" pitchFamily="34" charset="0"/>
              </a:rPr>
              <a:t>C</a:t>
            </a:r>
            <a:r>
              <a:rPr lang="en-US" altLang="cs-CZ" sz="2100" dirty="0" err="1">
                <a:latin typeface="Calibri" panose="020F0502020204030204" pitchFamily="34" charset="0"/>
              </a:rPr>
              <a:t>zech</a:t>
            </a:r>
            <a:r>
              <a:rPr lang="en-US" altLang="cs-CZ" sz="2100" dirty="0">
                <a:latin typeface="Calibri" panose="020F0502020204030204" pitchFamily="34" charset="0"/>
              </a:rPr>
              <a:t>) could be found at the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web of biological section (</a:t>
            </a:r>
            <a:r>
              <a:rPr lang="en-US" altLang="cs-CZ" sz="2100" dirty="0" err="1">
                <a:latin typeface="Calibri" panose="020F0502020204030204" pitchFamily="34" charset="0"/>
                <a:hlinkClick r:id="rId4"/>
              </a:rPr>
              <a:t>biologická</a:t>
            </a:r>
            <a:r>
              <a:rPr lang="en-US" altLang="cs-CZ" sz="2100" dirty="0">
                <a:latin typeface="Calibri" panose="020F0502020204030204" pitchFamily="34" charset="0"/>
                <a:hlinkClick r:id="rId4"/>
              </a:rPr>
              <a:t> </a:t>
            </a:r>
            <a:r>
              <a:rPr lang="en-US" altLang="cs-CZ" sz="2100" dirty="0" err="1">
                <a:latin typeface="Calibri" panose="020F0502020204030204" pitchFamily="34" charset="0"/>
                <a:hlinkClick r:id="rId4"/>
              </a:rPr>
              <a:t>sekce</a:t>
            </a:r>
            <a:r>
              <a:rPr lang="en-US" altLang="cs-CZ" sz="2100" dirty="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18432" y="3226182"/>
            <a:ext cx="11973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>
                <a:latin typeface="Calibri" panose="020F0502020204030204" pitchFamily="34" charset="0"/>
              </a:rPr>
              <a:t>- the responsibility is up to the student</a:t>
            </a:r>
            <a:r>
              <a:rPr lang="en-US" altLang="cs-CZ" sz="2000" dirty="0">
                <a:latin typeface="Calibri" panose="020F0502020204030204" pitchFamily="34" charset="0"/>
              </a:rPr>
              <a:t> - the supervisor helps by useful </a:t>
            </a:r>
            <a:r>
              <a:rPr lang="en-US" altLang="cs-CZ" sz="2000" dirty="0" smtClean="0">
                <a:latin typeface="Calibri" panose="020F0502020204030204" pitchFamily="34" charset="0"/>
              </a:rPr>
              <a:t>advices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and </a:t>
            </a:r>
            <a:r>
              <a:rPr lang="en-US" altLang="cs-CZ" sz="2000" dirty="0">
                <a:latin typeface="Calibri" panose="020F0502020204030204" pitchFamily="34" charset="0"/>
              </a:rPr>
              <a:t>may help </a:t>
            </a:r>
            <a:r>
              <a:rPr lang="en-US" altLang="cs-CZ" sz="2000" dirty="0" smtClean="0">
                <a:latin typeface="Calibri" panose="020F0502020204030204" pitchFamily="34" charset="0"/>
              </a:rPr>
              <a:t>with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interpretations</a:t>
            </a: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99461" y="3616067"/>
            <a:ext cx="11992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 smtClean="0">
                <a:latin typeface="Calibri" panose="020F0502020204030204" pitchFamily="34" charset="0"/>
              </a:rPr>
              <a:t>- </a:t>
            </a:r>
            <a:r>
              <a:rPr lang="cs-CZ" altLang="cs-CZ" sz="2000" b="1" dirty="0" err="1" smtClean="0">
                <a:latin typeface="Calibri" panose="020F0502020204030204" pitchFamily="34" charset="0"/>
              </a:rPr>
              <a:t>it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b="1" dirty="0" err="1">
                <a:latin typeface="Calibri" panose="020F0502020204030204" pitchFamily="34" charset="0"/>
              </a:rPr>
              <a:t>is</a:t>
            </a:r>
            <a:r>
              <a:rPr lang="cs-CZ" altLang="cs-CZ" sz="2000" b="1" dirty="0">
                <a:latin typeface="Calibri" panose="020F0502020204030204" pitchFamily="34" charset="0"/>
              </a:rPr>
              <a:t> a</a:t>
            </a:r>
            <a:r>
              <a:rPr lang="en-US" altLang="cs-CZ" sz="2000" b="1" dirty="0">
                <a:latin typeface="Calibri" panose="020F0502020204030204" pitchFamily="34" charset="0"/>
              </a:rPr>
              <a:t> bibliographic search </a:t>
            </a:r>
            <a:r>
              <a:rPr lang="en-US" altLang="cs-CZ" sz="2000" dirty="0">
                <a:latin typeface="Calibri" panose="020F0502020204030204" pitchFamily="34" charset="0"/>
              </a:rPr>
              <a:t> - this is the most evaluated part of the </a:t>
            </a:r>
            <a:r>
              <a:rPr lang="en-US" altLang="cs-CZ" sz="2000" dirty="0" smtClean="0">
                <a:latin typeface="Calibri" panose="020F0502020204030204" pitchFamily="34" charset="0"/>
              </a:rPr>
              <a:t>work,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experimental </a:t>
            </a:r>
            <a:r>
              <a:rPr lang="en-US" altLang="cs-CZ" sz="2000" dirty="0">
                <a:latin typeface="Calibri" panose="020F0502020204030204" pitchFamily="34" charset="0"/>
              </a:rPr>
              <a:t>results might be included, but they are </a:t>
            </a:r>
            <a:r>
              <a:rPr lang="en-US" altLang="cs-CZ" sz="2000" dirty="0" smtClean="0">
                <a:latin typeface="Calibri" panose="020F0502020204030204" pitchFamily="34" charset="0"/>
              </a:rPr>
              <a:t>not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so important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78406" y="2801457"/>
            <a:ext cx="891071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48900" y="4254159"/>
            <a:ext cx="120135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-  </a:t>
            </a:r>
            <a:r>
              <a:rPr lang="en-US" altLang="cs-CZ" sz="2000" b="1" dirty="0">
                <a:latin typeface="Calibri" panose="020F0502020204030204" pitchFamily="34" charset="0"/>
              </a:rPr>
              <a:t>the work should demonstrate the ability of student to compile relevant 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scientific </a:t>
            </a:r>
            <a:r>
              <a:rPr lang="en-US" altLang="cs-CZ" sz="2000" b="1" dirty="0">
                <a:latin typeface="Calibri" panose="020F0502020204030204" pitchFamily="34" charset="0"/>
              </a:rPr>
              <a:t>literature</a:t>
            </a:r>
            <a:r>
              <a:rPr lang="en-US" altLang="cs-CZ" sz="2000" dirty="0">
                <a:latin typeface="Calibri" panose="020F0502020204030204" pitchFamily="34" charset="0"/>
              </a:rPr>
              <a:t> - the most important is the complexity of the view, the </a:t>
            </a:r>
            <a:r>
              <a:rPr lang="en-US" altLang="cs-CZ" sz="2000" dirty="0" smtClean="0">
                <a:latin typeface="Calibri" panose="020F0502020204030204" pitchFamily="34" charset="0"/>
              </a:rPr>
              <a:t>ability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of 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making conclusions, strong statements and generalizations.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157989" y="4985988"/>
            <a:ext cx="120045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 dirty="0">
                <a:latin typeface="Calibri" panose="020F0502020204030204" pitchFamily="34" charset="0"/>
              </a:rPr>
              <a:t> </a:t>
            </a:r>
            <a:r>
              <a:rPr lang="cs-CZ" altLang="cs-CZ" sz="2000" b="1" dirty="0" err="1">
                <a:latin typeface="Calibri" panose="020F0502020204030204" pitchFamily="34" charset="0"/>
              </a:rPr>
              <a:t>scientific</a:t>
            </a:r>
            <a:r>
              <a:rPr lang="cs-CZ" altLang="cs-CZ" sz="2000" b="1" dirty="0">
                <a:latin typeface="Calibri" panose="020F0502020204030204" pitchFamily="34" charset="0"/>
              </a:rPr>
              <a:t> style of </a:t>
            </a:r>
            <a:r>
              <a:rPr lang="cs-CZ" altLang="cs-CZ" sz="2000" b="1" dirty="0" err="1">
                <a:latin typeface="Calibri" panose="020F0502020204030204" pitchFamily="34" charset="0"/>
              </a:rPr>
              <a:t>writing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-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in Czech, </a:t>
            </a:r>
            <a:r>
              <a:rPr lang="cs-CZ" altLang="cs-CZ" sz="2000" dirty="0" err="1">
                <a:latin typeface="Calibri" panose="020F0502020204030204" pitchFamily="34" charset="0"/>
              </a:rPr>
              <a:t>Slovak</a:t>
            </a:r>
            <a:r>
              <a:rPr lang="cs-CZ" altLang="cs-CZ" sz="2000" dirty="0">
                <a:latin typeface="Calibri" panose="020F0502020204030204" pitchFamily="34" charset="0"/>
              </a:rPr>
              <a:t> and </a:t>
            </a:r>
            <a:r>
              <a:rPr lang="cs-CZ" altLang="cs-CZ" sz="2000" dirty="0" err="1">
                <a:latin typeface="Calibri" panose="020F0502020204030204" pitchFamily="34" charset="0"/>
              </a:rPr>
              <a:t>English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en-US" altLang="cs-CZ" sz="2000" dirty="0">
                <a:latin typeface="Calibri" panose="020F0502020204030204" pitchFamily="34" charset="0"/>
              </a:rPr>
              <a:t>The best and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very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concise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introduction </a:t>
            </a:r>
            <a:r>
              <a:rPr lang="en-US" altLang="cs-CZ" sz="2000" dirty="0">
                <a:latin typeface="Calibri" panose="020F0502020204030204" pitchFamily="34" charset="0"/>
              </a:rPr>
              <a:t>to scientific writing is from William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Strunk Jr.</a:t>
            </a:r>
            <a:r>
              <a:rPr lang="cs-CZ" altLang="cs-CZ" sz="2000" dirty="0">
                <a:latin typeface="Calibri" panose="020F0502020204030204" pitchFamily="34" charset="0"/>
              </a:rPr>
              <a:t/>
            </a:r>
            <a:br>
              <a:rPr lang="cs-CZ" altLang="cs-CZ" sz="2000" dirty="0">
                <a:latin typeface="Calibri" panose="020F0502020204030204" pitchFamily="34" charset="0"/>
              </a:rPr>
            </a:b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- </a:t>
            </a:r>
            <a:r>
              <a:rPr lang="en-US" altLang="cs-CZ" sz="2000" b="1" dirty="0">
                <a:latin typeface="Calibri" panose="020F0502020204030204" pitchFamily="34" charset="0"/>
              </a:rPr>
              <a:t>The Elements of Style,</a:t>
            </a:r>
            <a:r>
              <a:rPr lang="en-US" altLang="cs-CZ" sz="2000" dirty="0">
                <a:latin typeface="Calibri" panose="020F0502020204030204" pitchFamily="34" charset="0"/>
              </a:rPr>
              <a:t> it is freely available at 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  <a:hlinkClick r:id="rId10"/>
              </a:rPr>
              <a:t>Google books</a:t>
            </a:r>
            <a:r>
              <a:rPr lang="en-US" altLang="cs-CZ" sz="2000" dirty="0">
                <a:latin typeface="Calibri" panose="020F0502020204030204" pitchFamily="34" charset="0"/>
              </a:rPr>
              <a:t> or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here in </a:t>
            </a:r>
            <a:r>
              <a:rPr lang="en-US" altLang="cs-CZ" sz="2000" dirty="0">
                <a:latin typeface="Calibri" panose="020F0502020204030204" pitchFamily="34" charset="0"/>
                <a:hlinkClick r:id="rId11" action="ppaction://hlinkfile"/>
              </a:rPr>
              <a:t>pdf</a:t>
            </a:r>
            <a:r>
              <a:rPr lang="en-US" altLang="cs-CZ" sz="2000" dirty="0">
                <a:latin typeface="Calibri" panose="020F0502020204030204" pitchFamily="34" charset="0"/>
              </a:rPr>
              <a:t>.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Wikipedia also gives great introduction </a:t>
            </a:r>
            <a:r>
              <a:rPr lang="cs-CZ" altLang="cs-CZ" sz="2000" dirty="0">
                <a:latin typeface="Calibri" panose="020F0502020204030204" pitchFamily="34" charset="0"/>
              </a:rPr>
              <a:t>to </a:t>
            </a:r>
            <a:r>
              <a:rPr lang="en-US" altLang="cs-CZ" sz="2000" dirty="0">
                <a:latin typeface="Calibri" panose="020F0502020204030204" pitchFamily="34" charset="0"/>
              </a:rPr>
              <a:t>the correct scientific writing at </a:t>
            </a:r>
            <a:r>
              <a:rPr lang="cs-CZ" altLang="cs-CZ" sz="2000" dirty="0">
                <a:latin typeface="Calibri" panose="020F0502020204030204" pitchFamily="34" charset="0"/>
                <a:hlinkClick r:id="rId12"/>
              </a:rPr>
              <a:t>http://en.wikipedia.org/wiki/Scientific_writing</a:t>
            </a:r>
            <a:endParaRPr lang="en-US" altLang="cs-CZ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51524" y="1352494"/>
            <a:ext cx="684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451524" y="219631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information from text books are not enough</a:t>
            </a:r>
            <a:endParaRPr lang="en-US" altLang="cs-CZ" sz="2000">
              <a:latin typeface="Calibri" panose="020F0502020204030204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51524" y="2856718"/>
            <a:ext cx="116211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- </a:t>
            </a:r>
            <a:r>
              <a:rPr lang="en-US" altLang="cs-CZ" sz="2000" b="1" dirty="0">
                <a:latin typeface="Calibri" panose="020F0502020204030204" pitchFamily="34" charset="0"/>
              </a:rPr>
              <a:t>secondary references should be minimized -</a:t>
            </a:r>
            <a:r>
              <a:rPr lang="en-US" altLang="cs-CZ" sz="2000" dirty="0">
                <a:latin typeface="Calibri" panose="020F0502020204030204" pitchFamily="34" charset="0"/>
              </a:rPr>
              <a:t> there are even papers describing the </a:t>
            </a:r>
            <a:r>
              <a:rPr lang="en-US" altLang="cs-CZ" sz="2000" dirty="0" smtClean="0">
                <a:latin typeface="Calibri" panose="020F0502020204030204" pitchFamily="34" charset="0"/>
                <a:hlinkClick r:id="rId8"/>
              </a:rPr>
              <a:t>potential </a:t>
            </a:r>
            <a:r>
              <a:rPr lang="en-US" altLang="cs-CZ" sz="2000" dirty="0">
                <a:latin typeface="Calibri" panose="020F0502020204030204" pitchFamily="34" charset="0"/>
                <a:hlinkClick r:id="rId8"/>
              </a:rPr>
              <a:t>risk</a:t>
            </a:r>
            <a:r>
              <a:rPr lang="en-US" altLang="cs-CZ" sz="2000" dirty="0">
                <a:latin typeface="Calibri" panose="020F0502020204030204" pitchFamily="34" charset="0"/>
              </a:rPr>
              <a:t> of trusting secondary </a:t>
            </a:r>
            <a:r>
              <a:rPr lang="en-US" altLang="cs-CZ" sz="2000" dirty="0" smtClean="0">
                <a:latin typeface="Calibri" panose="020F0502020204030204" pitchFamily="34" charset="0"/>
              </a:rPr>
              <a:t>references </a:t>
            </a: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00963" y="3654991"/>
            <a:ext cx="115491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- </a:t>
            </a:r>
            <a:r>
              <a:rPr lang="en-US" altLang="cs-CZ" sz="2000" b="1" dirty="0">
                <a:latin typeface="Calibri" panose="020F0502020204030204" pitchFamily="34" charset="0"/>
              </a:rPr>
              <a:t>more focused topic is better than general</a:t>
            </a:r>
            <a:r>
              <a:rPr lang="en-US" altLang="cs-CZ" sz="2000" dirty="0">
                <a:latin typeface="Calibri" panose="020F0502020204030204" pitchFamily="34" charset="0"/>
              </a:rPr>
              <a:t> - it gives student the chance </a:t>
            </a:r>
            <a:r>
              <a:rPr lang="en-US" altLang="cs-CZ" sz="2000" dirty="0" smtClean="0">
                <a:latin typeface="Calibri" panose="020F0502020204030204" pitchFamily="34" charset="0"/>
              </a:rPr>
              <a:t>to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deeply </a:t>
            </a:r>
            <a:r>
              <a:rPr lang="en-US" altLang="cs-CZ" sz="2000" dirty="0">
                <a:latin typeface="Calibri" panose="020F0502020204030204" pitchFamily="34" charset="0"/>
              </a:rPr>
              <a:t>understand certain topic </a:t>
            </a:r>
            <a:r>
              <a:rPr lang="en-US" altLang="cs-CZ" sz="2000" dirty="0" smtClean="0">
                <a:latin typeface="Calibri" panose="020F0502020204030204" pitchFamily="34" charset="0"/>
              </a:rPr>
              <a:t>and </a:t>
            </a:r>
            <a:r>
              <a:rPr lang="en-US" altLang="cs-CZ" sz="2000" dirty="0">
                <a:latin typeface="Calibri" panose="020F0502020204030204" pitchFamily="34" charset="0"/>
              </a:rPr>
              <a:t>discuss it in detail</a:t>
            </a:r>
          </a:p>
        </p:txBody>
      </p:sp>
    </p:spTree>
    <p:extLst>
      <p:ext uri="{BB962C8B-B14F-4D97-AF65-F5344CB8AC3E}">
        <p14:creationId xmlns:p14="http://schemas.microsoft.com/office/powerpoint/2010/main" val="32242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63352" y="1844675"/>
            <a:ext cx="1168112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Optimal length 15-20 pages</a:t>
            </a:r>
            <a:r>
              <a:rPr lang="en-US" altLang="cs-CZ" sz="2100">
                <a:latin typeface="Calibri" panose="020F0502020204030204" pitchFamily="34" charset="0"/>
              </a:rPr>
              <a:t> - should not be longer than 40 pages, spacing 1.5,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</a:t>
            </a:r>
            <a:r>
              <a:rPr lang="en-US" altLang="cs-CZ" sz="2100">
                <a:latin typeface="Calibri" panose="020F0502020204030204" pitchFamily="34" charset="0"/>
              </a:rPr>
              <a:t>page borders around 2.5 cm, 70 </a:t>
            </a:r>
            <a:r>
              <a:rPr lang="cs-CZ" altLang="cs-CZ" sz="2100">
                <a:latin typeface="Calibri" panose="020F0502020204030204" pitchFamily="34" charset="0"/>
              </a:rPr>
              <a:t>characters</a:t>
            </a:r>
            <a:r>
              <a:rPr lang="en-US" altLang="cs-CZ" sz="2100">
                <a:latin typeface="Calibri" panose="020F0502020204030204" pitchFamily="34" charset="0"/>
              </a:rPr>
              <a:t>/line 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263352" y="2610584"/>
            <a:ext cx="1168112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abstract</a:t>
            </a:r>
            <a:r>
              <a:rPr lang="en-US" altLang="cs-CZ" sz="2100" dirty="0">
                <a:latin typeface="Calibri" panose="020F0502020204030204" pitchFamily="34" charset="0"/>
              </a:rPr>
              <a:t> - both in Czech and English, maximum 2000 characters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   - it should unequivocally define the aim of this bibliographic search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59927" y="1212067"/>
            <a:ext cx="633683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Structure of bachelor thesis: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46133" y="3347457"/>
            <a:ext cx="1144549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key words</a:t>
            </a:r>
            <a:r>
              <a:rPr lang="en-US" altLang="cs-CZ" sz="2100" dirty="0">
                <a:latin typeface="Calibri" panose="020F0502020204030204" pitchFamily="34" charset="0"/>
              </a:rPr>
              <a:t> - 5-10 words, they should be both in Czech and English, </a:t>
            </a:r>
            <a:r>
              <a:rPr lang="en-US" altLang="cs-CZ" sz="2100" dirty="0" smtClean="0">
                <a:latin typeface="Calibri" panose="020F0502020204030204" pitchFamily="34" charset="0"/>
              </a:rPr>
              <a:t>they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should reflect the topic clearly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63352" y="3860800"/>
            <a:ext cx="119286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introduction</a:t>
            </a:r>
            <a:r>
              <a:rPr lang="en-US" altLang="cs-CZ" sz="2100" dirty="0">
                <a:latin typeface="Calibri" panose="020F0502020204030204" pitchFamily="34" charset="0"/>
              </a:rPr>
              <a:t> - setting out the rationale for the thesis as a whole including </a:t>
            </a:r>
            <a:r>
              <a:rPr lang="en-US" altLang="cs-CZ" sz="2100" dirty="0" smtClean="0">
                <a:latin typeface="Calibri" panose="020F0502020204030204" pitchFamily="34" charset="0"/>
              </a:rPr>
              <a:t>short </a:t>
            </a:r>
            <a:r>
              <a:rPr lang="en-US" altLang="cs-CZ" sz="2100" dirty="0">
                <a:latin typeface="Calibri" panose="020F0502020204030204" pitchFamily="34" charset="0"/>
              </a:rPr>
              <a:t>overview on the historical context of the research in the </a:t>
            </a:r>
            <a:r>
              <a:rPr lang="en-US" altLang="cs-CZ" sz="2100" dirty="0" smtClean="0">
                <a:latin typeface="Calibri" panose="020F0502020204030204" pitchFamily="34" charset="0"/>
              </a:rPr>
              <a:t>field </a:t>
            </a:r>
            <a:r>
              <a:rPr lang="en-US" altLang="cs-CZ" sz="2100" dirty="0">
                <a:latin typeface="Calibri" panose="020F0502020204030204" pitchFamily="34" charset="0"/>
              </a:rPr>
              <a:t>of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selected topic. It is worth to state why would one </a:t>
            </a:r>
            <a:r>
              <a:rPr lang="en-US" altLang="cs-CZ" sz="2100" dirty="0" smtClean="0">
                <a:latin typeface="Calibri" panose="020F0502020204030204" pitchFamily="34" charset="0"/>
              </a:rPr>
              <a:t>want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to </a:t>
            </a:r>
            <a:r>
              <a:rPr lang="en-US" altLang="cs-CZ" sz="2100" dirty="0">
                <a:latin typeface="Calibri" panose="020F0502020204030204" pitchFamily="34" charset="0"/>
              </a:rPr>
              <a:t>read it now, rather than at any other time. </a:t>
            </a:r>
            <a:r>
              <a:rPr lang="cs-CZ" altLang="cs-CZ" sz="2100" dirty="0" err="1">
                <a:latin typeface="Calibri" panose="020F0502020204030204" pitchFamily="34" charset="0"/>
              </a:rPr>
              <a:t>It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should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mention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how </a:t>
            </a:r>
            <a:r>
              <a:rPr lang="cs-CZ" altLang="cs-CZ" sz="2100" dirty="0" err="1">
                <a:latin typeface="Calibri" panose="020F0502020204030204" pitchFamily="34" charset="0"/>
              </a:rPr>
              <a:t>individual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topics </a:t>
            </a:r>
            <a:r>
              <a:rPr lang="cs-CZ" altLang="cs-CZ" sz="2100" dirty="0">
                <a:latin typeface="Calibri" panose="020F0502020204030204" pitchFamily="34" charset="0"/>
              </a:rPr>
              <a:t>are </a:t>
            </a:r>
            <a:r>
              <a:rPr lang="cs-CZ" altLang="cs-CZ" sz="2100" dirty="0" err="1">
                <a:latin typeface="Calibri" panose="020F0502020204030204" pitchFamily="34" charset="0"/>
              </a:rPr>
              <a:t>going</a:t>
            </a:r>
            <a:r>
              <a:rPr lang="cs-CZ" altLang="cs-CZ" sz="2100" dirty="0">
                <a:latin typeface="Calibri" panose="020F0502020204030204" pitchFamily="34" charset="0"/>
              </a:rPr>
              <a:t> to </a:t>
            </a:r>
            <a:r>
              <a:rPr lang="cs-CZ" altLang="cs-CZ" sz="2100" dirty="0" err="1">
                <a:latin typeface="Calibri" panose="020F0502020204030204" pitchFamily="34" charset="0"/>
              </a:rPr>
              <a:t>be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organized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into a 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clearl</a:t>
            </a:r>
            <a:r>
              <a:rPr lang="cs-CZ" altLang="cs-CZ" sz="2100" dirty="0" smtClean="0">
                <a:latin typeface="Calibri" panose="020F0502020204030204" pitchFamily="34" charset="0"/>
              </a:rPr>
              <a:t>y </a:t>
            </a:r>
            <a:r>
              <a:rPr lang="en-US" altLang="cs-CZ" sz="2100" dirty="0" smtClean="0">
                <a:latin typeface="Calibri" panose="020F0502020204030204" pitchFamily="34" charset="0"/>
              </a:rPr>
              <a:t>structured </a:t>
            </a:r>
            <a:r>
              <a:rPr lang="en-US" altLang="cs-CZ" sz="2100" dirty="0">
                <a:latin typeface="Calibri" panose="020F0502020204030204" pitchFamily="34" charset="0"/>
              </a:rPr>
              <a:t>article.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82693" y="5441057"/>
            <a:ext cx="1144549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main text</a:t>
            </a:r>
            <a:r>
              <a:rPr lang="en-US" altLang="cs-CZ" sz="2100" dirty="0">
                <a:latin typeface="Calibri" panose="020F0502020204030204" pitchFamily="34" charset="0"/>
              </a:rPr>
              <a:t> - it could be divided with subheadings reflecting individual topics</a:t>
            </a:r>
          </a:p>
        </p:txBody>
      </p:sp>
    </p:spTree>
    <p:extLst>
      <p:ext uri="{BB962C8B-B14F-4D97-AF65-F5344CB8AC3E}">
        <p14:creationId xmlns:p14="http://schemas.microsoft.com/office/powerpoint/2010/main" val="10390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59927" y="1212067"/>
            <a:ext cx="633683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Structure of bachelor thesis: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695400" y="1701800"/>
            <a:ext cx="1110017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results of experiments</a:t>
            </a:r>
            <a:r>
              <a:rPr lang="en-US" altLang="cs-CZ" sz="2100" dirty="0">
                <a:latin typeface="Calibri" panose="020F0502020204030204" pitchFamily="34" charset="0"/>
              </a:rPr>
              <a:t> - they could be implemented, but only as </a:t>
            </a:r>
            <a:r>
              <a:rPr lang="en-US" altLang="cs-CZ" sz="2100" dirty="0" smtClean="0">
                <a:latin typeface="Calibri" panose="020F0502020204030204" pitchFamily="34" charset="0"/>
              </a:rPr>
              <a:t>the</a:t>
            </a:r>
            <a:r>
              <a:rPr lang="cs-CZ" altLang="cs-CZ" sz="2100" dirty="0" smtClean="0">
                <a:latin typeface="Calibri" panose="020F0502020204030204" pitchFamily="34" charset="0"/>
              </a:rPr>
              <a:t> c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omplement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to the main bibliographic search. </a:t>
            </a:r>
            <a:r>
              <a:rPr lang="en-US" altLang="cs-CZ" sz="2100" dirty="0" smtClean="0">
                <a:latin typeface="Calibri" panose="020F0502020204030204" pitchFamily="34" charset="0"/>
              </a:rPr>
              <a:t>The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best </a:t>
            </a:r>
            <a:r>
              <a:rPr lang="en-US" altLang="cs-CZ" sz="2100" dirty="0">
                <a:latin typeface="Calibri" panose="020F0502020204030204" pitchFamily="34" charset="0"/>
              </a:rPr>
              <a:t>is to </a:t>
            </a:r>
            <a:r>
              <a:rPr lang="en-US" altLang="cs-CZ" sz="2100" dirty="0" smtClean="0">
                <a:latin typeface="Calibri" panose="020F0502020204030204" pitchFamily="34" charset="0"/>
              </a:rPr>
              <a:t>include </a:t>
            </a:r>
            <a:r>
              <a:rPr lang="en-US" altLang="cs-CZ" sz="2100" dirty="0">
                <a:latin typeface="Calibri" panose="020F0502020204030204" pitchFamily="34" charset="0"/>
              </a:rPr>
              <a:t>the paragraph describing how the </a:t>
            </a:r>
            <a:r>
              <a:rPr lang="cs-CZ" altLang="cs-CZ" sz="2100" dirty="0" smtClean="0">
                <a:latin typeface="Calibri" panose="020F0502020204030204" pitchFamily="34" charset="0"/>
              </a:rPr>
              <a:t>s</a:t>
            </a:r>
            <a:r>
              <a:rPr lang="en-US" altLang="cs-CZ" sz="2100" dirty="0" smtClean="0">
                <a:latin typeface="Calibri" panose="020F0502020204030204" pitchFamily="34" charset="0"/>
              </a:rPr>
              <a:t>elected </a:t>
            </a:r>
            <a:r>
              <a:rPr lang="en-US" altLang="cs-CZ" sz="2100" dirty="0">
                <a:latin typeface="Calibri" panose="020F0502020204030204" pitchFamily="34" charset="0"/>
              </a:rPr>
              <a:t>topic will be experimentally </a:t>
            </a:r>
            <a:r>
              <a:rPr lang="en-US" altLang="cs-CZ" sz="2100" dirty="0" smtClean="0">
                <a:latin typeface="Calibri" panose="020F0502020204030204" pitchFamily="34" charset="0"/>
              </a:rPr>
              <a:t>approached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during </a:t>
            </a:r>
            <a:r>
              <a:rPr lang="en-US" altLang="cs-CZ" sz="2100" dirty="0">
                <a:latin typeface="Calibri" panose="020F0502020204030204" pitchFamily="34" charset="0"/>
              </a:rPr>
              <a:t>diploma studies.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630899" y="3000269"/>
            <a:ext cx="11328688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references</a:t>
            </a:r>
            <a:r>
              <a:rPr lang="en-US" altLang="cs-CZ" sz="2100" dirty="0">
                <a:latin typeface="Calibri" panose="020F0502020204030204" pitchFamily="34" charset="0"/>
              </a:rPr>
              <a:t> - the style is not </a:t>
            </a:r>
            <a:r>
              <a:rPr lang="cs-CZ" altLang="cs-CZ" sz="2100" dirty="0" err="1">
                <a:latin typeface="Calibri" panose="020F0502020204030204" pitchFamily="34" charset="0"/>
              </a:rPr>
              <a:t>pre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defined. It could be selected form </a:t>
            </a:r>
            <a:r>
              <a:rPr lang="en-US" altLang="cs-CZ" sz="2100" dirty="0" smtClean="0">
                <a:latin typeface="Calibri" panose="020F0502020204030204" pitchFamily="34" charset="0"/>
              </a:rPr>
              <a:t>certain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scientific journal, or as suggested by official standards (could </a:t>
            </a:r>
            <a:r>
              <a:rPr lang="en-US" altLang="cs-CZ" sz="2100" dirty="0" smtClean="0">
                <a:latin typeface="Calibri" panose="020F0502020204030204" pitchFamily="34" charset="0"/>
              </a:rPr>
              <a:t>be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found </a:t>
            </a:r>
            <a:r>
              <a:rPr lang="en-US" altLang="cs-CZ" sz="2100" dirty="0">
                <a:latin typeface="Calibri" panose="020F0502020204030204" pitchFamily="34" charset="0"/>
              </a:rPr>
              <a:t>in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Czech at </a:t>
            </a:r>
            <a:r>
              <a:rPr lang="cs-CZ" altLang="cs-CZ" sz="2100" dirty="0">
                <a:latin typeface="Calibri" panose="020F0502020204030204" pitchFamily="34" charset="0"/>
              </a:rPr>
              <a:t>citace.com </a:t>
            </a:r>
            <a:r>
              <a:rPr lang="cs-CZ" altLang="cs-CZ" sz="2100" dirty="0" err="1">
                <a:latin typeface="Calibri" panose="020F0502020204030204" pitchFamily="34" charset="0"/>
              </a:rPr>
              <a:t>pages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1900" dirty="0" err="1">
                <a:latin typeface="Calibri" panose="020F0502020204030204" pitchFamily="34" charset="0"/>
                <a:hlinkClick r:id="rId8"/>
              </a:rPr>
              <a:t>ht</a:t>
            </a:r>
            <a:r>
              <a:rPr lang="en-US" altLang="cs-CZ" sz="1900" dirty="0">
                <a:latin typeface="Calibri" panose="020F0502020204030204" pitchFamily="34" charset="0"/>
                <a:hlinkClick r:id="rId8"/>
              </a:rPr>
              <a:t>tp://www.citace.com/index.php</a:t>
            </a:r>
            <a:r>
              <a:rPr lang="en-US" altLang="cs-CZ" sz="19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/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- reference manager software </a:t>
            </a:r>
            <a:r>
              <a:rPr lang="cs-CZ" altLang="cs-CZ" sz="2100" dirty="0" err="1">
                <a:latin typeface="Calibri" panose="020F0502020204030204" pitchFamily="34" charset="0"/>
              </a:rPr>
              <a:t>fo</a:t>
            </a:r>
            <a:r>
              <a:rPr lang="en-US" altLang="cs-CZ" sz="2100" dirty="0">
                <a:latin typeface="Calibri" panose="020F0502020204030204" pitchFamily="34" charset="0"/>
              </a:rPr>
              <a:t>r collecting and  </a:t>
            </a:r>
            <a:r>
              <a:rPr lang="en-US" altLang="cs-CZ" sz="2100" dirty="0" smtClean="0">
                <a:latin typeface="Calibri" panose="020F0502020204030204" pitchFamily="34" charset="0"/>
              </a:rPr>
              <a:t>organizing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references </a:t>
            </a:r>
            <a:r>
              <a:rPr lang="en-US" altLang="cs-CZ" sz="2100" dirty="0">
                <a:latin typeface="Calibri" panose="020F0502020204030204" pitchFamily="34" charset="0"/>
              </a:rPr>
              <a:t>is the best solution for formatting citations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as well </a:t>
            </a:r>
            <a:r>
              <a:rPr lang="en-US" altLang="cs-CZ" sz="2100" dirty="0" smtClean="0">
                <a:latin typeface="Calibri" panose="020F0502020204030204" pitchFamily="34" charset="0"/>
              </a:rPr>
              <a:t>a</a:t>
            </a:r>
            <a:r>
              <a:rPr lang="cs-CZ" altLang="cs-CZ" sz="2100" dirty="0" smtClean="0">
                <a:latin typeface="Calibri" panose="020F0502020204030204" pitchFamily="34" charset="0"/>
              </a:rPr>
              <a:t>s </a:t>
            </a:r>
            <a:r>
              <a:rPr lang="en-US" altLang="cs-CZ" sz="2100" dirty="0" smtClean="0">
                <a:latin typeface="Calibri" panose="020F0502020204030204" pitchFamily="34" charset="0"/>
              </a:rPr>
              <a:t>bibliography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06206" y="4826552"/>
            <a:ext cx="10503606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supplements, images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it is always better to include them into the text, </a:t>
            </a:r>
            <a:r>
              <a:rPr lang="en-US" altLang="cs-CZ" sz="2100" dirty="0" err="1">
                <a:latin typeface="Calibri" panose="020F0502020204030204" pitchFamily="34" charset="0"/>
              </a:rPr>
              <a:t>onl</a:t>
            </a:r>
            <a:r>
              <a:rPr lang="cs-CZ" altLang="cs-CZ" sz="2100" dirty="0">
                <a:latin typeface="Calibri" panose="020F0502020204030204" pitchFamily="34" charset="0"/>
              </a:rPr>
              <a:t>y</a:t>
            </a:r>
            <a:r>
              <a:rPr lang="en-US" altLang="cs-CZ" sz="2100" dirty="0">
                <a:latin typeface="Calibri" panose="020F0502020204030204" pitchFamily="34" charset="0"/>
              </a:rPr>
              <a:t> in case of larger amount of data they could be at the end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30899" y="5748471"/>
            <a:ext cx="108171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Whole bachelor thesis is submitted both in printed (2 copies) and electronic pdf form.</a:t>
            </a:r>
          </a:p>
        </p:txBody>
      </p:sp>
    </p:spTree>
    <p:extLst>
      <p:ext uri="{BB962C8B-B14F-4D97-AF65-F5344CB8AC3E}">
        <p14:creationId xmlns:p14="http://schemas.microsoft.com/office/powerpoint/2010/main" val="37538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34301" y="1017110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Review procedure: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83758" y="1450535"/>
            <a:ext cx="112875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reviews of opponent and supervisor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op</a:t>
            </a:r>
            <a:r>
              <a:rPr lang="cs-CZ" altLang="cs-CZ" sz="2100" dirty="0">
                <a:latin typeface="Calibri" panose="020F0502020204030204" pitchFamily="34" charset="0"/>
              </a:rPr>
              <a:t>p</a:t>
            </a:r>
            <a:r>
              <a:rPr lang="en-US" altLang="cs-CZ" sz="2100" dirty="0" err="1">
                <a:latin typeface="Calibri" panose="020F0502020204030204" pitchFamily="34" charset="0"/>
              </a:rPr>
              <a:t>onent</a:t>
            </a:r>
            <a:r>
              <a:rPr lang="en-US" altLang="cs-CZ" sz="2100" dirty="0">
                <a:latin typeface="Calibri" panose="020F0502020204030204" pitchFamily="34" charset="0"/>
              </a:rPr>
              <a:t> is selected by </a:t>
            </a:r>
            <a:r>
              <a:rPr lang="en-US" altLang="cs-CZ" sz="2100" dirty="0" smtClean="0">
                <a:latin typeface="Calibri" panose="020F0502020204030204" pitchFamily="34" charset="0"/>
              </a:rPr>
              <a:t>respective </a:t>
            </a:r>
            <a:r>
              <a:rPr lang="en-US" altLang="cs-CZ" sz="2100" dirty="0">
                <a:latin typeface="Calibri" panose="020F0502020204030204" pitchFamily="34" charset="0"/>
              </a:rPr>
              <a:t>department from experts in the field, PhD. students in the last year of their studies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might be opponents as well.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35920" y="2232535"/>
            <a:ext cx="11166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instructions for writing opponent’s review</a:t>
            </a:r>
            <a:r>
              <a:rPr lang="en-GB" altLang="cs-CZ" sz="2100" dirty="0" smtClean="0">
                <a:latin typeface="Calibri" panose="020F0502020204030204" pitchFamily="34" charset="0"/>
              </a:rPr>
              <a:t> - the aim is to prevent the heterogeneity in the evaluation of the work.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11877" y="3047229"/>
            <a:ext cx="1139446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bachelor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work</a:t>
            </a:r>
            <a:r>
              <a:rPr lang="en-US" altLang="cs-CZ" sz="2100" b="1" dirty="0">
                <a:latin typeface="Calibri" panose="020F0502020204030204" pitchFamily="34" charset="0"/>
              </a:rPr>
              <a:t> as well as </a:t>
            </a:r>
            <a:r>
              <a:rPr lang="cs-CZ" altLang="cs-CZ" sz="2100" b="1" dirty="0" err="1">
                <a:latin typeface="Calibri" panose="020F0502020204030204" pitchFamily="34" charset="0"/>
              </a:rPr>
              <a:t>opponent</a:t>
            </a:r>
            <a:r>
              <a:rPr lang="en-US" altLang="cs-CZ" sz="2100" b="1" dirty="0">
                <a:latin typeface="Calibri" panose="020F0502020204030204" pitchFamily="34" charset="0"/>
              </a:rPr>
              <a:t>’s and </a:t>
            </a:r>
            <a:r>
              <a:rPr lang="en-US" altLang="cs-CZ" sz="2100" b="1" dirty="0" err="1">
                <a:latin typeface="Calibri" panose="020F0502020204030204" pitchFamily="34" charset="0"/>
              </a:rPr>
              <a:t>supervisors’s</a:t>
            </a:r>
            <a:r>
              <a:rPr lang="en-US" altLang="cs-CZ" sz="2100" b="1" dirty="0">
                <a:latin typeface="Calibri" panose="020F0502020204030204" pitchFamily="34" charset="0"/>
              </a:rPr>
              <a:t> reviews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are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announced </a:t>
            </a:r>
            <a:r>
              <a:rPr lang="en-US" altLang="cs-CZ" sz="2100" b="1" dirty="0">
                <a:latin typeface="Calibri" panose="020F0502020204030204" pitchFamily="34" charset="0"/>
              </a:rPr>
              <a:t>at the departmental web pages 2-3 days before defense procedure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25213" y="3926176"/>
            <a:ext cx="594354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311877" y="4409119"/>
            <a:ext cx="1175052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parts of the defense procedure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student’s </a:t>
            </a:r>
            <a:r>
              <a:rPr lang="en-US" altLang="cs-CZ" sz="2100" dirty="0" smtClean="0">
                <a:latin typeface="Calibri" panose="020F0502020204030204" pitchFamily="34" charset="0"/>
              </a:rPr>
              <a:t>presentation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en-US" altLang="cs-CZ" sz="2100" dirty="0" smtClean="0">
                <a:latin typeface="Calibri" panose="020F0502020204030204" pitchFamily="34" charset="0"/>
              </a:rPr>
              <a:t>reading </a:t>
            </a:r>
            <a:r>
              <a:rPr lang="en-US" altLang="cs-CZ" sz="2100" dirty="0">
                <a:latin typeface="Calibri" panose="020F0502020204030204" pitchFamily="34" charset="0"/>
              </a:rPr>
              <a:t>of opponent’s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reviews by </a:t>
            </a:r>
            <a:r>
              <a:rPr lang="en-US" altLang="cs-CZ" sz="2100" dirty="0" smtClean="0">
                <a:latin typeface="Calibri" panose="020F0502020204030204" pitchFamily="34" charset="0"/>
              </a:rPr>
              <a:t>the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opponents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en-US" altLang="cs-CZ" sz="2100" dirty="0" smtClean="0">
                <a:latin typeface="Calibri" panose="020F0502020204030204" pitchFamily="34" charset="0"/>
              </a:rPr>
              <a:t>answers </a:t>
            </a:r>
            <a:r>
              <a:rPr lang="en-US" altLang="cs-CZ" sz="2100" dirty="0">
                <a:latin typeface="Calibri" panose="020F0502020204030204" pitchFamily="34" charset="0"/>
              </a:rPr>
              <a:t>of</a:t>
            </a:r>
            <a:r>
              <a:rPr lang="cs-CZ" altLang="cs-CZ" sz="2100" dirty="0">
                <a:latin typeface="Calibri" panose="020F0502020204030204" pitchFamily="34" charset="0"/>
              </a:rPr>
              <a:t> o</a:t>
            </a:r>
            <a:r>
              <a:rPr lang="en-US" altLang="cs-CZ" sz="2100" dirty="0" err="1">
                <a:latin typeface="Calibri" panose="020F0502020204030204" pitchFamily="34" charset="0"/>
              </a:rPr>
              <a:t>pponent’s</a:t>
            </a:r>
            <a:r>
              <a:rPr lang="en-US" altLang="cs-CZ" sz="2100" dirty="0">
                <a:latin typeface="Calibri" panose="020F0502020204030204" pitchFamily="34" charset="0"/>
              </a:rPr>
              <a:t> questions by </a:t>
            </a:r>
            <a:r>
              <a:rPr lang="en-US" altLang="cs-CZ" sz="2100" dirty="0" smtClean="0">
                <a:latin typeface="Calibri" panose="020F0502020204030204" pitchFamily="34" charset="0"/>
              </a:rPr>
              <a:t>student</a:t>
            </a:r>
            <a:r>
              <a:rPr lang="cs-CZ" altLang="cs-CZ" sz="2100" dirty="0" smtClean="0">
                <a:latin typeface="Calibri" panose="020F0502020204030204" pitchFamily="34" charset="0"/>
              </a:rPr>
              <a:t>, and g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eneral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discussion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alltogether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not more </a:t>
            </a:r>
            <a:r>
              <a:rPr lang="cs-CZ" altLang="cs-CZ" sz="2100" dirty="0" err="1">
                <a:latin typeface="Calibri" panose="020F0502020204030204" pitchFamily="34" charset="0"/>
              </a:rPr>
              <a:t>than</a:t>
            </a:r>
            <a:r>
              <a:rPr lang="cs-CZ" altLang="cs-CZ" sz="2100" dirty="0">
                <a:latin typeface="Calibri" panose="020F0502020204030204" pitchFamily="34" charset="0"/>
              </a:rPr>
              <a:t> 30 </a:t>
            </a:r>
            <a:r>
              <a:rPr lang="cs-CZ" altLang="cs-CZ" sz="2100" dirty="0" err="1">
                <a:latin typeface="Calibri" panose="020F0502020204030204" pitchFamily="34" charset="0"/>
              </a:rPr>
              <a:t>minutes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311876" y="5514284"/>
            <a:ext cx="1175052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decision </a:t>
            </a:r>
            <a:r>
              <a:rPr lang="en-US" altLang="cs-CZ" sz="2100" dirty="0">
                <a:latin typeface="Calibri" panose="020F0502020204030204" pitchFamily="34" charset="0"/>
              </a:rPr>
              <a:t> - it is up to the committee that is composed f</a:t>
            </a:r>
            <a:r>
              <a:rPr lang="cs-CZ" altLang="cs-CZ" sz="2100" dirty="0" err="1">
                <a:latin typeface="Calibri" panose="020F0502020204030204" pitchFamily="34" charset="0"/>
              </a:rPr>
              <a:t>rom</a:t>
            </a:r>
            <a:r>
              <a:rPr lang="en-US" altLang="cs-CZ" sz="2100" dirty="0">
                <a:latin typeface="Calibri" panose="020F0502020204030204" pitchFamily="34" charset="0"/>
              </a:rPr>
              <a:t> at least 3 </a:t>
            </a:r>
            <a:r>
              <a:rPr lang="en-US" altLang="cs-CZ" sz="2100" dirty="0" smtClean="0">
                <a:latin typeface="Calibri" panose="020F0502020204030204" pitchFamily="34" charset="0"/>
              </a:rPr>
              <a:t>members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fr</a:t>
            </a:r>
            <a:r>
              <a:rPr lang="cs-CZ" altLang="cs-CZ" sz="2100" dirty="0">
                <a:latin typeface="Calibri" panose="020F0502020204030204" pitchFamily="34" charset="0"/>
              </a:rPr>
              <a:t>o</a:t>
            </a:r>
            <a:r>
              <a:rPr lang="en-US" altLang="cs-CZ" sz="2100" dirty="0">
                <a:latin typeface="Calibri" panose="020F0502020204030204" pitchFamily="34" charset="0"/>
              </a:rPr>
              <a:t>m 3 </a:t>
            </a:r>
            <a:r>
              <a:rPr lang="cs-CZ" altLang="cs-CZ" sz="2100" dirty="0" err="1">
                <a:latin typeface="Calibri" panose="020F0502020204030204" pitchFamily="34" charset="0"/>
              </a:rPr>
              <a:t>faculty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departments</a:t>
            </a:r>
          </a:p>
        </p:txBody>
      </p:sp>
    </p:spTree>
    <p:extLst>
      <p:ext uri="{BB962C8B-B14F-4D97-AF65-F5344CB8AC3E}">
        <p14:creationId xmlns:p14="http://schemas.microsoft.com/office/powerpoint/2010/main" val="34160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23392" y="1785145"/>
            <a:ext cx="1028809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n</a:t>
            </a:r>
            <a:r>
              <a:rPr lang="en-US" altLang="cs-CZ" sz="2100" b="1" dirty="0" err="1">
                <a:latin typeface="Calibri" panose="020F0502020204030204" pitchFamily="34" charset="0"/>
              </a:rPr>
              <a:t>ot</a:t>
            </a:r>
            <a:r>
              <a:rPr lang="en-US" altLang="cs-CZ" sz="2100" b="1" dirty="0">
                <a:latin typeface="Calibri" panose="020F0502020204030204" pitchFamily="34" charset="0"/>
              </a:rPr>
              <a:t> enough or too much of references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</a:rPr>
              <a:t>used for assembling of the thesis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63352" y="1164990"/>
            <a:ext cx="635389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 err="1">
                <a:latin typeface="Calibri" panose="020F0502020204030204" pitchFamily="34" charset="0"/>
              </a:rPr>
              <a:t>Some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common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mistakes</a:t>
            </a:r>
            <a:r>
              <a:rPr lang="cs-CZ" altLang="cs-CZ" sz="2100" b="1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588558" y="2385210"/>
            <a:ext cx="10553606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language mistakes</a:t>
            </a:r>
            <a:r>
              <a:rPr lang="en-US" altLang="cs-CZ" sz="2100" dirty="0">
                <a:latin typeface="Calibri" panose="020F0502020204030204" pitchFamily="34" charset="0"/>
              </a:rPr>
              <a:t> - both in English and Czech, both in syntax and grammar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1244" y="3056279"/>
            <a:ext cx="1119197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citation inaccuracy </a:t>
            </a:r>
            <a:r>
              <a:rPr lang="en-US" altLang="cs-CZ" sz="2100" dirty="0">
                <a:latin typeface="Calibri" panose="020F0502020204030204" pitchFamily="34" charset="0"/>
              </a:rPr>
              <a:t>- both ignorance and misunderstanding of the cited paper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might be a reason, the effort to understand the text is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crucial </a:t>
            </a:r>
            <a:r>
              <a:rPr lang="cs-CZ" altLang="cs-CZ" sz="2100" dirty="0" err="1">
                <a:latin typeface="Calibri" panose="020F0502020204030204" pitchFamily="34" charset="0"/>
              </a:rPr>
              <a:t>here</a:t>
            </a:r>
            <a:r>
              <a:rPr lang="cs-CZ" altLang="cs-CZ" sz="2100" dirty="0">
                <a:latin typeface="Calibri" panose="020F0502020204030204" pitchFamily="34" charset="0"/>
              </a:rPr>
              <a:t>.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575600" y="4049610"/>
            <a:ext cx="1161640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individual </a:t>
            </a:r>
            <a:r>
              <a:rPr lang="en-US" altLang="cs-CZ" sz="2100" b="1" dirty="0">
                <a:latin typeface="Calibri" panose="020F0502020204030204" pitchFamily="34" charset="0"/>
              </a:rPr>
              <a:t>departments have some modifications of the instructions</a:t>
            </a:r>
            <a:r>
              <a:rPr lang="en-US" altLang="cs-CZ" sz="2100" dirty="0">
                <a:latin typeface="Calibri" panose="020F0502020204030204" pitchFamily="34" charset="0"/>
              </a:rPr>
              <a:t> -  they could be found at </a:t>
            </a:r>
            <a:r>
              <a:rPr lang="en-US" altLang="cs-CZ" sz="2100" dirty="0">
                <a:latin typeface="Calibri" panose="020F0502020204030204" pitchFamily="34" charset="0"/>
                <a:hlinkClick r:id="rId8"/>
              </a:rPr>
              <a:t>http://www.natur.cuni.cz/biologie/studium/bakalarske-obhajoby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dirty="0" smtClean="0">
                <a:latin typeface="Calibri" panose="020F0502020204030204" pitchFamily="34" charset="0"/>
              </a:rPr>
              <a:t>b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achelor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thesis as a bibliographic search might be in optimal situation used for diploma thesis theoretical introduction.</a:t>
            </a:r>
          </a:p>
        </p:txBody>
      </p:sp>
    </p:spTree>
    <p:extLst>
      <p:ext uri="{BB962C8B-B14F-4D97-AF65-F5344CB8AC3E}">
        <p14:creationId xmlns:p14="http://schemas.microsoft.com/office/powerpoint/2010/main" val="5147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5.2. 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 (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diploma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thesis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6837" y="1463578"/>
            <a:ext cx="1177181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to integrate experimental results with the actual knowledge in the field </a:t>
            </a:r>
            <a:r>
              <a:rPr lang="en-US" altLang="cs-CZ" sz="2100" dirty="0">
                <a:latin typeface="Calibri" panose="020F0502020204030204" pitchFamily="34" charset="0"/>
              </a:rPr>
              <a:t>- 	</a:t>
            </a:r>
            <a:r>
              <a:rPr lang="cs-CZ" altLang="cs-CZ" sz="2100" dirty="0" smtClean="0">
                <a:latin typeface="Calibri" panose="020F0502020204030204" pitchFamily="34" charset="0"/>
              </a:rPr>
              <a:t> master </a:t>
            </a:r>
            <a:r>
              <a:rPr lang="en-US" altLang="cs-CZ" sz="2100" dirty="0" smtClean="0">
                <a:latin typeface="Calibri" panose="020F0502020204030204" pitchFamily="34" charset="0"/>
              </a:rPr>
              <a:t>thesis </a:t>
            </a:r>
            <a:r>
              <a:rPr lang="en-US" altLang="cs-CZ" sz="2100" dirty="0">
                <a:latin typeface="Calibri" panose="020F0502020204030204" pitchFamily="34" charset="0"/>
              </a:rPr>
              <a:t>is not only bibliographic search, correct </a:t>
            </a:r>
            <a:r>
              <a:rPr lang="en-US" altLang="cs-CZ" sz="2100" dirty="0" smtClean="0">
                <a:latin typeface="Calibri" panose="020F0502020204030204" pitchFamily="34" charset="0"/>
              </a:rPr>
              <a:t>discussion </a:t>
            </a:r>
            <a:r>
              <a:rPr lang="en-US" altLang="cs-CZ" sz="2100" dirty="0">
                <a:latin typeface="Calibri" panose="020F0502020204030204" pitchFamily="34" charset="0"/>
              </a:rPr>
              <a:t>with student’s experimental results is crucial, </a:t>
            </a:r>
            <a:r>
              <a:rPr lang="en-US" altLang="cs-CZ" sz="2100" dirty="0" smtClean="0">
                <a:latin typeface="Calibri" panose="020F0502020204030204" pitchFamily="34" charset="0"/>
              </a:rPr>
              <a:t>not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p</a:t>
            </a:r>
            <a:r>
              <a:rPr lang="en-US" altLang="cs-CZ" sz="2100" dirty="0" err="1">
                <a:latin typeface="Calibri" panose="020F0502020204030204" pitchFamily="34" charset="0"/>
              </a:rPr>
              <a:t>roperly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working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experiments are not so big </a:t>
            </a:r>
            <a:r>
              <a:rPr lang="cs-CZ" altLang="cs-CZ" sz="2100" dirty="0" smtClean="0">
                <a:latin typeface="Calibri" panose="020F0502020204030204" pitchFamily="34" charset="0"/>
              </a:rPr>
              <a:t>o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bstacle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in case of their correct discussion i.e. why it did </a:t>
            </a:r>
            <a:r>
              <a:rPr lang="cs-CZ" altLang="cs-CZ" sz="2100" dirty="0">
                <a:latin typeface="Calibri" panose="020F0502020204030204" pitchFamily="34" charset="0"/>
              </a:rPr>
              <a:t>	</a:t>
            </a:r>
            <a:r>
              <a:rPr lang="cs-CZ" altLang="cs-CZ" sz="2100" dirty="0" smtClean="0">
                <a:latin typeface="Calibri" panose="020F0502020204030204" pitchFamily="34" charset="0"/>
              </a:rPr>
              <a:t>n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ot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work, etc. 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48900" y="1043930"/>
            <a:ext cx="422560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 err="1">
                <a:latin typeface="Calibri" panose="020F0502020204030204" pitchFamily="34" charset="0"/>
              </a:rPr>
              <a:t>The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main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objective</a:t>
            </a:r>
            <a:r>
              <a:rPr lang="cs-CZ" altLang="cs-CZ" sz="2100" b="1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90174" y="3043335"/>
            <a:ext cx="1177181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writing rules</a:t>
            </a:r>
            <a:r>
              <a:rPr lang="en-US" altLang="cs-CZ" sz="2100" dirty="0">
                <a:latin typeface="Calibri" panose="020F0502020204030204" pitchFamily="34" charset="0"/>
              </a:rPr>
              <a:t> - similar for all departments of experimental biology, but there are  not common obligatory rules (as it is for bachelor thesis)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228274" y="4001990"/>
            <a:ext cx="117718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           - instructions for the department of plant </a:t>
            </a:r>
            <a:r>
              <a:rPr lang="cs-CZ" altLang="cs-CZ" sz="2100" dirty="0" err="1">
                <a:latin typeface="Calibri" panose="020F0502020204030204" pitchFamily="34" charset="0"/>
              </a:rPr>
              <a:t>experimental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biology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are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  <a:hlinkClick r:id="rId8"/>
              </a:rPr>
              <a:t>here</a:t>
            </a:r>
            <a:r>
              <a:rPr lang="en-US" altLang="cs-CZ" sz="2100" dirty="0">
                <a:latin typeface="Calibri" panose="020F0502020204030204" pitchFamily="34" charset="0"/>
              </a:rPr>
              <a:t>, for  department of microbiology </a:t>
            </a:r>
            <a:r>
              <a:rPr lang="en-US" altLang="cs-CZ" sz="2100" dirty="0" smtClean="0">
                <a:latin typeface="Calibri" panose="020F0502020204030204" pitchFamily="34" charset="0"/>
              </a:rPr>
              <a:t>and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genetics </a:t>
            </a:r>
            <a:r>
              <a:rPr lang="en-US" altLang="cs-CZ" sz="2100" dirty="0">
                <a:latin typeface="Calibri" panose="020F0502020204030204" pitchFamily="34" charset="0"/>
                <a:hlinkClick r:id="rId9"/>
              </a:rPr>
              <a:t>here</a:t>
            </a:r>
            <a:r>
              <a:rPr lang="en-US" altLang="cs-CZ" sz="21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90174" y="4914803"/>
            <a:ext cx="1177181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           - the most important is to keep uniform style of writing </a:t>
            </a:r>
            <a:r>
              <a:rPr lang="en-US" altLang="cs-CZ" sz="2100" dirty="0" smtClean="0">
                <a:latin typeface="Calibri" panose="020F0502020204030204" pitchFamily="34" charset="0"/>
              </a:rPr>
              <a:t>and </a:t>
            </a:r>
            <a:r>
              <a:rPr lang="en-US" altLang="cs-CZ" sz="2100" dirty="0">
                <a:latin typeface="Calibri" panose="020F0502020204030204" pitchFamily="34" charset="0"/>
              </a:rPr>
              <a:t>organization of the text, main text blocks are abstract, </a:t>
            </a:r>
            <a:r>
              <a:rPr lang="en-US" altLang="cs-CZ" sz="2100" dirty="0" smtClean="0">
                <a:latin typeface="Calibri" panose="020F0502020204030204" pitchFamily="34" charset="0"/>
              </a:rPr>
              <a:t>introduction</a:t>
            </a:r>
            <a:r>
              <a:rPr lang="en-US" altLang="cs-CZ" sz="2100" dirty="0">
                <a:latin typeface="Calibri" panose="020F0502020204030204" pitchFamily="34" charset="0"/>
              </a:rPr>
              <a:t>, bibliographic search, </a:t>
            </a:r>
            <a:r>
              <a:rPr lang="en-US" altLang="cs-CZ" sz="2100" dirty="0" err="1">
                <a:latin typeface="Calibri" panose="020F0502020204030204" pitchFamily="34" charset="0"/>
              </a:rPr>
              <a:t>materi</a:t>
            </a:r>
            <a:r>
              <a:rPr lang="cs-CZ" altLang="cs-CZ" sz="2100" dirty="0">
                <a:latin typeface="Calibri" panose="020F0502020204030204" pitchFamily="34" charset="0"/>
              </a:rPr>
              <a:t>a</a:t>
            </a:r>
            <a:r>
              <a:rPr lang="en-US" altLang="cs-CZ" sz="2100" dirty="0">
                <a:latin typeface="Calibri" panose="020F0502020204030204" pitchFamily="34" charset="0"/>
              </a:rPr>
              <a:t>l</a:t>
            </a:r>
            <a:r>
              <a:rPr lang="cs-CZ" altLang="cs-CZ" sz="2100" dirty="0">
                <a:latin typeface="Calibri" panose="020F0502020204030204" pitchFamily="34" charset="0"/>
              </a:rPr>
              <a:t> a</a:t>
            </a:r>
            <a:r>
              <a:rPr lang="en-US" altLang="cs-CZ" sz="2100" dirty="0" err="1">
                <a:latin typeface="Calibri" panose="020F0502020204030204" pitchFamily="34" charset="0"/>
              </a:rPr>
              <a:t>nd</a:t>
            </a:r>
            <a:r>
              <a:rPr lang="en-US" altLang="cs-CZ" sz="2100" dirty="0">
                <a:latin typeface="Calibri" panose="020F0502020204030204" pitchFamily="34" charset="0"/>
              </a:rPr>
              <a:t> methods</a:t>
            </a:r>
            <a:r>
              <a:rPr lang="en-US" altLang="cs-CZ" sz="2100" dirty="0" smtClean="0">
                <a:latin typeface="Calibri" panose="020F0502020204030204" pitchFamily="34" charset="0"/>
              </a:rPr>
              <a:t>, </a:t>
            </a:r>
            <a:r>
              <a:rPr lang="en-US" altLang="cs-CZ" sz="2100" dirty="0">
                <a:latin typeface="Calibri" panose="020F0502020204030204" pitchFamily="34" charset="0"/>
              </a:rPr>
              <a:t>results, discussion, summary and references </a:t>
            </a:r>
          </a:p>
        </p:txBody>
      </p:sp>
    </p:spTree>
    <p:extLst>
      <p:ext uri="{BB962C8B-B14F-4D97-AF65-F5344CB8AC3E}">
        <p14:creationId xmlns:p14="http://schemas.microsoft.com/office/powerpoint/2010/main" val="21698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5.2. 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 (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diploma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thesis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32952" y="1311381"/>
            <a:ext cx="1163296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requirement for the successful termination of MSc</a:t>
            </a:r>
            <a:r>
              <a:rPr lang="cs-CZ" altLang="cs-CZ" sz="2100" b="1" dirty="0">
                <a:latin typeface="Calibri" panose="020F0502020204030204" pitchFamily="34" charset="0"/>
              </a:rPr>
              <a:t>.</a:t>
            </a:r>
            <a:r>
              <a:rPr lang="en-US" altLang="cs-CZ" sz="2100" b="1" dirty="0">
                <a:latin typeface="Calibri" panose="020F0502020204030204" pitchFamily="34" charset="0"/>
              </a:rPr>
              <a:t> studies</a:t>
            </a:r>
            <a:r>
              <a:rPr lang="en-US" altLang="cs-CZ" sz="2100" dirty="0">
                <a:latin typeface="Calibri" panose="020F0502020204030204" pitchFamily="34" charset="0"/>
              </a:rPr>
              <a:t> - </a:t>
            </a:r>
            <a:r>
              <a:rPr lang="en-US" altLang="cs-CZ" sz="2100" dirty="0" smtClean="0">
                <a:latin typeface="Calibri" panose="020F0502020204030204" pitchFamily="34" charset="0"/>
              </a:rPr>
              <a:t>Mgr </a:t>
            </a:r>
            <a:r>
              <a:rPr lang="cs-CZ" altLang="cs-CZ" sz="2100" dirty="0" smtClean="0">
                <a:latin typeface="Calibri" panose="020F0502020204030204" pitchFamily="34" charset="0"/>
              </a:rPr>
              <a:t>(M</a:t>
            </a:r>
            <a:r>
              <a:rPr lang="en-GB" altLang="cs-CZ" sz="2100" dirty="0" err="1" smtClean="0">
                <a:latin typeface="Calibri" panose="020F0502020204030204" pitchFamily="34" charset="0"/>
              </a:rPr>
              <a:t>agister</a:t>
            </a:r>
            <a:r>
              <a:rPr lang="cs-CZ" altLang="cs-CZ" sz="2100" dirty="0" smtClean="0">
                <a:latin typeface="Calibri" panose="020F0502020204030204" pitchFamily="34" charset="0"/>
              </a:rPr>
              <a:t>)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or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MSc</a:t>
            </a:r>
            <a:r>
              <a:rPr lang="cs-CZ" altLang="cs-CZ" sz="2100" dirty="0" smtClean="0">
                <a:latin typeface="Calibri" panose="020F0502020204030204" pitchFamily="34" charset="0"/>
              </a:rPr>
              <a:t> (Master of Science)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63352" y="955007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32952" y="1662217"/>
            <a:ext cx="11362621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 smtClean="0">
                <a:latin typeface="Calibri" panose="020F0502020204030204" pitchFamily="34" charset="0"/>
              </a:rPr>
              <a:t>introduction </a:t>
            </a:r>
            <a:r>
              <a:rPr lang="en-US" altLang="cs-CZ" sz="2100" dirty="0">
                <a:latin typeface="Calibri" panose="020F0502020204030204" pitchFamily="34" charset="0"/>
              </a:rPr>
              <a:t>of students by the </a:t>
            </a:r>
            <a:r>
              <a:rPr lang="cs-CZ" altLang="cs-CZ" sz="2100" dirty="0" err="1">
                <a:latin typeface="Calibri" panose="020F0502020204030204" pitchFamily="34" charset="0"/>
              </a:rPr>
              <a:t>chair</a:t>
            </a:r>
            <a:r>
              <a:rPr lang="en-US" altLang="cs-CZ" sz="2100" dirty="0">
                <a:latin typeface="Calibri" panose="020F0502020204030204" pitchFamily="34" charset="0"/>
              </a:rPr>
              <a:t> of the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d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efence</a:t>
            </a:r>
            <a:endParaRPr lang="cs-CZ" altLang="cs-CZ" sz="21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 smtClean="0">
                <a:latin typeface="Calibri" panose="020F0502020204030204" pitchFamily="34" charset="0"/>
              </a:rPr>
              <a:t>student’s </a:t>
            </a:r>
            <a:r>
              <a:rPr lang="en-US" altLang="cs-CZ" sz="2100" dirty="0">
                <a:latin typeface="Calibri" panose="020F0502020204030204" pitchFamily="34" charset="0"/>
              </a:rPr>
              <a:t>oral presentation, max. 20 min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72269" y="4496325"/>
            <a:ext cx="11975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- reading of opponent’s reviews - opponent should be from other </a:t>
            </a:r>
            <a:r>
              <a:rPr lang="cs-CZ" altLang="cs-CZ" sz="2100" dirty="0">
                <a:latin typeface="Calibri" panose="020F0502020204030204" pitchFamily="34" charset="0"/>
              </a:rPr>
              <a:t>i</a:t>
            </a:r>
            <a:r>
              <a:rPr lang="en-US" altLang="cs-CZ" sz="2100" dirty="0" err="1">
                <a:latin typeface="Calibri" panose="020F0502020204030204" pitchFamily="34" charset="0"/>
              </a:rPr>
              <a:t>nstitution</a:t>
            </a:r>
            <a:r>
              <a:rPr lang="en-US" altLang="cs-CZ" sz="2100" dirty="0">
                <a:latin typeface="Calibri" panose="020F0502020204030204" pitchFamily="34" charset="0"/>
              </a:rPr>
              <a:t/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- answering the questions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- general discussion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try</a:t>
            </a:r>
            <a:r>
              <a:rPr lang="cs-CZ" altLang="cs-CZ" sz="2100" dirty="0">
                <a:latin typeface="Calibri" panose="020F0502020204030204" pitchFamily="34" charset="0"/>
              </a:rPr>
              <a:t> to </a:t>
            </a:r>
            <a:r>
              <a:rPr lang="en-US" altLang="cs-CZ" sz="2100" dirty="0">
                <a:latin typeface="Calibri" panose="020F0502020204030204" pitchFamily="34" charset="0"/>
              </a:rPr>
              <a:t>avoid </a:t>
            </a:r>
            <a:r>
              <a:rPr lang="cs-CZ" altLang="cs-CZ" sz="2100" dirty="0" err="1">
                <a:latin typeface="Calibri" panose="020F0502020204030204" pitchFamily="34" charset="0"/>
              </a:rPr>
              <a:t>too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extensive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argumentation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- committee decision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27448" y="2557444"/>
            <a:ext cx="1093847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  </a:t>
            </a:r>
            <a:r>
              <a:rPr lang="en-US" altLang="cs-CZ" sz="2100" dirty="0">
                <a:latin typeface="Calibri" panose="020F0502020204030204" pitchFamily="34" charset="0"/>
              </a:rPr>
              <a:t>- the most important is to introduce the main objectives of the work, why there was necessary to perform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particular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experiments.  </a:t>
            </a:r>
            <a:r>
              <a:rPr lang="cs-CZ" altLang="cs-CZ" sz="2100" dirty="0" err="1">
                <a:latin typeface="Calibri" panose="020F0502020204030204" pitchFamily="34" charset="0"/>
              </a:rPr>
              <a:t>One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should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choose</a:t>
            </a:r>
            <a:r>
              <a:rPr lang="en-US" altLang="cs-CZ" sz="2100" dirty="0">
                <a:latin typeface="Calibri" panose="020F0502020204030204" pitchFamily="34" charset="0"/>
              </a:rPr>
              <a:t> only the </a:t>
            </a:r>
            <a:r>
              <a:rPr lang="en-US" altLang="cs-CZ" sz="2100" dirty="0" err="1">
                <a:latin typeface="Calibri" panose="020F0502020204030204" pitchFamily="34" charset="0"/>
              </a:rPr>
              <a:t>mo</a:t>
            </a:r>
            <a:r>
              <a:rPr lang="cs-CZ" altLang="cs-CZ" sz="2100" dirty="0">
                <a:latin typeface="Calibri" panose="020F0502020204030204" pitchFamily="34" charset="0"/>
              </a:rPr>
              <a:t>s</a:t>
            </a:r>
            <a:r>
              <a:rPr lang="en-US" altLang="cs-CZ" sz="2100" dirty="0">
                <a:latin typeface="Calibri" panose="020F0502020204030204" pitchFamily="34" charset="0"/>
              </a:rPr>
              <a:t>t important results for t</a:t>
            </a:r>
            <a:r>
              <a:rPr lang="cs-CZ" altLang="cs-CZ" sz="2100" dirty="0">
                <a:latin typeface="Calibri" panose="020F0502020204030204" pitchFamily="34" charset="0"/>
              </a:rPr>
              <a:t>he </a:t>
            </a:r>
            <a:r>
              <a:rPr lang="en-US" altLang="cs-CZ" sz="2100" dirty="0" err="1">
                <a:latin typeface="Calibri" panose="020F0502020204030204" pitchFamily="34" charset="0"/>
              </a:rPr>
              <a:t>pr</a:t>
            </a:r>
            <a:r>
              <a:rPr lang="cs-CZ" altLang="cs-CZ" sz="2100" dirty="0">
                <a:latin typeface="Calibri" panose="020F0502020204030204" pitchFamily="34" charset="0"/>
              </a:rPr>
              <a:t>e</a:t>
            </a:r>
            <a:r>
              <a:rPr lang="en-US" altLang="cs-CZ" sz="2100" dirty="0" err="1">
                <a:latin typeface="Calibri" panose="020F0502020204030204" pitchFamily="34" charset="0"/>
              </a:rPr>
              <a:t>sentation</a:t>
            </a:r>
            <a:r>
              <a:rPr lang="en-US" altLang="cs-CZ" sz="2100" dirty="0">
                <a:latin typeface="Calibri" panose="020F0502020204030204" pitchFamily="34" charset="0"/>
              </a:rPr>
              <a:t>,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optimal presentation should be in a form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of exciting story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with exciting conclusions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1245603" y="3677061"/>
            <a:ext cx="99426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dirty="0" smtClean="0">
                <a:latin typeface="Calibri" panose="020F0502020204030204" pitchFamily="34" charset="0"/>
              </a:rPr>
              <a:t>co</a:t>
            </a:r>
            <a:r>
              <a:rPr lang="en-US" altLang="cs-CZ" sz="2100" dirty="0" err="1">
                <a:latin typeface="Calibri" panose="020F0502020204030204" pitchFamily="34" charset="0"/>
              </a:rPr>
              <a:t>nclusions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should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put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results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into the context of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general </a:t>
            </a:r>
            <a:r>
              <a:rPr lang="en-US" altLang="cs-CZ" sz="2100" dirty="0" smtClean="0">
                <a:latin typeface="Calibri" panose="020F0502020204030204" pitchFamily="34" charset="0"/>
              </a:rPr>
              <a:t>knowledge</a:t>
            </a:r>
            <a:r>
              <a:rPr lang="cs-CZ" altLang="cs-CZ" sz="2100" dirty="0" smtClean="0">
                <a:latin typeface="Calibri" panose="020F0502020204030204" pitchFamily="34" charset="0"/>
              </a:rPr>
              <a:t>, do </a:t>
            </a:r>
            <a:r>
              <a:rPr lang="cs-CZ" altLang="cs-CZ" sz="2100" dirty="0">
                <a:latin typeface="Calibri" panose="020F0502020204030204" pitchFamily="34" charset="0"/>
              </a:rPr>
              <a:t>not </a:t>
            </a:r>
            <a:r>
              <a:rPr lang="cs-CZ" altLang="cs-CZ" sz="2100" dirty="0" err="1">
                <a:latin typeface="Calibri" panose="020F0502020204030204" pitchFamily="34" charset="0"/>
              </a:rPr>
              <a:t>forget</a:t>
            </a:r>
            <a:r>
              <a:rPr lang="cs-CZ" altLang="cs-CZ" sz="2100" dirty="0">
                <a:latin typeface="Calibri" panose="020F0502020204030204" pitchFamily="34" charset="0"/>
              </a:rPr>
              <a:t> to </a:t>
            </a:r>
            <a:r>
              <a:rPr lang="en-US" altLang="cs-CZ" sz="2100" dirty="0">
                <a:latin typeface="Calibri" panose="020F0502020204030204" pitchFamily="34" charset="0"/>
              </a:rPr>
              <a:t>acknowledge colleagues</a:t>
            </a:r>
            <a:r>
              <a:rPr lang="cs-CZ" altLang="cs-CZ" sz="2100" dirty="0">
                <a:latin typeface="Calibri" panose="020F0502020204030204" pitchFamily="34" charset="0"/>
              </a:rPr>
              <a:t>, </a:t>
            </a:r>
            <a:r>
              <a:rPr lang="en-US" altLang="cs-CZ" sz="2100" dirty="0">
                <a:latin typeface="Calibri" panose="020F0502020204030204" pitchFamily="34" charset="0"/>
              </a:rPr>
              <a:t>publication strategy may be mentioned as well</a:t>
            </a:r>
          </a:p>
        </p:txBody>
      </p:sp>
    </p:spTree>
    <p:extLst>
      <p:ext uri="{BB962C8B-B14F-4D97-AF65-F5344CB8AC3E}">
        <p14:creationId xmlns:p14="http://schemas.microsoft.com/office/powerpoint/2010/main" val="21241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8965</TotalTime>
  <Words>2184</Words>
  <Application>Microsoft Office PowerPoint</Application>
  <PresentationFormat>Widescreen</PresentationFormat>
  <Paragraphs>130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245</cp:revision>
  <dcterms:created xsi:type="dcterms:W3CDTF">2006-10-17T20:07:31Z</dcterms:created>
  <dcterms:modified xsi:type="dcterms:W3CDTF">2022-12-15T14:46:42Z</dcterms:modified>
</cp:coreProperties>
</file>