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1" r:id="rId2"/>
    <p:sldId id="356" r:id="rId3"/>
    <p:sldId id="357" r:id="rId4"/>
    <p:sldId id="340" r:id="rId5"/>
    <p:sldId id="334" r:id="rId6"/>
    <p:sldId id="341" r:id="rId7"/>
    <p:sldId id="314" r:id="rId8"/>
    <p:sldId id="349" r:id="rId9"/>
    <p:sldId id="346" r:id="rId10"/>
    <p:sldId id="339" r:id="rId11"/>
    <p:sldId id="347" r:id="rId12"/>
    <p:sldId id="348" r:id="rId13"/>
    <p:sldId id="350" r:id="rId14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83" d="100"/>
          <a:sy n="83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F58225-DD3C-4BD7-91F1-DCE2A9F5A7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65E0-57D4-4623-90D4-5E9F5556D9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4FD2B-57CA-474B-B021-2D58BC738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9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D1B91-779C-487A-940B-FC327AD78A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4C162-FDF1-4CC4-AAAA-A4B77CC8A5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5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6C32-C383-4C25-9FCC-110AC4185C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29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9B190-14EF-4A20-A95C-421A1190A8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45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92D9-A683-4FDD-B92C-0FC93050B7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51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03FEE-0DF7-468D-895F-F958EC9645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959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1054D-CF58-4234-A5C7-1A7CAF4EAC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08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B1553-C814-4AAC-A833-77424DCCA8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5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71A-F363-4190-A0B1-274C9D80B1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18235F4-B6EE-4768-B48F-8602FD89BC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academic.oup.com/plce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hyperlink" Target="https://academic.oup.com/journals/pages/help/journal_alerts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isiknowledge.com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hyperlink" Target="https://jcr2.clarivate.com/JCRLandingPageAction.action?Init=Yes&amp;SrcApp=IC2LS&amp;SID=H4-WuGQIDMHYoLl1KWJpXRkW7dyquSgTShf-18x2dggMgmgK3zRMVa0lgrsEC0Qx3Dx3DfDjx2FPIKEgHIoRlV4TExx5mwx3Dx3D-WwpRYkX4Gz8e7T4uNl5SUQx3Dx3D-wBEj1mx2B0mykql8H4kstFLwx3Dx3D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hyperlink" Target="https://jcr.clarivate.com/jcr/hom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journalprofile.clarivate.com/jif/home/?journal=PLANT%20CELL&amp;year=2020&amp;editions=SCIE&amp;pssid=H4-WuGQIDMHYoLl1KWJpXRkW7dyquSgTShf-18x2dggMgmgK3zRMVa0lgrsEC0Qx3Dx3DfDjx2FPIKEgHIoRlV4TExx5mwx3Dx3D-WwpRYkX4Gz8e7T4uNl5SUQx3Dx3D-wBEj1mx2B0mykql8H4kstFLwx3Dx3D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://help.prod-incites.com/inCites2Live/indicatorsGroup/aboutHandbook/usingCitationIndicatorsWisely/eigenfact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https://www.scopus.com/cto2/main.uri?ctoId=CTODS_1386688579&amp;authors=7006476242&amp;origin=AuthorNamesList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hyperlink" Target="https://publons.com/dashboard/summar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hyperlink" Target="https://scholar.google.com/citations?hl=en&amp;user=H1TCuH8AAAAJ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hyperlink" Target="https://orcid.org/" TargetMode="External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hyperlink" Target="https://mjl.clarivate.com/home" TargetMode="External"/><Relationship Id="rId12" Type="http://schemas.openxmlformats.org/officeDocument/2006/relationships/image" Target="../media/image10.png"/><Relationship Id="rId17" Type="http://schemas.openxmlformats.org/officeDocument/2006/relationships/hyperlink" Target="https://www.ncbi.nlm.nih.gov/nlmcatalog/journal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hyperlink" Target="https://www.scopus.com/search/form.uri?display=basic&amp;zone=header&amp;origin=#basic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elsevier.com/solutions/scopus/how-scopus-works/content?dgcid=RN_AGCM_Sourced_300005030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hyperlink" Target="https://www.webofscience.com/wos/woscc/basic-search" TargetMode="External"/><Relationship Id="rId14" Type="http://schemas.openxmlformats.org/officeDocument/2006/relationships/hyperlink" Target="https://pubmed.ncbi.nlm.nih.gov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hyperlink" Target="https://en.wikipedia.org/wiki/Comparison_of_reference_management_softw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hyperlink" Target="https://endnot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hyperlink" Target="https://www.myendnoteweb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ndeley.com/?interaction_required=true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9.png"/><Relationship Id="rId2" Type="http://schemas.openxmlformats.org/officeDocument/2006/relationships/hyperlink" Target="http://blog.mendeley.com/tipstricks/7-ways-to-add-documents-to-mendele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jpeg"/><Relationship Id="rId10" Type="http://schemas.openxmlformats.org/officeDocument/2006/relationships/hyperlink" Target="https://blog.mendeley.com/2011/03/21/7-ways-to-add-documents-to-mendeley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hyperlink" Target="https://www.zotero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hyperlink" Target="https://ezdroje.cuni.cz/index.php?lang=e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hyperlink" Target="https://koperni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359927" y="1487610"/>
            <a:ext cx="8680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is necessary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 select journals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that are relevant to the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could be smashed by an enormous amount of articles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Searching is not so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straightforward and 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comprehensive</a:t>
            </a:r>
            <a:endParaRPr lang="en-GB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91283" y="1011881"/>
            <a:ext cx="11572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Browsing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through every individual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volume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55" y="2559050"/>
            <a:ext cx="8783909" cy="3926846"/>
          </a:xfrm>
          <a:prstGeom prst="rect">
            <a:avLst/>
          </a:prstGeom>
        </p:spPr>
      </p:pic>
      <p:sp>
        <p:nvSpPr>
          <p:cNvPr id="28" name="Obdélník 9"/>
          <p:cNvSpPr>
            <a:spLocks noChangeArrowheads="1"/>
          </p:cNvSpPr>
          <p:nvPr/>
        </p:nvSpPr>
        <p:spPr bwMode="auto">
          <a:xfrm>
            <a:off x="798759" y="3159135"/>
            <a:ext cx="18156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E-mail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alerts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517" y="3552761"/>
            <a:ext cx="3018163" cy="26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91345" y="1198563"/>
            <a:ext cx="4320479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Journal Citation Reports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one of the database of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of Knowledge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Institute for Scientific Information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(ISI). Journals from all scientific fields are included and evaluated.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http://isiknowledge.com/</a:t>
            </a: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comparison is largely mainly based on the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impact factor (IF), i.e.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average number of citations per article within past two years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en-GB" altLang="cs-CZ" sz="22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</a:t>
            </a:r>
            <a:r>
              <a:rPr lang="cs-CZ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cs-CZ" altLang="cs-CZ" sz="22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en-GB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usually reflects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quality </a:t>
            </a:r>
            <a:r>
              <a:rPr lang="en-GB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higher impact in the scientific community.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687" y="986772"/>
            <a:ext cx="5105697" cy="2997178"/>
          </a:xfrm>
          <a:prstGeom prst="rect">
            <a:avLst/>
          </a:prstGeom>
        </p:spPr>
      </p:pic>
      <p:pic>
        <p:nvPicPr>
          <p:cNvPr id="4" name="Picture 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8503" y="3051842"/>
            <a:ext cx="5640145" cy="3442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19335" y="1089261"/>
            <a:ext cx="4384331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are also several other factors with kind of improved validity for comparison between research fields, like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Eigenfactor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calculated from 5-year impact factor and considering also the scope of journals, where the citations appear.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often, journals are evaluated based on their ranking in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quartiles of IF or </a:t>
            </a:r>
            <a:r>
              <a:rPr lang="en-GB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Eigenfactor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researchers are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pushed to publish only in the best quartile or even decile.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7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4577230" y="969522"/>
            <a:ext cx="6686682" cy="555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8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19336" y="931095"/>
            <a:ext cx="3992942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also used for the evaluation of the quality of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researchers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Hirsch index (h), introduced by J. Hirsch in 2005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often used. </a:t>
            </a:r>
            <a:r>
              <a:rPr lang="en-GB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researcher has an </a:t>
            </a:r>
            <a:r>
              <a:rPr lang="en-GB" alt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h-index</a:t>
            </a:r>
            <a:r>
              <a:rPr lang="en-GB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if he/she has at least h publications for which he/she has received at least h citations.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 index could be found in WOS and Scopus.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1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4184286" y="1008514"/>
            <a:ext cx="7560000" cy="54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8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19337" y="1008307"/>
            <a:ext cx="352839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Citation profile for individual scientists could be found using author search using ISI WOS, Scopus or Google Scholar</a:t>
            </a:r>
          </a:p>
          <a:p>
            <a:pPr>
              <a:spcBef>
                <a:spcPct val="0"/>
              </a:spcBef>
              <a:buNone/>
            </a:pP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Individual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researcher are responsible for keeping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their publication record up to date using following services: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1) Publons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(formerly researcher ID, ISI WOS)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2)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ORCID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(Open Researcher and Contributor Identifier)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3)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Google Scholar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(User Profiles)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4)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Scopus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(Citation overview)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13" y="958663"/>
            <a:ext cx="4034937" cy="3219089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8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3883" y="1296994"/>
            <a:ext cx="4281927" cy="2152106"/>
          </a:xfrm>
          <a:prstGeom prst="rect">
            <a:avLst/>
          </a:prstGeom>
        </p:spPr>
      </p:pic>
      <p:pic>
        <p:nvPicPr>
          <p:cNvPr id="4" name="Picture 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729" y="4177752"/>
            <a:ext cx="4599987" cy="2128265"/>
          </a:xfrm>
          <a:prstGeom prst="rect">
            <a:avLst/>
          </a:prstGeom>
        </p:spPr>
      </p:pic>
      <p:pic>
        <p:nvPicPr>
          <p:cNvPr id="5" name="Picture 4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8002" y="4308549"/>
            <a:ext cx="3692473" cy="19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71539" y="1023119"/>
            <a:ext cx="11572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Literature searching using the bibliographic database</a:t>
            </a: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291991" y="1465752"/>
            <a:ext cx="103525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could be smashed by an enormous amount of records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Searching is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easy and 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comprehensive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database 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must be searched regularly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clever combinations of 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endParaRPr lang="en-GB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35" y="5670314"/>
            <a:ext cx="3759830" cy="808566"/>
          </a:xfrm>
          <a:prstGeom prst="rect">
            <a:avLst/>
          </a:prstGeom>
        </p:spPr>
      </p:pic>
      <p:pic>
        <p:nvPicPr>
          <p:cNvPr id="28" name="Picture 2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83" y="3284984"/>
            <a:ext cx="3995136" cy="22884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579" y="2871090"/>
            <a:ext cx="227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ISI Web of Knowledge</a:t>
            </a:r>
          </a:p>
        </p:txBody>
      </p:sp>
      <p:pic>
        <p:nvPicPr>
          <p:cNvPr id="29" name="Picture 28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r="33333"/>
          <a:stretch/>
        </p:blipFill>
        <p:spPr>
          <a:xfrm>
            <a:off x="4292678" y="3284984"/>
            <a:ext cx="4300767" cy="209417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23992" y="2852936"/>
            <a:ext cx="850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  <a:endParaRPr lang="en-GB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61122" y="2856149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endParaRPr lang="en-GB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8832304" y="3284984"/>
            <a:ext cx="3199808" cy="1313608"/>
            <a:chOff x="4079776" y="981536"/>
            <a:chExt cx="9564435" cy="402253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3"/>
            <a:srcRect t="67288" b="11582"/>
            <a:stretch/>
          </p:blipFill>
          <p:spPr>
            <a:xfrm>
              <a:off x="4079776" y="3419897"/>
              <a:ext cx="9564435" cy="1584176"/>
            </a:xfrm>
            <a:prstGeom prst="rect">
              <a:avLst/>
            </a:prstGeom>
          </p:spPr>
        </p:pic>
        <p:pic>
          <p:nvPicPr>
            <p:cNvPr id="34" name="Picture 33">
              <a:hlinkClick r:id="rId14"/>
            </p:cNvPr>
            <p:cNvPicPr>
              <a:picLocks noChangeAspect="1"/>
            </p:cNvPicPr>
            <p:nvPr/>
          </p:nvPicPr>
          <p:blipFill rotWithShape="1">
            <a:blip r:embed="rId13"/>
            <a:srcRect t="16384" b="49050"/>
            <a:stretch/>
          </p:blipFill>
          <p:spPr>
            <a:xfrm>
              <a:off x="4079776" y="981536"/>
              <a:ext cx="9564435" cy="2591480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3832" y="5454679"/>
            <a:ext cx="3865597" cy="1108239"/>
          </a:xfrm>
          <a:prstGeom prst="rect">
            <a:avLst/>
          </a:prstGeom>
        </p:spPr>
      </p:pic>
      <p:pic>
        <p:nvPicPr>
          <p:cNvPr id="4" name="Picture 3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91366" y="5122477"/>
            <a:ext cx="3409294" cy="14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22" y="1487787"/>
            <a:ext cx="5641925" cy="4827038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819797" y="98072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429591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  <a:endParaRPr lang="cs-CZ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both </a:t>
            </a: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freeware and commercial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exist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 and export filters 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shared 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citation styles and reference list file formats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could be modified and saved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ntegration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 word processor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databases</a:t>
            </a:r>
            <a:endParaRPr lang="en-GB" alt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65455" y="63203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/>
              <a:t>https://en.wikipedia.org/wiki/Comparison_of_reference_management_software</a:t>
            </a:r>
          </a:p>
        </p:txBody>
      </p:sp>
    </p:spTree>
    <p:extLst>
      <p:ext uri="{BB962C8B-B14F-4D97-AF65-F5344CB8AC3E}">
        <p14:creationId xmlns:p14="http://schemas.microsoft.com/office/powerpoint/2010/main" val="27400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2819797" y="1035637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083" name="Picture 1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24101" r="58072" b="46500"/>
          <a:stretch>
            <a:fillRect/>
          </a:stretch>
        </p:blipFill>
        <p:spPr bwMode="auto">
          <a:xfrm>
            <a:off x="4439319" y="2063493"/>
            <a:ext cx="6697241" cy="18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42959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EndNote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provided by Clarivate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Commercial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MyEndNoteWeb</a:t>
            </a:r>
            <a:endParaRPr lang="en-GB" altLang="cs-CZ" sz="22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provided by Clarivate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freeware</a:t>
            </a:r>
            <a:endParaRPr lang="en-GB" alt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319" y="3889731"/>
            <a:ext cx="4320480" cy="2692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"/>
          <p:cNvSpPr>
            <a:spLocks noChangeArrowheads="1"/>
          </p:cNvSpPr>
          <p:nvPr/>
        </p:nvSpPr>
        <p:spPr bwMode="auto">
          <a:xfrm>
            <a:off x="148900" y="5810040"/>
            <a:ext cx="478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7 ways to add documents to </a:t>
            </a:r>
            <a:r>
              <a:rPr lang="en-GB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Mendeley</a:t>
            </a:r>
            <a:endParaRPr lang="cs-CZ" altLang="en-US" sz="1800" dirty="0" smtClean="0">
              <a:hlinkClick r:id="rId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1766" r="2181"/>
          <a:stretch/>
        </p:blipFill>
        <p:spPr>
          <a:xfrm>
            <a:off x="3647728" y="1651271"/>
            <a:ext cx="6984776" cy="3161373"/>
          </a:xfrm>
          <a:prstGeom prst="rect">
            <a:avLst/>
          </a:prstGeom>
        </p:spPr>
      </p:pic>
      <p:sp>
        <p:nvSpPr>
          <p:cNvPr id="26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343181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perfect combination of full text and bibliography searching in one database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- 2 GB of cloud space for free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711624" y="102279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488" y="4920713"/>
            <a:ext cx="1489468" cy="889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1297" y="3993188"/>
            <a:ext cx="4783071" cy="2531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191344" y="1916832"/>
            <a:ext cx="343181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Zotero</a:t>
            </a: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Very similar to </a:t>
            </a:r>
            <a:r>
              <a:rPr lang="en-GB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originally as a Firefox plugin, now as a stand alone application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combination of full text and bibliographic approach</a:t>
            </a:r>
          </a:p>
          <a:p>
            <a:pPr>
              <a:spcBef>
                <a:spcPct val="0"/>
              </a:spcBef>
              <a:buNone/>
            </a:pP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11624" y="102279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020" y="1598541"/>
            <a:ext cx="6435876" cy="3287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1562" y="3541990"/>
            <a:ext cx="5136001" cy="2916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48900" y="183393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Finding </a:t>
            </a:r>
            <a:r>
              <a:rPr lang="en-GB" altLang="cs-CZ" sz="2400" dirty="0">
                <a:latin typeface="Calibri" panose="020F0502020204030204" pitchFamily="34" charset="0"/>
              </a:rPr>
              <a:t>full text of articles from journals or books</a:t>
            </a:r>
          </a:p>
        </p:txBody>
      </p:sp>
      <p:pic>
        <p:nvPicPr>
          <p:cNvPr id="25" name="Picture 2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512" y="1428934"/>
            <a:ext cx="8380651" cy="497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263352" y="1573173"/>
            <a:ext cx="36001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bibliographic databases integrate available full text resources „at one click“, like EndNote Click from </a:t>
            </a:r>
            <a:r>
              <a:rPr lang="en-GB" alt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Clarivate</a:t>
            </a:r>
            <a:endParaRPr lang="en-GB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498" y="1573173"/>
            <a:ext cx="7891973" cy="476064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48900" y="183393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Finding </a:t>
            </a:r>
            <a:r>
              <a:rPr lang="en-GB" altLang="cs-CZ" sz="2400" dirty="0">
                <a:latin typeface="Calibri" panose="020F0502020204030204" pitchFamily="34" charset="0"/>
              </a:rPr>
              <a:t>full text of articles from journals or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359927" y="1459146"/>
            <a:ext cx="31177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ProQuest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Ebook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Central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https://ebookcentral.proquest.com/lib/cuni/home.action?ebraryDocId=null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85" y="1544822"/>
            <a:ext cx="8113083" cy="4764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48900" y="183393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Finding </a:t>
            </a:r>
            <a:r>
              <a:rPr lang="en-GB" altLang="cs-CZ" sz="2400" dirty="0">
                <a:latin typeface="Calibri" panose="020F0502020204030204" pitchFamily="34" charset="0"/>
              </a:rPr>
              <a:t>full text of articles from journals or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8359</TotalTime>
  <Words>1124</Words>
  <Application>Microsoft Office PowerPoint</Application>
  <PresentationFormat>Widescreen</PresentationFormat>
  <Paragraphs>105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243</cp:revision>
  <dcterms:created xsi:type="dcterms:W3CDTF">2006-10-17T20:07:31Z</dcterms:created>
  <dcterms:modified xsi:type="dcterms:W3CDTF">2022-11-24T14:32:34Z</dcterms:modified>
</cp:coreProperties>
</file>