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8" r:id="rId2"/>
    <p:sldId id="329" r:id="rId3"/>
    <p:sldId id="330" r:id="rId4"/>
    <p:sldId id="332" r:id="rId5"/>
    <p:sldId id="356" r:id="rId6"/>
    <p:sldId id="357" r:id="rId7"/>
    <p:sldId id="358" r:id="rId8"/>
    <p:sldId id="333" r:id="rId9"/>
    <p:sldId id="334" r:id="rId10"/>
    <p:sldId id="335" r:id="rId11"/>
    <p:sldId id="336" r:id="rId12"/>
    <p:sldId id="337" r:id="rId13"/>
    <p:sldId id="338" r:id="rId14"/>
    <p:sldId id="354" r:id="rId15"/>
    <p:sldId id="355" r:id="rId16"/>
    <p:sldId id="342" r:id="rId17"/>
    <p:sldId id="343" r:id="rId18"/>
    <p:sldId id="345" r:id="rId19"/>
    <p:sldId id="346" r:id="rId20"/>
    <p:sldId id="347" r:id="rId21"/>
    <p:sldId id="349" r:id="rId22"/>
    <p:sldId id="350" r:id="rId23"/>
    <p:sldId id="351" r:id="rId24"/>
    <p:sldId id="359" r:id="rId2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3" autoAdjust="0"/>
    <p:restoredTop sz="94660"/>
  </p:normalViewPr>
  <p:slideViewPr>
    <p:cSldViewPr>
      <p:cViewPr varScale="1">
        <p:scale>
          <a:sx n="75" d="100"/>
          <a:sy n="75" d="100"/>
        </p:scale>
        <p:origin x="67" y="2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C17AB6-D55F-4331-A1D1-AD4696DBC0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7E7CBF-C888-4598-A7E3-DC154B8145B5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A0FF-B529-498F-91F9-DB1425384E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656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F118-3D11-4EA2-A37D-123ACAB425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46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7BA5-B9A8-4DA8-97DA-98D3ABA13A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513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7A40-BE35-4980-ADE0-2E8B0DC99C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74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F2CEA-39BE-4165-8B59-06EAD435F7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75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18D7-EF1D-4E2A-BD90-D20AA5D363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358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9CA7E-502A-4C61-BC93-46A515C023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99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DBFA0-536E-402F-A25E-B1174D1659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410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9195-FF7F-4B3F-990A-BC9B0A55E1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05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7774F-2D63-438F-AC3E-9C7D7F316A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678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542F9-5468-417C-A0BE-AC8C9BB719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D99452-06E2-4C71-9350-2F30AFD034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http://storify.com/rbastow/epso-fespb-plant-congres-201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hyperlink" Target="https://www.pna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ll.com/cell/home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hyperlink" Target="https://www.biomedcentral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hyperlink" Target="https://www.frontiersin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jpeg"/><Relationship Id="rId9" Type="http://schemas.openxmlformats.org/officeDocument/2006/relationships/hyperlink" Target="https://www.frontiersin.org/about/history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hyperlink" Target="https://www.mdpi.com/anniversary25/histor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jpeg"/><Relationship Id="rId9" Type="http://schemas.openxmlformats.org/officeDocument/2006/relationships/hyperlink" Target="https://www.mdpi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png"/><Relationship Id="rId7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aolocrosetto.wordpress.com/2021/04/12/is-mdpi-a-predatory-publisher/" TargetMode="External"/><Relationship Id="rId9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hyperlink" Target="https://www.computerhope.com/jargon/g/google.htm" TargetMode="External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hyperlink" Target="http://www.google.com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jpeg"/><Relationship Id="rId9" Type="http://schemas.openxmlformats.org/officeDocument/2006/relationships/hyperlink" Target="https://en.wikipedia.org/wiki/Main_Pag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hyperlink" Target="https://scholar.google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hyperlink" Target="https://paperpile.com/g/google-scholar-guide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cuni.cz/index.php?lang=en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hyperlink" Target="https://www.natur.cuni.cz/eng/research-support-department/electronic-resourc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hyperlink" Target="https://ezdroje.cuni.cz/index.php?lang=en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bofscience.com/wos/woscc/basic-search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hyperlink" Target="https://clarivate.com/about-u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7.png"/><Relationship Id="rId7" Type="http://schemas.openxmlformats.org/officeDocument/2006/relationships/image" Target="../media/image5.png"/><Relationship Id="rId2" Type="http://schemas.openxmlformats.org/officeDocument/2006/relationships/hyperlink" Target="https://www.scopus.com/search/form.uri?display=basic&amp;zone=header&amp;origin=#basic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hyperlink" Target="https://www.ncbi.nlm.nih.gov/pmc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hyperlink" Target="https://pubmed.ncbi.nlm.nih.gov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hyperlink" Target="https://www.medrxiv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jpeg"/><Relationship Id="rId9" Type="http://schemas.openxmlformats.org/officeDocument/2006/relationships/hyperlink" Target="https://www.biorxiv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esmir.cz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scientificamerican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hyperlink" Target="http://etheses.nottingham.ac.uk/cgi/search/simpl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hyperlink" Target="https://www.natur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4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hyperlink" Target="https://www.scienc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248471" y="6236482"/>
            <a:ext cx="5724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http://storify.com/rbastow/epso-fespb-plant-congres-2012</a:t>
            </a:r>
          </a:p>
        </p:txBody>
      </p:sp>
      <p:pic>
        <p:nvPicPr>
          <p:cNvPr id="34818" name="Picture 2" descr="http://pbs.twimg.com/media/AzCQj_mCIAAv1pJ.jpg: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353" y="1947992"/>
            <a:ext cx="5279529" cy="437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heir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purpose 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Skupina 19"/>
          <p:cNvGrpSpPr>
            <a:grpSpLocks/>
          </p:cNvGrpSpPr>
          <p:nvPr/>
        </p:nvGrpSpPr>
        <p:grpSpPr bwMode="auto">
          <a:xfrm>
            <a:off x="191344" y="1052736"/>
            <a:ext cx="3439845" cy="461665"/>
            <a:chOff x="-80518" y="1644361"/>
            <a:chExt cx="3439669" cy="46187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-80518" y="1644361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9702" name="Picture 6" descr="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92"/>
          <a:stretch/>
        </p:blipFill>
        <p:spPr bwMode="auto">
          <a:xfrm>
            <a:off x="6456347" y="1920600"/>
            <a:ext cx="4464189" cy="4315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24082" y="6144704"/>
            <a:ext cx="4544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https://pbs.twimg.com/media/Dh0XPRrWsAEm6UN?format=jpg&amp;name=large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multidisciplinary scientific 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639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PNAS,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1915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7566" y="4162038"/>
            <a:ext cx="3287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roceedings of the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ational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cademy of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ciences of the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nited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tates of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merica</a:t>
            </a:r>
            <a:endParaRPr lang="en-GB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1536315"/>
            <a:ext cx="5904656" cy="4782197"/>
          </a:xfrm>
          <a:prstGeom prst="rect">
            <a:avLst/>
          </a:prstGeom>
        </p:spPr>
      </p:pic>
      <p:pic>
        <p:nvPicPr>
          <p:cNvPr id="31746" name="Picture 2" descr="Proceedings of the National Academy of Sciences (PNAS) Logo Download - AI -  All Vector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87" y="1868627"/>
            <a:ext cx="4118719" cy="22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experimental</a:t>
            </a:r>
            <a:r>
              <a:rPr lang="cs-CZ" altLang="cs-CZ" sz="2400" dirty="0" smtClean="0">
                <a:latin typeface="Calibri" panose="020F0502020204030204" pitchFamily="34" charset="0"/>
              </a:rPr>
              <a:t> biology </a:t>
            </a:r>
            <a:r>
              <a:rPr lang="en-GB" altLang="cs-CZ" sz="2400" dirty="0" smtClean="0">
                <a:latin typeface="Calibri" panose="020F0502020204030204" pitchFamily="34" charset="0"/>
              </a:rPr>
              <a:t>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639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Cell,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1974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4" name="Picture 2" descr="Cell | Publ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03" y="28331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1562454"/>
            <a:ext cx="8672581" cy="4927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7"/>
          <p:cNvSpPr txBox="1">
            <a:spLocks noChangeArrowheads="1"/>
          </p:cNvSpPr>
          <p:nvPr/>
        </p:nvSpPr>
        <p:spPr bwMode="auto">
          <a:xfrm>
            <a:off x="263352" y="1456738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BioMed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from 2000, now it is a part of Springer Nature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2117731" y="1019562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journals - open access publishers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1994093"/>
            <a:ext cx="5425769" cy="4478819"/>
          </a:xfrm>
          <a:prstGeom prst="rect">
            <a:avLst/>
          </a:prstGeom>
        </p:spPr>
      </p:pic>
      <p:pic>
        <p:nvPicPr>
          <p:cNvPr id="34818" name="Picture 2" descr="Springer Nature - iG Publish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1" y="4108951"/>
            <a:ext cx="4903062" cy="24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BioMed Central Logo Vector (.SVG + .PNG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44" y="1932603"/>
            <a:ext cx="3912863" cy="26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7"/>
          <p:cNvSpPr txBox="1">
            <a:spLocks noChangeArrowheads="1"/>
          </p:cNvSpPr>
          <p:nvPr/>
        </p:nvSpPr>
        <p:spPr bwMode="auto">
          <a:xfrm>
            <a:off x="359927" y="1361534"/>
            <a:ext cx="5952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Frontiers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2007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19562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journals - open access publishers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45" y="2081793"/>
            <a:ext cx="8620591" cy="4167540"/>
          </a:xfrm>
          <a:prstGeom prst="rect">
            <a:avLst/>
          </a:prstGeom>
        </p:spPr>
      </p:pic>
      <p:pic>
        <p:nvPicPr>
          <p:cNvPr id="35846" name="Picture 6" descr="Dr. Vipin Srivastava invited to Edit a Special Issue of one of the  Frontiers Journals |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805" y="2126724"/>
            <a:ext cx="2419952" cy="13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19562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</a:rPr>
              <a:t>Online journals </a:t>
            </a:r>
            <a:r>
              <a:rPr lang="en-GB" altLang="cs-CZ" sz="2400" dirty="0" smtClean="0">
                <a:latin typeface="Calibri" panose="020F0502020204030204" pitchFamily="34" charset="0"/>
              </a:rPr>
              <a:t>- open access publishers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7890" name="Picture 2" descr="A new look for MDPI papers – MDPI Blo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03" y="1787773"/>
            <a:ext cx="1822105" cy="18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5057" y="1812485"/>
            <a:ext cx="6241157" cy="4558541"/>
          </a:xfrm>
          <a:prstGeom prst="rect">
            <a:avLst/>
          </a:prstGeom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59927" y="1403817"/>
            <a:ext cx="7659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MDPI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1996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8989221" y="3996548"/>
            <a:ext cx="22921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MDPI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ultidisciplinary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igital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ublishing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nstitute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paolocrosetto.files.wordpress.com/2021/04/mdpi_special_issues_2013-21_april20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45" y="1673313"/>
            <a:ext cx="5359453" cy="41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paolocrosetto.files.wordpress.com/2021/04/overall_articles_si_waff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398770"/>
            <a:ext cx="4440492" cy="47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3652" y="6098890"/>
            <a:ext cx="8208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Is MDPI a predatory publisher? – Paolo </a:t>
            </a:r>
            <a:r>
              <a:rPr lang="en-GB" dirty="0" err="1">
                <a:hlinkClick r:id="rId4"/>
              </a:rPr>
              <a:t>Crosetto</a:t>
            </a:r>
            <a:r>
              <a:rPr lang="en-GB" dirty="0">
                <a:hlinkClick r:id="rId4"/>
              </a:rPr>
              <a:t> (wordpress.com)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1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441871" y="975995"/>
            <a:ext cx="927175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</a:rPr>
              <a:t>Online journals  </a:t>
            </a:r>
            <a:r>
              <a:rPr lang="en-GB" altLang="cs-CZ" sz="2400" dirty="0" smtClean="0">
                <a:latin typeface="Calibri" panose="020F0502020204030204" pitchFamily="34" charset="0"/>
              </a:rPr>
              <a:t>- the number of special issues is steadily increasing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8914" name="Picture 2" descr="Google 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06" y="5091361"/>
            <a:ext cx="33147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333498" y="1030545"/>
            <a:ext cx="3488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Web search engines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25" name="Picture 12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20142" r="27064" b="15596"/>
          <a:stretch/>
        </p:blipFill>
        <p:spPr bwMode="auto">
          <a:xfrm>
            <a:off x="6960096" y="1592843"/>
            <a:ext cx="5144500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95600" y="6186737"/>
            <a:ext cx="2512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</a:rPr>
              <a:t> 1996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3445" t="7368" r="6831" b="7369"/>
          <a:stretch/>
        </p:blipFill>
        <p:spPr>
          <a:xfrm>
            <a:off x="263352" y="1512955"/>
            <a:ext cx="6816080" cy="3343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380" t="7604" r="4636" b="6576"/>
          <a:stretch/>
        </p:blipFill>
        <p:spPr>
          <a:xfrm>
            <a:off x="4411893" y="2056639"/>
            <a:ext cx="7606700" cy="33884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432551" y="1001639"/>
            <a:ext cx="53268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</a:rPr>
              <a:t>Specialized search engines</a:t>
            </a:r>
            <a:endParaRPr lang="en-GB" altLang="cs-CZ" dirty="0">
              <a:latin typeface="Calibri" panose="020F0502020204030204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9698" name="Picture 2" descr="File:Google Scholar logo.svg - Wikimedia Comm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574" y="1052736"/>
            <a:ext cx="1523098" cy="152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 Box 14"/>
          <p:cNvSpPr txBox="1">
            <a:spLocks noChangeArrowheads="1"/>
          </p:cNvSpPr>
          <p:nvPr/>
        </p:nvSpPr>
        <p:spPr bwMode="auto">
          <a:xfrm>
            <a:off x="23664" y="1528075"/>
            <a:ext cx="462980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en-GB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cholar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searches for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scholarly literature across many disciplines and sources, including theses, books,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abstracts and article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searches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primarily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repositories of universities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publishers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How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to use Google scholar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: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/>
            </a:r>
            <a:b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</a:b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the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ultimate guide -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Paperpile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783632" y="1188610"/>
            <a:ext cx="71287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Types of </a:t>
            </a:r>
            <a:r>
              <a:rPr lang="cs-CZ" altLang="cs-CZ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3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cientific</a:t>
            </a:r>
            <a:r>
              <a:rPr lang="cs-CZ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cs-CZ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databases </a:t>
            </a:r>
            <a:endParaRPr lang="en-US" altLang="cs-CZ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57756" y="2271728"/>
            <a:ext cx="9468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ibliographic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contain records of published scientific articles,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books,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			 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conference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abstracts,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857756" y="3607078"/>
            <a:ext cx="105280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Full text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in addition to a bibliographic record, they contain full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length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   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857755" y="4830251"/>
            <a:ext cx="11214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ersonal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maintained by users through constant updating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   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serves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as a handy assistant for writing scientific texts 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2"/>
          <p:cNvSpPr txBox="1">
            <a:spLocks noChangeArrowheads="1"/>
          </p:cNvSpPr>
          <p:nvPr/>
        </p:nvSpPr>
        <p:spPr bwMode="auto">
          <a:xfrm>
            <a:off x="995039" y="973815"/>
            <a:ext cx="10201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Electronic resources at 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Charles University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564" y="1461876"/>
            <a:ext cx="8380651" cy="4974922"/>
          </a:xfrm>
          <a:prstGeom prst="rect">
            <a:avLst/>
          </a:prstGeom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8415" y="2049384"/>
            <a:ext cx="324035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E-resources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are listed for each faculty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UKAŽ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tool searches for printed, digitized and electronic resources at CU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repositories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master and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dissertation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theses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75" y="2492896"/>
            <a:ext cx="3239640" cy="422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bstract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oral or poster contribution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published in the book of abstracts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usually not peer-reviewed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03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411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411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1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4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 descr="http://imgv2-4.scribdassets.com/img/word_document/104320198/255x300/9e5da0a5f5/13462697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135" y="2872032"/>
            <a:ext cx="3199874" cy="376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1" name="Group 3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716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2201" r="19682" b="7301"/>
          <a:stretch>
            <a:fillRect/>
          </a:stretch>
        </p:blipFill>
        <p:spPr bwMode="auto">
          <a:xfrm>
            <a:off x="3827123" y="1772816"/>
            <a:ext cx="6373333" cy="44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Electronic resources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562" y="4657891"/>
            <a:ext cx="4382110" cy="1586718"/>
          </a:xfrm>
          <a:prstGeom prst="rect">
            <a:avLst/>
          </a:prstGeom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19336" y="1862419"/>
            <a:ext cx="37077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List of electronic resources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databases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ISI WOS, Scopus, etc.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text databases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EBSCO, JSTOR, Kluwer, Springer, Wiley, etc.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databases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Central, High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Wire press,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3"/>
          <p:cNvSpPr txBox="1">
            <a:spLocks noChangeArrowheads="1"/>
          </p:cNvSpPr>
          <p:nvPr/>
        </p:nvSpPr>
        <p:spPr bwMode="auto">
          <a:xfrm>
            <a:off x="119336" y="1563432"/>
            <a:ext cx="3806399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ISI Web of Knowledge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a commercial bibliographic database of scientific literature, established by Thomson Reuters and maintained by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Clarivate Analytics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it is usually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 by the institution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users can register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wider range of services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links to full texts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new interface from 2021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 databases available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8001" y="1654961"/>
            <a:ext cx="8223567" cy="4710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1916832"/>
            <a:ext cx="8640960" cy="28050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 databases available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44909" y="1772816"/>
            <a:ext cx="345638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a commercial bibliographic database of scientific literature maintained by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it is usually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 by the institution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users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register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much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wider range of services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links to full texts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provided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143903" y="2712640"/>
            <a:ext cx="5304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NCBI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access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good coverage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operated by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NCBI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National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Biotechnology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Information)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online early and pre-print articles could be found here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combination of bibliographic (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text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PMC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databases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 databases available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323" y="4286039"/>
            <a:ext cx="6410286" cy="228744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447928" y="1530841"/>
            <a:ext cx="6380586" cy="2619403"/>
            <a:chOff x="4079776" y="981536"/>
            <a:chExt cx="9564435" cy="40225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/>
            <a:srcRect t="67288" b="11582"/>
            <a:stretch/>
          </p:blipFill>
          <p:spPr>
            <a:xfrm>
              <a:off x="4079776" y="3419897"/>
              <a:ext cx="9564435" cy="1584176"/>
            </a:xfrm>
            <a:prstGeom prst="rect">
              <a:avLst/>
            </a:prstGeom>
          </p:spPr>
        </p:pic>
        <p:pic>
          <p:nvPicPr>
            <p:cNvPr id="27" name="Picture 26">
              <a:hlinkClick r:id="rId10"/>
            </p:cNvPr>
            <p:cNvPicPr>
              <a:picLocks noChangeAspect="1"/>
            </p:cNvPicPr>
            <p:nvPr/>
          </p:nvPicPr>
          <p:blipFill rotWithShape="1">
            <a:blip r:embed="rId9"/>
            <a:srcRect t="16384" b="49050"/>
            <a:stretch/>
          </p:blipFill>
          <p:spPr>
            <a:xfrm>
              <a:off x="4079776" y="981536"/>
              <a:ext cx="9564435" cy="25914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401" y="1563432"/>
            <a:ext cx="2150655" cy="99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119336" y="1817660"/>
            <a:ext cx="58474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online archive for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unpublished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con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tributions</a:t>
            </a: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operated by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Cold Spring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Harbor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Laborator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authors obtain a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from the scientific community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they submit the paper to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peer-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reviewed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journals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medRxiv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95400" y="1008002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Preprint 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servers</a:t>
            </a: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1405" y="3933056"/>
            <a:ext cx="6137331" cy="2433331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3904" y="1520685"/>
            <a:ext cx="6332776" cy="22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852936"/>
            <a:ext cx="3096194" cy="379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56" y="2808275"/>
            <a:ext cx="3005130" cy="37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2) Original contribution (the article)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universal communication tool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exists in several forms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writing style should be standardised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always peer-reviewed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justifies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priority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163180"/>
            <a:ext cx="3587011" cy="42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12" y="2817321"/>
            <a:ext cx="2951708" cy="383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3) Review article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summary of already published results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exists in several forms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brings new interpretations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critical thinking is highly needed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always peer-reviewed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7606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Monographs,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collections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of already published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book ha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long-term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validity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it is always peer-reviewed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it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justif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scientific priority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41" name="Picture 4" descr="http://rd.springer.com/protocol/10.1007%2F978-1-61779-008-9_14/lookinside/0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6215" b="5209"/>
          <a:stretch>
            <a:fillRect/>
          </a:stretch>
        </p:blipFill>
        <p:spPr bwMode="auto">
          <a:xfrm>
            <a:off x="8398218" y="2586625"/>
            <a:ext cx="2976243" cy="396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61" y="2909081"/>
            <a:ext cx="2315379" cy="35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5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145012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5) Popularization article or book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must be accessible to broad reading community (public)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it should be ideally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peer-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Scientific American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in the Czech Republic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Vesmír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from 1871  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44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6650" r="13480" b="10001"/>
          <a:stretch>
            <a:fillRect/>
          </a:stretch>
        </p:blipFill>
        <p:spPr bwMode="auto">
          <a:xfrm>
            <a:off x="5159896" y="2970861"/>
            <a:ext cx="4337646" cy="26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16191" r="4547" b="7712"/>
          <a:stretch>
            <a:fillRect/>
          </a:stretch>
        </p:blipFill>
        <p:spPr bwMode="auto">
          <a:xfrm>
            <a:off x="7312922" y="4078445"/>
            <a:ext cx="4617395" cy="238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1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3" y="4077072"/>
            <a:ext cx="79928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6) Bachelor, diploma, dissertation and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habilitation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thesis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rigorously peer-reviewed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could contain findings that can be published in a form of parallel scientific paper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justifies a scientific priority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E-thesis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electronic form of Ph.D. theses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" descr="http://www.copygeneral.cz/sites/default/files/styles/img_300/public/di_0010_90dp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93" y="4483864"/>
            <a:ext cx="2851717" cy="19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protisk-hk.cz/data/Image/Diplomky/diplomky%20kop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004950"/>
            <a:ext cx="2448272" cy="185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multidisciplinary scientific 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27" y="1623707"/>
            <a:ext cx="6986055" cy="4901637"/>
          </a:xfrm>
          <a:prstGeom prst="rect">
            <a:avLst/>
          </a:prstGeom>
        </p:spPr>
      </p:pic>
      <p:pic>
        <p:nvPicPr>
          <p:cNvPr id="30724" name="Picture 4" descr="The design decisions behind Nature&amp;#39;s new lo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658434"/>
            <a:ext cx="4529827" cy="23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The design decisions behind Nature&amp;#39;s new l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79" y="3995327"/>
            <a:ext cx="4105504" cy="253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783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27" y="1381940"/>
            <a:ext cx="7526660" cy="5183964"/>
          </a:xfrm>
          <a:prstGeom prst="rect">
            <a:avLst/>
          </a:prstGeom>
        </p:spPr>
      </p:pic>
      <p:sp>
        <p:nvSpPr>
          <p:cNvPr id="8194" name="Text Box 11"/>
          <p:cNvSpPr txBox="1">
            <a:spLocks noChangeArrowheads="1"/>
          </p:cNvSpPr>
          <p:nvPr/>
        </p:nvSpPr>
        <p:spPr bwMode="auto">
          <a:xfrm>
            <a:off x="359926" y="1078192"/>
            <a:ext cx="2567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1880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multidisciplinary scientific 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2772" name="Picture 4" descr="TV, radio and news - Forestry and Wood Sciences CULS Pragu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20" y="3212976"/>
            <a:ext cx="26955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86243" y="4578543"/>
            <a:ext cx="24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b="1" dirty="0" smtClean="0"/>
              <a:t>A</a:t>
            </a:r>
            <a:r>
              <a:rPr lang="en-GB" dirty="0" smtClean="0"/>
              <a:t>merican </a:t>
            </a:r>
            <a:r>
              <a:rPr lang="en-GB" b="1" dirty="0"/>
              <a:t>A</a:t>
            </a:r>
            <a:r>
              <a:rPr lang="en-GB" dirty="0"/>
              <a:t>ssociation for the </a:t>
            </a:r>
            <a:r>
              <a:rPr lang="en-GB" b="1" dirty="0"/>
              <a:t>A</a:t>
            </a:r>
            <a:r>
              <a:rPr lang="en-GB" dirty="0"/>
              <a:t>dvancement of </a:t>
            </a:r>
            <a:r>
              <a:rPr lang="en-GB" b="1" dirty="0"/>
              <a:t>S</a:t>
            </a:r>
            <a:r>
              <a:rPr lang="en-GB" dirty="0"/>
              <a:t>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8258</TotalTime>
  <Words>2101</Words>
  <Application>Microsoft Office PowerPoint</Application>
  <PresentationFormat>Widescreen</PresentationFormat>
  <Paragraphs>199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273</cp:revision>
  <dcterms:created xsi:type="dcterms:W3CDTF">2006-10-17T20:07:31Z</dcterms:created>
  <dcterms:modified xsi:type="dcterms:W3CDTF">2022-11-24T14:23:01Z</dcterms:modified>
</cp:coreProperties>
</file>