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0" r:id="rId2"/>
    <p:sldId id="342" r:id="rId3"/>
    <p:sldId id="341" r:id="rId4"/>
    <p:sldId id="343" r:id="rId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7" autoAdjust="0"/>
    <p:restoredTop sz="92644" autoAdjust="0"/>
  </p:normalViewPr>
  <p:slideViewPr>
    <p:cSldViewPr>
      <p:cViewPr varScale="1">
        <p:scale>
          <a:sx n="70" d="100"/>
          <a:sy n="70" d="100"/>
        </p:scale>
        <p:origin x="355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B47C83-ADD0-468A-8CE6-9C530CFC96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D3511D-4DF9-4672-B374-3A5FBD1FE398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9758FD-193E-4CBD-8C38-CF7761A86303}" type="slidenum">
              <a:rPr lang="cs-CZ" altLang="cs-CZ"/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Před odesláním práce je nutné nechat </a:t>
            </a:r>
            <a:r>
              <a:rPr lang="cs-CZ" altLang="cs-CZ" b="1" smtClean="0">
                <a:latin typeface="Arial" panose="020B0604020202020204" pitchFamily="34" charset="0"/>
              </a:rPr>
              <a:t>zkontrolovat angličtinu</a:t>
            </a:r>
            <a:r>
              <a:rPr lang="cs-CZ" altLang="cs-CZ" smtClean="0">
                <a:latin typeface="Arial" panose="020B0604020202020204" pitchFamily="34" charset="0"/>
              </a:rPr>
              <a:t> nejlépe rodilým mluvčím, zásadně však </a:t>
            </a:r>
            <a:r>
              <a:rPr lang="cs-CZ" altLang="cs-CZ" b="1" smtClean="0">
                <a:latin typeface="Arial" panose="020B0604020202020204" pitchFamily="34" charset="0"/>
              </a:rPr>
              <a:t>vždy odborníkem</a:t>
            </a:r>
            <a:r>
              <a:rPr lang="cs-CZ" altLang="cs-CZ" smtClean="0">
                <a:latin typeface="Arial" panose="020B0604020202020204" pitchFamily="34" charset="0"/>
              </a:rPr>
              <a:t> v dané oblasti. Dobře se osvědčují </a:t>
            </a:r>
            <a:r>
              <a:rPr lang="cs-CZ" altLang="cs-CZ" b="1" smtClean="0">
                <a:latin typeface="Arial" panose="020B0604020202020204" pitchFamily="34" charset="0"/>
              </a:rPr>
              <a:t>zahraniční kolegové</a:t>
            </a:r>
            <a:r>
              <a:rPr lang="cs-CZ" altLang="cs-CZ" smtClean="0">
                <a:latin typeface="Arial" panose="020B0604020202020204" pitchFamily="34" charset="0"/>
              </a:rPr>
              <a:t>, někteří si tímto způsobem i přivydělávají. V dnešní době se již vědecké publikace většinou neodesílají v tištěné podobě, postačuje využít možnosti zaslání plně </a:t>
            </a:r>
            <a:r>
              <a:rPr lang="cs-CZ" altLang="cs-CZ" b="1" smtClean="0">
                <a:latin typeface="Arial" panose="020B0604020202020204" pitchFamily="34" charset="0"/>
              </a:rPr>
              <a:t>elektronické verze</a:t>
            </a:r>
            <a:r>
              <a:rPr lang="cs-CZ" altLang="cs-CZ" smtClean="0">
                <a:latin typeface="Arial" panose="020B0604020202020204" pitchFamily="34" charset="0"/>
              </a:rPr>
              <a:t>. Jednotlivé soubory tvořící práci, tj. vlastní text, obrázky a doplňující materiál se ukládají přímo na server časopisu. Zde je také vhodné umístit tzv. </a:t>
            </a:r>
            <a:r>
              <a:rPr lang="cs-CZ" altLang="cs-CZ" b="1" smtClean="0">
                <a:latin typeface="Arial" panose="020B0604020202020204" pitchFamily="34" charset="0"/>
              </a:rPr>
              <a:t>cover letter</a:t>
            </a:r>
            <a:r>
              <a:rPr lang="cs-CZ" altLang="cs-CZ" smtClean="0">
                <a:latin typeface="Arial" panose="020B0604020202020204" pitchFamily="34" charset="0"/>
              </a:rPr>
              <a:t>, tj. </a:t>
            </a:r>
            <a:r>
              <a:rPr lang="cs-CZ" altLang="cs-CZ" b="1" smtClean="0">
                <a:latin typeface="Arial" panose="020B0604020202020204" pitchFamily="34" charset="0"/>
              </a:rPr>
              <a:t>dopis editorovi</a:t>
            </a:r>
            <a:r>
              <a:rPr lang="cs-CZ" altLang="cs-CZ" smtClean="0">
                <a:latin typeface="Arial" panose="020B0604020202020204" pitchFamily="34" charset="0"/>
              </a:rPr>
              <a:t>, kde se jasně uvede proč se práce zasílá a co přináší nového. Po prvním shlédnutí práce </a:t>
            </a:r>
            <a:r>
              <a:rPr lang="cs-CZ" altLang="cs-CZ" b="1" smtClean="0">
                <a:latin typeface="Arial" panose="020B0604020202020204" pitchFamily="34" charset="0"/>
              </a:rPr>
              <a:t>hlavním editorem</a:t>
            </a:r>
            <a:r>
              <a:rPr lang="cs-CZ" altLang="cs-CZ" smtClean="0">
                <a:latin typeface="Arial" panose="020B0604020202020204" pitchFamily="34" charset="0"/>
              </a:rPr>
              <a:t> časopisu či jeho určité oblasti se práce dostává do tzv. </a:t>
            </a:r>
            <a:r>
              <a:rPr lang="cs-CZ" altLang="cs-CZ" b="1" smtClean="0">
                <a:latin typeface="Arial" panose="020B0604020202020204" pitchFamily="34" charset="0"/>
              </a:rPr>
              <a:t>recenzního řízení</a:t>
            </a:r>
            <a:r>
              <a:rPr lang="cs-CZ" altLang="cs-CZ" smtClean="0">
                <a:latin typeface="Arial" panose="020B0604020202020204" pitchFamily="34" charset="0"/>
              </a:rPr>
              <a:t>. Již toto je malým úspěchem na cestě k publikaci, protože často se nezdaří přesvědčit ani hlavního editora a tento posílá práci zpět autorům. Editor zasílá práci vlastním hodnotitelům z řad odborníků v dané problematice. Těch může být různé množství podle kvality časopisu (zpravidla 1-3). Vědecká komunita funguje na </a:t>
            </a:r>
            <a:r>
              <a:rPr lang="cs-CZ" altLang="cs-CZ" b="1" smtClean="0">
                <a:latin typeface="Arial" panose="020B0604020202020204" pitchFamily="34" charset="0"/>
              </a:rPr>
              <a:t>principu solidarity</a:t>
            </a:r>
            <a:r>
              <a:rPr lang="cs-CZ" altLang="cs-CZ" smtClean="0">
                <a:latin typeface="Arial" panose="020B0604020202020204" pitchFamily="34" charset="0"/>
              </a:rPr>
              <a:t>, recenzenti z řad odborníků na určitou oblast jsou povinni pokud s tím souhlasí do určité doby (zpravidla okolo 10 dnů) vypracovat na práci </a:t>
            </a:r>
            <a:r>
              <a:rPr lang="cs-CZ" altLang="cs-CZ" b="1" smtClean="0">
                <a:latin typeface="Arial" panose="020B0604020202020204" pitchFamily="34" charset="0"/>
              </a:rPr>
              <a:t>posudek</a:t>
            </a:r>
            <a:r>
              <a:rPr lang="cs-CZ" altLang="cs-CZ" smtClean="0">
                <a:latin typeface="Arial" panose="020B0604020202020204" pitchFamily="34" charset="0"/>
              </a:rPr>
              <a:t>. Na základě tohoto posudku se editor rozhoduje o přijetí či zamítnutí práce. Vlastní posudek dostávají ke čtení i sami autoři a jsou povinni následně reagovat na veškeré vznesené dotazy, případně dále experimentovat. Pokud vzájemná komunikace dopadne dobře, je práce přijata a nastává pravá </a:t>
            </a:r>
            <a:r>
              <a:rPr lang="cs-CZ" altLang="cs-CZ" b="1" smtClean="0">
                <a:latin typeface="Arial" panose="020B0604020202020204" pitchFamily="34" charset="0"/>
              </a:rPr>
              <a:t>korektorská práce</a:t>
            </a:r>
            <a:r>
              <a:rPr lang="cs-CZ" altLang="cs-CZ" smtClean="0">
                <a:latin typeface="Arial" panose="020B0604020202020204" pitchFamily="34" charset="0"/>
              </a:rPr>
              <a:t> spočívající ve sladění formátu článku se standardem daného časopisu. V této činnosti pomáhají autorům vydatně korektoři daného časopisu. Pokud jde vše hladce, lze dnes očekávat, že článek vyjde do několika týdnů od jeho přijetí, nejčastěji elektronickou formou. Tištěná forma následuje v horizontu 1 měsíce u lepších časopisů, u horších i několik měsíců.</a:t>
            </a: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  <a:p>
            <a:endParaRPr lang="cs-CZ" altLang="cs-CZ" smtClean="0">
              <a:latin typeface="Arial" panose="020B0604020202020204" pitchFamily="34" charset="0"/>
            </a:endParaRPr>
          </a:p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0FAF8E-3B6E-4089-917A-DE3DE9E264F2}" type="slidenum">
              <a:rPr lang="cs-CZ" altLang="cs-CZ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024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3A7A08F-A21A-4AC3-B27F-3FBB7E322B11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B07DA-35BD-4BE0-B5CC-0F3EE1A215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42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1A604-B9BB-4560-B9EC-69E246C41A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709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C9083-DD90-4A8D-89B7-4BCF027B75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742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5FFD4-F0B9-49BD-8AE2-6FAE0EEFB9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827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0C07F-E354-43F5-81DC-3C03BE7EA9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591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2EAB7-0BF5-4652-943D-A088225E01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143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96A6-AFF1-4607-80FD-72819E156B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626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621E6-3E0A-4E85-864D-5A9F5BD3A1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896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C6EDD-EDAC-4EC9-A6C1-B4B51A3DFB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880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03D38-B6AE-478E-8A7F-AC5000E324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9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226FF-4709-4E72-8F41-63B65F1D5E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138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D623A6-5E0A-4CBA-B2E4-157CEADF17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Taylor_MIBBI_2008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Minimum_information_standar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cholarworks.umass.edu/pare/" TargetMode="External"/><Relationship Id="rId3" Type="http://schemas.openxmlformats.org/officeDocument/2006/relationships/hyperlink" Target="https://pphys.msubmit.net/cgi-bin/main.plex?form_type=display_auth_instructions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hyperlink" Target="https://www.sfedit.net/newsletters/" TargetMode="External"/><Relationship Id="rId4" Type="http://schemas.openxmlformats.org/officeDocument/2006/relationships/hyperlink" Target="http://www.scidev.net/global/publishing/practical-guide/how-do-i-write-a-scientific-paper-.html" TargetMode="External"/><Relationship Id="rId9" Type="http://schemas.openxmlformats.org/officeDocument/2006/relationships/hyperlink" Target="http://www.ease.org.uk/publications/author-guidelines-authors-and-translator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ved_publikace/Plant%20Physiology/05_Petrasek_et_al_2003_approved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OsborneHolland-authorship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ved_publikace/Science/1123542coverletter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ved_publikace/Plant%20Physiology/05_Petrasek_et_al_2003_proof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5.5. Vědecká publikace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68313" y="1298575"/>
            <a:ext cx="86756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hlavní výstup vědecké činnosti  </a:t>
            </a:r>
            <a:r>
              <a:rPr lang="cs-CZ" altLang="cs-CZ" sz="2100">
                <a:latin typeface="Calibri" panose="020F0502020204030204" pitchFamily="34" charset="0"/>
              </a:rPr>
              <a:t>- spolu s patenty, nedá se kombinovat obojí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68313" y="1766888"/>
            <a:ext cx="8675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předmět duševního vlastnictví</a:t>
            </a:r>
            <a:r>
              <a:rPr lang="cs-CZ" altLang="cs-CZ" sz="2100">
                <a:latin typeface="Calibri" panose="020F0502020204030204" pitchFamily="34" charset="0"/>
              </a:rPr>
              <a:t> - jednu skutečnost nelze publikovat vícekrát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        - správná citace původních sdělení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68313" y="2451100"/>
            <a:ext cx="86756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co je potřeba uvážit když hodlám uveřejnit tzv. původní sdělení</a:t>
            </a:r>
            <a:br>
              <a:rPr lang="cs-CZ" altLang="cs-CZ" sz="2100" b="1">
                <a:latin typeface="Calibri" panose="020F0502020204030204" pitchFamily="34" charset="0"/>
              </a:rPr>
            </a:br>
            <a:r>
              <a:rPr lang="cs-CZ" altLang="cs-CZ" sz="2100" b="1">
                <a:latin typeface="Calibri" panose="020F0502020204030204" pitchFamily="34" charset="0"/>
              </a:rPr>
              <a:t>(original article)?</a:t>
            </a:r>
            <a:endParaRPr lang="cs-CZ" altLang="cs-CZ" sz="2100">
              <a:latin typeface="Calibri" panose="020F0502020204030204" pitchFamily="34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547813" y="3170238"/>
            <a:ext cx="69850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vhodně zvolit časopis </a:t>
            </a:r>
            <a:r>
              <a:rPr lang="cs-CZ" altLang="cs-CZ" sz="2100">
                <a:latin typeface="Calibri" panose="020F0502020204030204" pitchFamily="34" charset="0"/>
              </a:rPr>
              <a:t>- zaměření, impakt faktor				            - složení redakce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547813" y="3817938"/>
            <a:ext cx="6781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odhadnout rozsah a kvalitu práce zamýšlené k publikaci</a:t>
            </a:r>
            <a:r>
              <a:rPr lang="cs-CZ" altLang="cs-CZ" sz="2100" dirty="0">
                <a:latin typeface="Calibri" panose="020F0502020204030204" pitchFamily="34" charset="0"/>
              </a:rPr>
              <a:t> - mám na to v porovnání s konkurencí?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547813" y="4467225"/>
            <a:ext cx="72358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publikační náklady</a:t>
            </a:r>
            <a:r>
              <a:rPr lang="cs-CZ" altLang="cs-CZ" sz="2100">
                <a:latin typeface="Calibri" panose="020F0502020204030204" pitchFamily="34" charset="0"/>
              </a:rPr>
              <a:t> - zejména v případě tisku barevných obrázků či v případě elektronických časopisů jsou enormní</a:t>
            </a:r>
          </a:p>
        </p:txBody>
      </p:sp>
      <p:grpSp>
        <p:nvGrpSpPr>
          <p:cNvPr id="3081" name="Skupina 13"/>
          <p:cNvGrpSpPr>
            <a:grpSpLocks/>
          </p:cNvGrpSpPr>
          <p:nvPr/>
        </p:nvGrpSpPr>
        <p:grpSpPr bwMode="auto">
          <a:xfrm>
            <a:off x="0" y="6567488"/>
            <a:ext cx="9142413" cy="246062"/>
            <a:chOff x="0" y="6639163"/>
            <a:chExt cx="9142412" cy="246221"/>
          </a:xfrm>
        </p:grpSpPr>
        <p:sp>
          <p:nvSpPr>
            <p:cNvPr id="3087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3088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547813" y="5114925"/>
            <a:ext cx="75961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porovnat své výsledky s tzv. „</a:t>
            </a:r>
            <a:r>
              <a:rPr lang="cs-CZ" altLang="cs-CZ" sz="2100" b="1" dirty="0" err="1">
                <a:latin typeface="Calibri" panose="020F0502020204030204" pitchFamily="34" charset="0"/>
              </a:rPr>
              <a:t>minimal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err="1">
                <a:latin typeface="Calibri" panose="020F0502020204030204" pitchFamily="34" charset="0"/>
              </a:rPr>
              <a:t>requirements</a:t>
            </a:r>
            <a:r>
              <a:rPr lang="cs-CZ" altLang="cs-CZ" sz="2100" b="1" dirty="0">
                <a:latin typeface="Calibri" panose="020F0502020204030204" pitchFamily="34" charset="0"/>
              </a:rPr>
              <a:t>“ </a:t>
            </a:r>
            <a:r>
              <a:rPr lang="cs-CZ" altLang="cs-CZ" sz="2100" dirty="0">
                <a:latin typeface="Calibri" panose="020F0502020204030204" pitchFamily="34" charset="0"/>
              </a:rPr>
              <a:t> - minimální požadavky existují dnes skoro pro </a:t>
            </a:r>
            <a:r>
              <a:rPr lang="en-GB" altLang="cs-CZ" sz="2100" dirty="0" smtClean="0">
                <a:latin typeface="Calibri" panose="020F0502020204030204" pitchFamily="34" charset="0"/>
              </a:rPr>
              <a:t>v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šechny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instrumentální oblasti experimentální biologie jako tzv. </a:t>
            </a:r>
            <a:r>
              <a:rPr lang="en-US" altLang="cs-CZ" sz="2100" b="1" dirty="0">
                <a:latin typeface="Calibri" panose="020F0502020204030204" pitchFamily="34" charset="0"/>
                <a:hlinkClick r:id="rId6"/>
              </a:rPr>
              <a:t>MIBBI</a:t>
            </a:r>
            <a:r>
              <a:rPr lang="cs-CZ" altLang="cs-CZ" sz="2100" b="1" dirty="0">
                <a:latin typeface="Calibri" panose="020F0502020204030204" pitchFamily="34" charset="0"/>
              </a:rPr>
              <a:t> tj.</a:t>
            </a:r>
            <a:r>
              <a:rPr lang="en-US" altLang="cs-CZ" sz="2100" b="1" dirty="0">
                <a:latin typeface="Calibri" panose="020F0502020204030204" pitchFamily="34" charset="0"/>
              </a:rPr>
              <a:t> </a:t>
            </a:r>
            <a:r>
              <a:rPr lang="en-US" altLang="cs-CZ" sz="2100" b="1" dirty="0">
                <a:latin typeface="Calibri" panose="020F0502020204030204" pitchFamily="34" charset="0"/>
                <a:hlinkClick r:id="rId7" action="ppaction://hlinkfile"/>
              </a:rPr>
              <a:t>Minimum Information for Biological and Biomedical Investigations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3083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611560" y="620688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  <p:bldP spid="8208" grpId="0"/>
      <p:bldP spid="8211" grpId="0"/>
      <p:bldP spid="8212" grpId="0"/>
      <p:bldP spid="8213" grpId="0"/>
      <p:bldP spid="82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68313" y="1393825"/>
            <a:ext cx="86756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formální náležitosti</a:t>
            </a:r>
            <a:r>
              <a:rPr lang="cs-CZ" altLang="cs-CZ" sz="2100" dirty="0">
                <a:latin typeface="Calibri" panose="020F0502020204030204" pitchFamily="34" charset="0"/>
              </a:rPr>
              <a:t> - liší se dle časopisu, nutno prostudovat </a:t>
            </a:r>
            <a:r>
              <a:rPr lang="cs-CZ" altLang="cs-CZ" sz="2100" dirty="0">
                <a:latin typeface="Calibri" panose="020F0502020204030204" pitchFamily="34" charset="0"/>
                <a:hlinkClick r:id="rId3"/>
              </a:rPr>
              <a:t>pokyny</a:t>
            </a:r>
            <a:r>
              <a:rPr lang="cs-CZ" altLang="cs-CZ" sz="2100" dirty="0">
                <a:latin typeface="Calibri" panose="020F0502020204030204" pitchFamily="34" charset="0"/>
              </a:rPr>
              <a:t> pro 			         autory a prostudovat poslední články daného periodika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395289" y="3762813"/>
            <a:ext cx="842486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100" dirty="0" smtClean="0">
                <a:latin typeface="Calibri" panose="020F0502020204030204" pitchFamily="34" charset="0"/>
              </a:rPr>
              <a:t> - 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Pěkný praktický průvodce vědeckým psaním  - </a:t>
            </a:r>
            <a:r>
              <a:rPr lang="cs-CZ" altLang="cs-CZ" sz="2100" dirty="0" smtClean="0">
                <a:latin typeface="Calibri" panose="020F0502020204030204" pitchFamily="34" charset="0"/>
                <a:hlinkClick r:id="rId4"/>
              </a:rPr>
              <a:t>http</a:t>
            </a:r>
            <a:r>
              <a:rPr lang="cs-CZ" altLang="cs-CZ" sz="2100" dirty="0">
                <a:latin typeface="Calibri" panose="020F0502020204030204" pitchFamily="34" charset="0"/>
                <a:hlinkClick r:id="rId4"/>
              </a:rPr>
              <a:t>://www.scidev.net/global/publishing/practical-guide/how-do-i-write-a-scientific-paper-.html</a:t>
            </a:r>
            <a:endParaRPr lang="cs-CZ" altLang="cs-CZ" sz="2100" dirty="0">
              <a:latin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endParaRPr lang="cs-CZ" altLang="cs-CZ" sz="2100" dirty="0">
              <a:latin typeface="Calibri" panose="020F0502020204030204" pitchFamily="34" charset="0"/>
            </a:endParaRPr>
          </a:p>
        </p:txBody>
      </p:sp>
      <p:grpSp>
        <p:nvGrpSpPr>
          <p:cNvPr id="5125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5133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5134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5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6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95288" y="2049229"/>
            <a:ext cx="874871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cs-CZ" altLang="cs-CZ" sz="2100" b="1" dirty="0" smtClean="0">
                <a:latin typeface="Calibri" panose="020F0502020204030204" pitchFamily="34" charset="0"/>
              </a:rPr>
              <a:t>online 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časopis „Pare“ o </a:t>
            </a:r>
            <a:r>
              <a:rPr lang="cs-CZ" altLang="cs-CZ" sz="2100" b="1" dirty="0">
                <a:latin typeface="Calibri" panose="020F0502020204030204" pitchFamily="34" charset="0"/>
              </a:rPr>
              <a:t>veškerých náležitostech psaní původních sdělení </a:t>
            </a:r>
            <a:r>
              <a:rPr lang="cs-CZ" altLang="cs-CZ" sz="2100" dirty="0">
                <a:latin typeface="Calibri" panose="020F0502020204030204" pitchFamily="34" charset="0"/>
              </a:rPr>
              <a:t> - lze nalézt na </a:t>
            </a:r>
            <a:r>
              <a:rPr lang="cs-CZ" altLang="cs-CZ" sz="2100" dirty="0" smtClean="0">
                <a:latin typeface="Calibri" panose="020F0502020204030204" pitchFamily="34" charset="0"/>
                <a:hlinkClick r:id="rId8"/>
              </a:rPr>
              <a:t>zde</a:t>
            </a:r>
            <a:endParaRPr lang="cs-CZ" altLang="cs-CZ" sz="21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cs-CZ" altLang="cs-CZ" sz="2100" dirty="0" smtClean="0">
                <a:latin typeface="Calibri" panose="020F0502020204030204" pitchFamily="34" charset="0"/>
              </a:rPr>
              <a:t>- 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 </a:t>
            </a:r>
            <a:r>
              <a:rPr lang="en-GB" altLang="cs-CZ" sz="2100" b="1" dirty="0">
                <a:latin typeface="Calibri" panose="020F0502020204030204" pitchFamily="34" charset="0"/>
              </a:rPr>
              <a:t>EASE </a:t>
            </a:r>
            <a:r>
              <a:rPr lang="cs-CZ" altLang="cs-CZ" sz="2100" b="1" dirty="0">
                <a:latin typeface="Calibri" panose="020F0502020204030204" pitchFamily="34" charset="0"/>
              </a:rPr>
              <a:t>-</a:t>
            </a:r>
            <a:r>
              <a:rPr lang="en-GB" altLang="cs-CZ" sz="2100" b="1" dirty="0">
                <a:latin typeface="Calibri" panose="020F0502020204030204" pitchFamily="34" charset="0"/>
              </a:rPr>
              <a:t> European Association of Science Editors</a:t>
            </a:r>
            <a:r>
              <a:rPr lang="en-GB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–</a:t>
            </a:r>
            <a:r>
              <a:rPr lang="en-GB" altLang="cs-CZ" sz="2100" dirty="0" smtClean="0">
                <a:latin typeface="Calibri" panose="020F0502020204030204" pitchFamily="34" charset="0"/>
              </a:rPr>
              <a:t> </a:t>
            </a:r>
            <a:r>
              <a:rPr lang="en-GB" altLang="cs-CZ" sz="2100" dirty="0" err="1" smtClean="0">
                <a:latin typeface="Calibri" panose="020F0502020204030204" pitchFamily="34" charset="0"/>
              </a:rPr>
              <a:t>ve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lmi</a:t>
            </a:r>
            <a:r>
              <a:rPr lang="cs-CZ" altLang="cs-CZ" sz="2100" dirty="0" smtClean="0">
                <a:latin typeface="Calibri" panose="020F0502020204030204" pitchFamily="34" charset="0"/>
              </a:rPr>
              <a:t> dobré univerzální pokyny pro </a:t>
            </a:r>
            <a:r>
              <a:rPr lang="cs-CZ" altLang="cs-CZ" sz="2100" dirty="0" smtClean="0">
                <a:latin typeface="Calibri" panose="020F0502020204030204" pitchFamily="34" charset="0"/>
                <a:hlinkClick r:id="rId9"/>
              </a:rPr>
              <a:t>sepisování rukopisů vědeckých sdělení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58774" y="4969550"/>
            <a:ext cx="84248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</a:rPr>
              <a:t>Skvělý průvodce sepisováním a publikováním článků </a:t>
            </a:r>
            <a:r>
              <a:rPr lang="cs-CZ" altLang="cs-CZ" sz="2100" b="1" dirty="0">
                <a:latin typeface="Calibri" panose="020F0502020204030204" pitchFamily="34" charset="0"/>
              </a:rPr>
              <a:t>-</a:t>
            </a:r>
            <a:r>
              <a:rPr lang="cs-CZ" altLang="cs-CZ" sz="2100" dirty="0" smtClean="0">
                <a:latin typeface="Calibri" panose="020F0502020204030204" pitchFamily="34" charset="0"/>
              </a:rPr>
              <a:t>  </a:t>
            </a:r>
            <a:r>
              <a:rPr lang="cs-CZ" altLang="cs-CZ" sz="2100" dirty="0">
                <a:latin typeface="Calibri" panose="020F0502020204030204" pitchFamily="34" charset="0"/>
                <a:hlinkClick r:id="rId10"/>
              </a:rPr>
              <a:t>San Francisco Edit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5128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132" name="Text Box 7"/>
          <p:cNvSpPr txBox="1">
            <a:spLocks noChangeArrowheads="1"/>
          </p:cNvSpPr>
          <p:nvPr/>
        </p:nvSpPr>
        <p:spPr bwMode="auto">
          <a:xfrm>
            <a:off x="323850" y="9509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5.5. Vědecká publikace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/>
      <p:bldP spid="53259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68313" y="1428750"/>
            <a:ext cx="84248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  <a:hlinkClick r:id="rId3" action="ppaction://hlinkfile"/>
              </a:rPr>
              <a:t>- struktura běžného původního sdělení v podobě rukopisu:</a:t>
            </a:r>
            <a:endParaRPr lang="cs-CZ" altLang="cs-CZ" sz="2100">
              <a:latin typeface="Calibri" panose="020F0502020204030204" pitchFamily="34" charset="0"/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331913" y="1844675"/>
            <a:ext cx="76327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2100" b="1">
                <a:latin typeface="Calibri" panose="020F0502020204030204" pitchFamily="34" charset="0"/>
              </a:rPr>
              <a:t>Title</a:t>
            </a:r>
            <a:r>
              <a:rPr lang="cs-CZ" altLang="cs-CZ" sz="2100">
                <a:latin typeface="Calibri" panose="020F0502020204030204" pitchFamily="34" charset="0"/>
              </a:rPr>
              <a:t> - 	název práce, snaha o zaujmutí na první pohled patrná, úvodní stránka obsahuje též jména </a:t>
            </a:r>
            <a:r>
              <a:rPr lang="cs-CZ" altLang="cs-CZ" sz="2100">
                <a:latin typeface="Calibri" panose="020F0502020204030204" pitchFamily="34" charset="0"/>
                <a:hlinkClick r:id="rId4" action="ppaction://hlinkfile"/>
              </a:rPr>
              <a:t>autorů</a:t>
            </a:r>
            <a:r>
              <a:rPr lang="cs-CZ" altLang="cs-CZ" sz="2100">
                <a:latin typeface="Calibri" panose="020F0502020204030204" pitchFamily="34" charset="0"/>
              </a:rPr>
              <a:t>, kontaktní informace,  klíčová slova, příp. další údaje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331913" y="2852738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Abstract (summary)</a:t>
            </a:r>
            <a:r>
              <a:rPr lang="cs-CZ" altLang="cs-CZ" sz="2100">
                <a:latin typeface="Calibri" panose="020F0502020204030204" pitchFamily="34" charset="0"/>
              </a:rPr>
              <a:t> - abstrakt práce 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331913" y="3284538"/>
            <a:ext cx="74882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Introduction</a:t>
            </a:r>
            <a:r>
              <a:rPr lang="cs-CZ" altLang="cs-CZ" sz="2100">
                <a:latin typeface="Calibri" panose="020F0502020204030204" pitchFamily="34" charset="0"/>
              </a:rPr>
              <a:t> - úvod, krátkou formou shrnuje dosavadní znalosti, končí </a:t>
            </a:r>
            <a:r>
              <a:rPr lang="cs-CZ" altLang="cs-CZ" sz="2100" b="1">
                <a:latin typeface="Calibri" panose="020F0502020204030204" pitchFamily="34" charset="0"/>
              </a:rPr>
              <a:t>uvedením přínosu celé práce 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331913" y="4005263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Results</a:t>
            </a:r>
            <a:r>
              <a:rPr lang="cs-CZ" altLang="cs-CZ" sz="2100">
                <a:latin typeface="Calibri" panose="020F0502020204030204" pitchFamily="34" charset="0"/>
              </a:rPr>
              <a:t> -  výsledky, zpravidla dělené do bloků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1331913" y="4365625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Discussion</a:t>
            </a:r>
            <a:r>
              <a:rPr lang="cs-CZ" altLang="cs-CZ" sz="2100">
                <a:latin typeface="Calibri" panose="020F0502020204030204" pitchFamily="34" charset="0"/>
              </a:rPr>
              <a:t> -  diskuse, někdy tvoří jeden celek s výsledky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331913" y="4797425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Material and Methods</a:t>
            </a:r>
            <a:r>
              <a:rPr lang="cs-CZ" altLang="cs-CZ" sz="2100">
                <a:latin typeface="Calibri" panose="020F0502020204030204" pitchFamily="34" charset="0"/>
              </a:rPr>
              <a:t> -  materiál a metody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331913" y="5229225"/>
            <a:ext cx="67675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References</a:t>
            </a:r>
            <a:r>
              <a:rPr lang="cs-CZ" altLang="cs-CZ" sz="2100">
                <a:latin typeface="Calibri" panose="020F0502020204030204" pitchFamily="34" charset="0"/>
              </a:rPr>
              <a:t> -  soupis citované literatury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1331913" y="5654675"/>
            <a:ext cx="75612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Figures</a:t>
            </a:r>
            <a:r>
              <a:rPr lang="cs-CZ" altLang="cs-CZ" sz="2100">
                <a:latin typeface="Calibri" panose="020F0502020204030204" pitchFamily="34" charset="0"/>
              </a:rPr>
              <a:t>,</a:t>
            </a:r>
            <a:r>
              <a:rPr lang="cs-CZ" altLang="cs-CZ" sz="2100" b="1">
                <a:latin typeface="Calibri" panose="020F0502020204030204" pitchFamily="34" charset="0"/>
              </a:rPr>
              <a:t> Tables </a:t>
            </a:r>
            <a:r>
              <a:rPr lang="cs-CZ" altLang="cs-CZ" sz="2100">
                <a:latin typeface="Calibri" panose="020F0502020204030204" pitchFamily="34" charset="0"/>
              </a:rPr>
              <a:t>-  jednotlivé obrázky a tabulky, číslování zvlášť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1333500" y="6086475"/>
            <a:ext cx="67675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Captions</a:t>
            </a:r>
            <a:r>
              <a:rPr lang="cs-CZ" altLang="cs-CZ" sz="2100">
                <a:latin typeface="Calibri" panose="020F0502020204030204" pitchFamily="34" charset="0"/>
              </a:rPr>
              <a:t> - popisky k obrázkům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grpSp>
        <p:nvGrpSpPr>
          <p:cNvPr id="7180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7186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7187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8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9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81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185" name="Text Box 7"/>
          <p:cNvSpPr txBox="1">
            <a:spLocks noChangeArrowheads="1"/>
          </p:cNvSpPr>
          <p:nvPr/>
        </p:nvSpPr>
        <p:spPr bwMode="auto">
          <a:xfrm>
            <a:off x="323850" y="9509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5.5. Vědecká publikace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/>
      <p:bldP spid="51210" grpId="0"/>
      <p:bldP spid="51216" grpId="0"/>
      <p:bldP spid="51217" grpId="0"/>
      <p:bldP spid="51218" grpId="0"/>
      <p:bldP spid="51219" grpId="0"/>
      <p:bldP spid="51220" grpId="0"/>
      <p:bldP spid="51221" grpId="0"/>
      <p:bldP spid="51222" grpId="0"/>
      <p:bldP spid="512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9"/>
          <p:cNvSpPr txBox="1">
            <a:spLocks noChangeArrowheads="1"/>
          </p:cNvSpPr>
          <p:nvPr/>
        </p:nvSpPr>
        <p:spPr bwMode="auto">
          <a:xfrm>
            <a:off x="323850" y="1428750"/>
            <a:ext cx="2303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Zaslání rukopisu:</a:t>
            </a:r>
            <a:endParaRPr lang="cs-CZ" altLang="cs-CZ" sz="2100">
              <a:latin typeface="Calibri" panose="020F0502020204030204" pitchFamily="34" charset="0"/>
            </a:endParaRP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1044575" y="1844675"/>
            <a:ext cx="7848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kontrola angličtiny </a:t>
            </a:r>
            <a:r>
              <a:rPr lang="cs-CZ" altLang="cs-CZ" sz="2100">
                <a:latin typeface="Calibri" panose="020F0502020204030204" pitchFamily="34" charset="0"/>
              </a:rPr>
              <a:t>- zásadně rodilým mluvčím, který je odborníkem v daném oboru, někteří kolegové si takto přivydělávají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1044575" y="2565400"/>
            <a:ext cx="7848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electronic submission</a:t>
            </a:r>
            <a:r>
              <a:rPr lang="en-US" altLang="cs-CZ" sz="2100">
                <a:latin typeface="Calibri" panose="020F0502020204030204" pitchFamily="34" charset="0"/>
              </a:rPr>
              <a:t> - </a:t>
            </a:r>
            <a:r>
              <a:rPr lang="cs-CZ" altLang="cs-CZ" sz="2100">
                <a:latin typeface="Calibri" panose="020F0502020204030204" pitchFamily="34" charset="0"/>
              </a:rPr>
              <a:t>zaslání elektronickou formou, dnes již standard, jednotlivé soubory se nahrávají přímo na server časopisu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1042988" y="3357563"/>
            <a:ext cx="78486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  <a:hlinkClick r:id="rId3" action="ppaction://hlinkfile"/>
              </a:rPr>
              <a:t>cover letter</a:t>
            </a:r>
            <a:r>
              <a:rPr lang="cs-CZ" altLang="cs-CZ" sz="2100">
                <a:latin typeface="Calibri" panose="020F0502020204030204" pitchFamily="34" charset="0"/>
              </a:rPr>
              <a:t> - dopis hlavnímu editorovi časopisu, ve kterém je shrnuto 	           proč je dobré článek publikovat  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1042988" y="4076700"/>
            <a:ext cx="7848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recenzní řízení</a:t>
            </a:r>
            <a:r>
              <a:rPr lang="cs-CZ" altLang="cs-CZ" sz="2100">
                <a:latin typeface="Calibri" panose="020F0502020204030204" pitchFamily="34" charset="0"/>
              </a:rPr>
              <a:t> - hlavní editor vyzve 1-3 odborníky z dané oblasti k  		posouzení práce a vypracování posudků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- princip vzájemnosti, možnost navržení oponentů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- posudek dostávají anonymně ke čtení autoři,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reagují na vznesené dotazy a připomínky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- v případě shody je článek schválen k publikaci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1044575" y="6015038"/>
            <a:ext cx="78486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korektorská práce</a:t>
            </a:r>
            <a:r>
              <a:rPr lang="cs-CZ" altLang="cs-CZ" sz="2100">
                <a:latin typeface="Calibri" panose="020F0502020204030204" pitchFamily="34" charset="0"/>
              </a:rPr>
              <a:t> - </a:t>
            </a:r>
            <a:r>
              <a:rPr lang="cs-CZ" altLang="cs-CZ" sz="2100">
                <a:latin typeface="Calibri" panose="020F0502020204030204" pitchFamily="34" charset="0"/>
                <a:hlinkClick r:id="rId4" action="ppaction://hlinkfile"/>
              </a:rPr>
              <a:t>grafické sladění</a:t>
            </a:r>
            <a:r>
              <a:rPr lang="cs-CZ" altLang="cs-CZ" sz="2100">
                <a:latin typeface="Calibri" panose="020F0502020204030204" pitchFamily="34" charset="0"/>
              </a:rPr>
              <a:t> s formátem časopisu</a:t>
            </a:r>
          </a:p>
        </p:txBody>
      </p:sp>
      <p:grpSp>
        <p:nvGrpSpPr>
          <p:cNvPr id="9224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9230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9231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2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3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5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9229" name="Text Box 7"/>
          <p:cNvSpPr txBox="1">
            <a:spLocks noChangeArrowheads="1"/>
          </p:cNvSpPr>
          <p:nvPr/>
        </p:nvSpPr>
        <p:spPr bwMode="auto">
          <a:xfrm>
            <a:off x="323850" y="9509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5.5. Vědecká publikace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5" grpId="0" autoUpdateAnimBg="0"/>
      <p:bldP spid="55317" grpId="0" autoUpdateAnimBg="0"/>
      <p:bldP spid="55318" grpId="0" autoUpdateAnimBg="0"/>
      <p:bldP spid="55319" grpId="0" autoUpdateAnimBg="0"/>
      <p:bldP spid="55320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9108</TotalTime>
  <Words>909</Words>
  <Application>Microsoft Office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Výchozí návrh</vt:lpstr>
      <vt:lpstr>PowerPoint Presentation</vt:lpstr>
      <vt:lpstr>PowerPoint Presentation</vt:lpstr>
      <vt:lpstr>PowerPoint Presentation</vt:lpstr>
      <vt:lpstr>PowerPoint Presentation</vt:lpstr>
    </vt:vector>
  </TitlesOfParts>
  <Company>mbox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mbox</dc:creator>
  <cp:lastModifiedBy>Petrášek Jan UEB</cp:lastModifiedBy>
  <cp:revision>217</cp:revision>
  <dcterms:created xsi:type="dcterms:W3CDTF">2006-10-17T20:07:31Z</dcterms:created>
  <dcterms:modified xsi:type="dcterms:W3CDTF">2021-01-06T09:32:45Z</dcterms:modified>
</cp:coreProperties>
</file>