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80" r:id="rId2"/>
    <p:sldId id="282" r:id="rId3"/>
    <p:sldId id="257" r:id="rId4"/>
    <p:sldId id="283" r:id="rId5"/>
    <p:sldId id="285" r:id="rId6"/>
    <p:sldId id="284" r:id="rId7"/>
    <p:sldId id="286" r:id="rId8"/>
    <p:sldId id="271" r:id="rId9"/>
    <p:sldId id="272" r:id="rId10"/>
    <p:sldId id="287" r:id="rId11"/>
    <p:sldId id="290" r:id="rId12"/>
    <p:sldId id="289" r:id="rId13"/>
    <p:sldId id="261" r:id="rId14"/>
    <p:sldId id="292" r:id="rId15"/>
    <p:sldId id="297" r:id="rId16"/>
    <p:sldId id="298" r:id="rId17"/>
    <p:sldId id="299" r:id="rId18"/>
    <p:sldId id="300" r:id="rId19"/>
    <p:sldId id="279" r:id="rId20"/>
    <p:sldId id="301" r:id="rId21"/>
    <p:sldId id="302" r:id="rId22"/>
    <p:sldId id="306" r:id="rId23"/>
    <p:sldId id="303" r:id="rId24"/>
    <p:sldId id="304" r:id="rId25"/>
    <p:sldId id="275" r:id="rId26"/>
    <p:sldId id="294" r:id="rId27"/>
    <p:sldId id="295" r:id="rId28"/>
    <p:sldId id="296" r:id="rId29"/>
    <p:sldId id="307" r:id="rId30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93" autoAdjust="0"/>
    <p:restoredTop sz="94660"/>
  </p:normalViewPr>
  <p:slideViewPr>
    <p:cSldViewPr>
      <p:cViewPr varScale="1">
        <p:scale>
          <a:sx n="83" d="100"/>
          <a:sy n="83" d="100"/>
        </p:scale>
        <p:origin x="1488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image" Target="../media/image4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5994995-55EF-43AC-A9E4-1E61FD5D07F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altLang="cs-CZ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GB" altLang="cs-CZ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fter treatments with cytoskeletal drugs both PIN1-GFP and AUX1-YFP endosomes rapidly decreased their dynamics. </a:t>
            </a:r>
            <a:endParaRPr lang="cs-CZ" altLang="cs-CZ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560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1D79C54-4804-42C9-AEC7-A8859A904CA5}" type="slidenum">
              <a:rPr lang="cs-CZ" altLang="cs-CZ" smtClean="0"/>
              <a:pPr>
                <a:spcBef>
                  <a:spcPct val="0"/>
                </a:spcBef>
              </a:pPr>
              <a:t>22</a:t>
            </a:fld>
            <a:endParaRPr lang="cs-CZ" alt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83DF97-D96C-46B4-B525-2728C748693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38493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B08AF8-08FB-41F2-B91B-F47F01DF565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82349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73D05-72A8-4253-9CB2-44FAD15A26E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81239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ED2E5-65D9-4A94-985D-588C5CCB083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82687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8F857-B537-484B-9ACA-608A903C27C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89007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26AB9-AF7D-4464-9132-529EB34B432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01469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663E7-7956-463A-8851-4E350DFDB84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70474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61DEF-91DA-4C9F-99B8-048DB9C957D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85741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F9FFF-CF92-4A43-8CAC-F467DDED253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88205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44750-60C9-4E1C-86DC-941DB45CC5A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98819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F2809-9018-4A81-8C4B-22A44C1C181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03121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2D8A1A54-589A-4312-936C-47F23A0F230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atur.cuni.cz/biologie/servisni-laboratore/laborator-sekvenace-dna" TargetMode="External"/><Relationship Id="rId13" Type="http://schemas.openxmlformats.org/officeDocument/2006/relationships/image" Target="../media/image27.png"/><Relationship Id="rId3" Type="http://schemas.openxmlformats.org/officeDocument/2006/relationships/hyperlink" Target="http://www.invitrogen.com/site/us/en/home/LINNEA-Online-Guides/LINNEA-Communities/Vector-NTI-Community/vector-nti-software.html" TargetMode="External"/><Relationship Id="rId7" Type="http://schemas.openxmlformats.org/officeDocument/2006/relationships/image" Target="../media/image3.png"/><Relationship Id="rId12" Type="http://schemas.openxmlformats.org/officeDocument/2006/relationships/image" Target="../media/image26.jpeg"/><Relationship Id="rId2" Type="http://schemas.openxmlformats.org/officeDocument/2006/relationships/hyperlink" Target="https://www.snapgene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hyperlink" Target="http://www.geneious.com/web/geneious/geneious-pro" TargetMode="External"/><Relationship Id="rId5" Type="http://schemas.openxmlformats.org/officeDocument/2006/relationships/image" Target="../media/image1.png"/><Relationship Id="rId10" Type="http://schemas.openxmlformats.org/officeDocument/2006/relationships/hyperlink" Target="http://www.geneious.com/features" TargetMode="External"/><Relationship Id="rId4" Type="http://schemas.openxmlformats.org/officeDocument/2006/relationships/image" Target="../media/image24.png"/><Relationship Id="rId9" Type="http://schemas.openxmlformats.org/officeDocument/2006/relationships/image" Target="../media/image25.jpeg"/><Relationship Id="rId14" Type="http://schemas.openxmlformats.org/officeDocument/2006/relationships/hyperlink" Target="https://www.natur.cuni.cz/biologie/servisni-laboratore/laborator-sekvenace-dna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hyperlink" Target="http://fiji.sc/" TargetMode="External"/><Relationship Id="rId2" Type="http://schemas.openxmlformats.org/officeDocument/2006/relationships/hyperlink" Target="http://rsb.info.nih.gov/ij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gif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.png"/><Relationship Id="rId2" Type="http://schemas.openxmlformats.org/officeDocument/2006/relationships/hyperlink" Target="http://www.lim.cz/files/File/NIS-Elements/Docs/Prospekt_NIS-Elements.pdf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2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nikoninstruments.com/en_CZ" TargetMode="External"/><Relationship Id="rId11" Type="http://schemas.openxmlformats.org/officeDocument/2006/relationships/hyperlink" Target="https://www.natur.cuni.cz/biologie/servisni-laboratore/laborator-konfokalni-a-fluorescencni-mikroskopie" TargetMode="External"/><Relationship Id="rId5" Type="http://schemas.openxmlformats.org/officeDocument/2006/relationships/image" Target="../media/image33.jpeg"/><Relationship Id="rId10" Type="http://schemas.openxmlformats.org/officeDocument/2006/relationships/image" Target="../media/image37.jpeg"/><Relationship Id="rId4" Type="http://schemas.openxmlformats.org/officeDocument/2006/relationships/image" Target="../media/image3.png"/><Relationship Id="rId9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3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2.emf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5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5.emf"/><Relationship Id="rId7" Type="http://schemas.openxmlformats.org/officeDocument/2006/relationships/image" Target="../media/image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rfanview.com/" TargetMode="External"/><Relationship Id="rId7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2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6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7.png"/><Relationship Id="rId7" Type="http://schemas.openxmlformats.org/officeDocument/2006/relationships/hyperlink" Target="https://inkscape.org/" TargetMode="External"/><Relationship Id="rId2" Type="http://schemas.openxmlformats.org/officeDocument/2006/relationships/hyperlink" Target="https://www.gimp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hyperlink" Target="report070420.pdf" TargetMode="External"/><Relationship Id="rId4" Type="http://schemas.openxmlformats.org/officeDocument/2006/relationships/hyperlink" Target="070420.doc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ghisler.com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athworks.com/products/matlab/" TargetMode="External"/><Relationship Id="rId13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hyperlink" Target="http://www.ncss.com/" TargetMode="External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statlets.com/" TargetMode="External"/><Relationship Id="rId11" Type="http://schemas.openxmlformats.org/officeDocument/2006/relationships/hyperlink" Target="http://www.statgraphics.com/" TargetMode="External"/><Relationship Id="rId5" Type="http://schemas.openxmlformats.org/officeDocument/2006/relationships/image" Target="../media/image10.png"/><Relationship Id="rId10" Type="http://schemas.openxmlformats.org/officeDocument/2006/relationships/image" Target="../media/image11.jpeg"/><Relationship Id="rId4" Type="http://schemas.openxmlformats.org/officeDocument/2006/relationships/image" Target="../media/image3.png"/><Relationship Id="rId9" Type="http://schemas.openxmlformats.org/officeDocument/2006/relationships/hyperlink" Target="https://www.r-project.org/" TargetMode="External"/><Relationship Id="rId1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6.png"/><Relationship Id="rId7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hyperlink" Target="http://www.sigmaplot.com/products/sigmaplot/sigmaplot-details.php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396875" y="1630363"/>
            <a:ext cx="827881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Nezbytnost průběžného zpracovávání experimentálních dat</a:t>
            </a:r>
          </a:p>
        </p:txBody>
      </p:sp>
      <p:sp>
        <p:nvSpPr>
          <p:cNvPr id="3075" name="Text Box 11"/>
          <p:cNvSpPr txBox="1">
            <a:spLocks noChangeArrowheads="1"/>
          </p:cNvSpPr>
          <p:nvPr/>
        </p:nvSpPr>
        <p:spPr bwMode="auto">
          <a:xfrm>
            <a:off x="395288" y="1052513"/>
            <a:ext cx="7559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2.1. Základní organizace práce, typy dat</a:t>
            </a:r>
          </a:p>
        </p:txBody>
      </p:sp>
      <p:sp>
        <p:nvSpPr>
          <p:cNvPr id="49168" name="Text Box 16"/>
          <p:cNvSpPr txBox="1">
            <a:spLocks noChangeArrowheads="1"/>
          </p:cNvSpPr>
          <p:nvPr/>
        </p:nvSpPr>
        <p:spPr bwMode="auto">
          <a:xfrm>
            <a:off x="827088" y="2133600"/>
            <a:ext cx="80660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- vyvarovat se přístupu „letos experimentuji a příští rok vyhodnocuji“</a:t>
            </a:r>
          </a:p>
        </p:txBody>
      </p:sp>
      <p:sp>
        <p:nvSpPr>
          <p:cNvPr id="49169" name="Text Box 17"/>
          <p:cNvSpPr txBox="1">
            <a:spLocks noChangeArrowheads="1"/>
          </p:cNvSpPr>
          <p:nvPr/>
        </p:nvSpPr>
        <p:spPr bwMode="auto">
          <a:xfrm>
            <a:off x="827088" y="2774950"/>
            <a:ext cx="727233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- nutnost zvládnutí určitého spektra počítačových programů</a:t>
            </a:r>
          </a:p>
        </p:txBody>
      </p:sp>
      <p:sp>
        <p:nvSpPr>
          <p:cNvPr id="49170" name="Text Box 18"/>
          <p:cNvSpPr txBox="1">
            <a:spLocks noChangeArrowheads="1"/>
          </p:cNvSpPr>
          <p:nvPr/>
        </p:nvSpPr>
        <p:spPr bwMode="auto">
          <a:xfrm>
            <a:off x="179388" y="3284538"/>
            <a:ext cx="12954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b="1">
                <a:latin typeface="Calibri" panose="020F0502020204030204" pitchFamily="34" charset="0"/>
                <a:cs typeface="Calibri" panose="020F0502020204030204" pitchFamily="34" charset="0"/>
              </a:rPr>
              <a:t>Typy dat:</a:t>
            </a:r>
          </a:p>
        </p:txBody>
      </p:sp>
      <p:sp>
        <p:nvSpPr>
          <p:cNvPr id="49171" name="Text Box 19"/>
          <p:cNvSpPr txBox="1">
            <a:spLocks noChangeArrowheads="1"/>
          </p:cNvSpPr>
          <p:nvPr/>
        </p:nvSpPr>
        <p:spPr bwMode="auto">
          <a:xfrm>
            <a:off x="1260475" y="3716338"/>
            <a:ext cx="78835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200" b="1">
                <a:latin typeface="Calibri" panose="020F0502020204030204" pitchFamily="34" charset="0"/>
                <a:cs typeface="Calibri" panose="020F0502020204030204" pitchFamily="34" charset="0"/>
              </a:rPr>
              <a:t>číselná data</a:t>
            </a: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 -  surová či do číselné podoby převedená,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 získat je lze s využitím určité pomůcky (např. pravítko) či přístroje (např. spektrofotometr)</a:t>
            </a:r>
          </a:p>
        </p:txBody>
      </p:sp>
      <p:sp>
        <p:nvSpPr>
          <p:cNvPr id="49172" name="Text Box 20"/>
          <p:cNvSpPr txBox="1">
            <a:spLocks noChangeArrowheads="1"/>
          </p:cNvSpPr>
          <p:nvPr/>
        </p:nvSpPr>
        <p:spPr bwMode="auto">
          <a:xfrm>
            <a:off x="1258888" y="4797425"/>
            <a:ext cx="7883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200" b="1">
                <a:latin typeface="Calibri" panose="020F0502020204030204" pitchFamily="34" charset="0"/>
                <a:cs typeface="Calibri" panose="020F0502020204030204" pitchFamily="34" charset="0"/>
              </a:rPr>
              <a:t>obrazová data</a:t>
            </a: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 - dnes tvoří velmi významnou část výsledků, nutnost jejich kvantifikace</a:t>
            </a:r>
            <a:r>
              <a:rPr lang="en-GB" altLang="cs-CZ" sz="22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(např. mikroskop, lupa)</a:t>
            </a:r>
          </a:p>
        </p:txBody>
      </p:sp>
      <p:sp>
        <p:nvSpPr>
          <p:cNvPr id="49173" name="Text Box 21"/>
          <p:cNvSpPr txBox="1">
            <a:spLocks noChangeArrowheads="1"/>
          </p:cNvSpPr>
          <p:nvPr/>
        </p:nvSpPr>
        <p:spPr bwMode="auto">
          <a:xfrm>
            <a:off x="1258888" y="5661025"/>
            <a:ext cx="7883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200" b="1">
                <a:latin typeface="Calibri" panose="020F0502020204030204" pitchFamily="34" charset="0"/>
                <a:cs typeface="Calibri" panose="020F0502020204030204" pitchFamily="34" charset="0"/>
              </a:rPr>
              <a:t>strukturní</a:t>
            </a: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 - analytický typ dat, typické jsou např. výstupy ze sekvenačních přístrojů či hmotnostních spektrometrů</a:t>
            </a:r>
          </a:p>
        </p:txBody>
      </p:sp>
      <p:grpSp>
        <p:nvGrpSpPr>
          <p:cNvPr id="3082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3087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3088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9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0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83" name="Rectangle 4"/>
          <p:cNvSpPr>
            <a:spLocks noChangeArrowheads="1"/>
          </p:cNvSpPr>
          <p:nvPr/>
        </p:nvSpPr>
        <p:spPr bwMode="auto">
          <a:xfrm>
            <a:off x="131763" y="115888"/>
            <a:ext cx="926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Praktické postupy zpracování experimentálních dat</a:t>
            </a:r>
          </a:p>
        </p:txBody>
      </p:sp>
      <p:sp>
        <p:nvSpPr>
          <p:cNvPr id="19" name="Zaoblený obdélník 18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0" grpId="0"/>
      <p:bldP spid="49168" grpId="0"/>
      <p:bldP spid="49169" grpId="0"/>
      <p:bldP spid="49170" grpId="0"/>
      <p:bldP spid="49171" grpId="0"/>
      <p:bldP spid="49172" grpId="0"/>
      <p:bldP spid="4917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8"/>
          <p:cNvSpPr txBox="1">
            <a:spLocks noChangeArrowheads="1"/>
          </p:cNvSpPr>
          <p:nvPr/>
        </p:nvSpPr>
        <p:spPr bwMode="auto">
          <a:xfrm>
            <a:off x="395288" y="950913"/>
            <a:ext cx="7559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2.3. Zpracování strukturních a sekvenčních dat</a:t>
            </a:r>
          </a:p>
        </p:txBody>
      </p:sp>
      <p:sp>
        <p:nvSpPr>
          <p:cNvPr id="12291" name="Text Box 9"/>
          <p:cNvSpPr txBox="1">
            <a:spLocks noChangeArrowheads="1"/>
          </p:cNvSpPr>
          <p:nvPr/>
        </p:nvSpPr>
        <p:spPr bwMode="auto">
          <a:xfrm>
            <a:off x="900113" y="1628775"/>
            <a:ext cx="13668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Notepad</a:t>
            </a:r>
          </a:p>
        </p:txBody>
      </p:sp>
      <p:pic>
        <p:nvPicPr>
          <p:cNvPr id="12292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39" b="34488"/>
          <a:stretch>
            <a:fillRect/>
          </a:stretch>
        </p:blipFill>
        <p:spPr bwMode="auto">
          <a:xfrm>
            <a:off x="3059113" y="1476375"/>
            <a:ext cx="3849687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3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2298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2299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0" name="Picture 12" descr="pecetUK"/>
            <p:cNvPicPr>
              <a:picLocks noChangeAspect="1" noChangeArrowheads="1"/>
            </p:cNvPicPr>
            <p:nvPr/>
          </p:nvPicPr>
          <p:blipFill>
            <a:blip r:embed="rId4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1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294" name="Rectangle 4"/>
          <p:cNvSpPr>
            <a:spLocks noChangeArrowheads="1"/>
          </p:cNvSpPr>
          <p:nvPr/>
        </p:nvSpPr>
        <p:spPr bwMode="auto">
          <a:xfrm>
            <a:off x="131763" y="115888"/>
            <a:ext cx="926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Praktické postupy zpracování experimentálních dat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8"/>
          <p:cNvSpPr txBox="1">
            <a:spLocks noChangeArrowheads="1"/>
          </p:cNvSpPr>
          <p:nvPr/>
        </p:nvSpPr>
        <p:spPr bwMode="auto">
          <a:xfrm>
            <a:off x="395288" y="981075"/>
            <a:ext cx="7559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2.3  Zpracování strukturních a sekvenčních dat</a:t>
            </a:r>
          </a:p>
        </p:txBody>
      </p:sp>
      <p:sp>
        <p:nvSpPr>
          <p:cNvPr id="13315" name="Text Box 9"/>
          <p:cNvSpPr txBox="1">
            <a:spLocks noChangeArrowheads="1"/>
          </p:cNvSpPr>
          <p:nvPr/>
        </p:nvSpPr>
        <p:spPr bwMode="auto">
          <a:xfrm>
            <a:off x="287350" y="1508918"/>
            <a:ext cx="13684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SnapGene</a:t>
            </a:r>
            <a:endParaRPr lang="cs-CZ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316" name="Picture 1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1" t="16917" r="27551" b="6755"/>
          <a:stretch>
            <a:fillRect/>
          </a:stretch>
        </p:blipFill>
        <p:spPr bwMode="auto">
          <a:xfrm>
            <a:off x="4680755" y="1638970"/>
            <a:ext cx="4311697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7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3326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3327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8" name="Picture 12" descr="pecetUK"/>
            <p:cNvPicPr>
              <a:picLocks noChangeAspect="1" noChangeArrowheads="1"/>
            </p:cNvPicPr>
            <p:nvPr/>
          </p:nvPicPr>
          <p:blipFill>
            <a:blip r:embed="rId6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9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18" name="Rectangle 4"/>
          <p:cNvSpPr>
            <a:spLocks noChangeArrowheads="1"/>
          </p:cNvSpPr>
          <p:nvPr/>
        </p:nvSpPr>
        <p:spPr bwMode="auto">
          <a:xfrm>
            <a:off x="131763" y="115888"/>
            <a:ext cx="926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Praktické postupy zpracování experimentálních dat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13322" name="Picture 15" descr="logo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50" y="5077327"/>
            <a:ext cx="2159000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3" name="TextovéPole 12"/>
          <p:cNvSpPr txBox="1">
            <a:spLocks noChangeArrowheads="1"/>
          </p:cNvSpPr>
          <p:nvPr/>
        </p:nvSpPr>
        <p:spPr bwMode="auto">
          <a:xfrm>
            <a:off x="323528" y="3560774"/>
            <a:ext cx="201612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 err="1"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Geneious</a:t>
            </a:r>
            <a:endParaRPr lang="cs-CZ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325" name="Picture 19" descr="http://t2.gstatic.com/images?q=tbn:ANd9GcSqI9SSq7nGawBKhnbppbS07G75jAFcCKgJRv12HJnO4yJmyEZa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50" y="3974089"/>
            <a:ext cx="1944688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58111" y="2074807"/>
            <a:ext cx="2916254" cy="14987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3994870"/>
            <a:ext cx="1403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hlinkClick r:id="rId14"/>
              </a:rPr>
              <a:t>Laborato</a:t>
            </a:r>
            <a:r>
              <a:rPr lang="cs-CZ" dirty="0" smtClean="0">
                <a:hlinkClick r:id="rId14"/>
              </a:rPr>
              <a:t>ř </a:t>
            </a:r>
            <a:r>
              <a:rPr lang="cs-CZ" dirty="0" err="1" smtClean="0">
                <a:hlinkClick r:id="rId14"/>
              </a:rPr>
              <a:t>sekvenace</a:t>
            </a:r>
            <a:r>
              <a:rPr lang="cs-CZ" dirty="0" smtClean="0">
                <a:hlinkClick r:id="rId14"/>
              </a:rPr>
              <a:t> DNA </a:t>
            </a:r>
            <a:r>
              <a:rPr lang="cs-CZ" dirty="0" err="1" smtClean="0">
                <a:hlinkClick r:id="rId14"/>
              </a:rPr>
              <a:t>PřFUK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8"/>
          <p:cNvSpPr txBox="1">
            <a:spLocks noChangeArrowheads="1"/>
          </p:cNvSpPr>
          <p:nvPr/>
        </p:nvSpPr>
        <p:spPr bwMode="auto">
          <a:xfrm>
            <a:off x="395288" y="981075"/>
            <a:ext cx="84978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2.4 Analyzátory obrazu, grafické programy, prezentační programy</a:t>
            </a:r>
          </a:p>
        </p:txBody>
      </p:sp>
      <p:sp>
        <p:nvSpPr>
          <p:cNvPr id="14339" name="Text Box 9"/>
          <p:cNvSpPr txBox="1">
            <a:spLocks noChangeArrowheads="1"/>
          </p:cNvSpPr>
          <p:nvPr/>
        </p:nvSpPr>
        <p:spPr bwMode="auto">
          <a:xfrm>
            <a:off x="468313" y="2205038"/>
            <a:ext cx="2016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ImageJ (NIH)</a:t>
            </a:r>
            <a:endParaRPr lang="cs-CZ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340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4350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4351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2" name="Picture 12" descr="pecetUK"/>
            <p:cNvPicPr>
              <a:picLocks noChangeAspect="1" noChangeArrowheads="1"/>
            </p:cNvPicPr>
            <p:nvPr/>
          </p:nvPicPr>
          <p:blipFill>
            <a:blip r:embed="rId4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3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341" name="Rectangle 4"/>
          <p:cNvSpPr>
            <a:spLocks noChangeArrowheads="1"/>
          </p:cNvSpPr>
          <p:nvPr/>
        </p:nvSpPr>
        <p:spPr bwMode="auto">
          <a:xfrm>
            <a:off x="131763" y="115888"/>
            <a:ext cx="926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Praktické postupy zpracování experimentálních dat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14345" name="Picture 15" descr="[ImageJ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00213"/>
            <a:ext cx="221932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TextovéPole 14"/>
          <p:cNvSpPr txBox="1">
            <a:spLocks noChangeArrowheads="1"/>
          </p:cNvSpPr>
          <p:nvPr/>
        </p:nvSpPr>
        <p:spPr bwMode="auto">
          <a:xfrm>
            <a:off x="503238" y="2924175"/>
            <a:ext cx="539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Fiji</a:t>
            </a:r>
            <a:endParaRPr lang="cs-CZ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347" name="Picture 17" descr="[ImageJ]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628775"/>
            <a:ext cx="5503862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8" name="Obdélník 15"/>
          <p:cNvSpPr>
            <a:spLocks noChangeArrowheads="1"/>
          </p:cNvSpPr>
          <p:nvPr/>
        </p:nvSpPr>
        <p:spPr bwMode="auto">
          <a:xfrm>
            <a:off x="3495675" y="6227763"/>
            <a:ext cx="4532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</a:rPr>
              <a:t>http://rsb.info.nih.gov/ij/docs/concepts.html</a:t>
            </a:r>
          </a:p>
        </p:txBody>
      </p:sp>
      <p:pic>
        <p:nvPicPr>
          <p:cNvPr id="14349" name="Picture 19" descr="http://t2.gstatic.com/images?q=tbn:ANd9GcRwJWQP0dckYgDS-s3UlzcRToJuCpQlUSmz7nnQLRdDmhrhOwfr1w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42900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323850" y="1557338"/>
            <a:ext cx="1828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NIS elements</a:t>
            </a:r>
            <a:endParaRPr lang="cs-CZ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664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458913"/>
            <a:ext cx="6335713" cy="506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5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484313"/>
            <a:ext cx="3748087" cy="502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18"/>
          <p:cNvSpPr txBox="1">
            <a:spLocks noChangeArrowheads="1"/>
          </p:cNvSpPr>
          <p:nvPr/>
        </p:nvSpPr>
        <p:spPr bwMode="auto">
          <a:xfrm>
            <a:off x="395288" y="981075"/>
            <a:ext cx="8569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2.4 Analyzátory obrazu, grafické programy, prezentační programy</a:t>
            </a:r>
          </a:p>
        </p:txBody>
      </p:sp>
      <p:grpSp>
        <p:nvGrpSpPr>
          <p:cNvPr id="15366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5371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5372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3" name="Picture 12" descr="pecetUK"/>
            <p:cNvPicPr>
              <a:picLocks noChangeAspect="1" noChangeArrowheads="1"/>
            </p:cNvPicPr>
            <p:nvPr/>
          </p:nvPicPr>
          <p:blipFill>
            <a:blip r:embed="rId6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4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7" name="Rectangle 4"/>
          <p:cNvSpPr>
            <a:spLocks noChangeArrowheads="1"/>
          </p:cNvSpPr>
          <p:nvPr/>
        </p:nvSpPr>
        <p:spPr bwMode="auto">
          <a:xfrm>
            <a:off x="131763" y="115888"/>
            <a:ext cx="926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Praktické postupy zpracování experimentálních dat</a:t>
            </a:r>
          </a:p>
        </p:txBody>
      </p:sp>
      <p:sp>
        <p:nvSpPr>
          <p:cNvPr id="15" name="Zaoblený obdélník 14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395288" y="1484313"/>
            <a:ext cx="22320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Grafické programy umožňující získání obrazu z mikroskopu a jeho zpracování</a:t>
            </a:r>
          </a:p>
        </p:txBody>
      </p:sp>
      <p:sp>
        <p:nvSpPr>
          <p:cNvPr id="16387" name="Text Box 9"/>
          <p:cNvSpPr txBox="1">
            <a:spLocks noChangeArrowheads="1"/>
          </p:cNvSpPr>
          <p:nvPr/>
        </p:nvSpPr>
        <p:spPr bwMode="auto">
          <a:xfrm>
            <a:off x="323850" y="981075"/>
            <a:ext cx="8748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2.4 Analyzátory obrazu, grafické programy, prezentační programy</a:t>
            </a:r>
          </a:p>
        </p:txBody>
      </p:sp>
      <p:grpSp>
        <p:nvGrpSpPr>
          <p:cNvPr id="16388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6399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6400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1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2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131763" y="115888"/>
            <a:ext cx="926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Praktické postupy zpracování experimentálních dat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16393" name="Picture 15" descr="http://www.hci.iao.fraunhofer.de/Images/Zeiss_GUI_voll_tcm323-3008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525588"/>
            <a:ext cx="6265862" cy="391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Rectangle 4"/>
          <p:cNvSpPr>
            <a:spLocks noChangeArrowheads="1"/>
          </p:cNvSpPr>
          <p:nvPr/>
        </p:nvSpPr>
        <p:spPr bwMode="auto">
          <a:xfrm>
            <a:off x="395288" y="3860800"/>
            <a:ext cx="1728787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Leica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Zeiss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Nikon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Olympus</a:t>
            </a:r>
          </a:p>
        </p:txBody>
      </p:sp>
      <p:pic>
        <p:nvPicPr>
          <p:cNvPr id="16395" name="Picture 17" descr="http://www.nikoninstruments.com/images/nikon-logo_2x.png">
            <a:hlinkClick r:id="rId6" tooltip="Microscopes to Metrology | Confocal to Video Measuring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5373688"/>
            <a:ext cx="7810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19" descr="http://t0.gstatic.com/images?q=tbn:ANd9GcQtj6A48Gl-V0PxgxAic5JG2uoeLlaswwl7gjyIiczj0MsB0jg1aw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58152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21" descr="http://t2.gstatic.com/images?q=tbn:ANd9GcSpUmpnWGAMs06RAwND_LJRU4iFUAcfPJnwb5E-idIWTP3AD5g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860800"/>
            <a:ext cx="1008062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23" descr="http://t3.gstatic.com/images?q=tbn:ANd9GcRUGRhIGIhvW3uukaAd_8MCaWrNWSFWlKcREjo6JLmEAU_N3Ek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6092825"/>
            <a:ext cx="14414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85654" y="5698222"/>
            <a:ext cx="4752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11"/>
              </a:rPr>
              <a:t>Laboratoř </a:t>
            </a:r>
            <a:r>
              <a:rPr lang="en-GB" dirty="0" err="1">
                <a:hlinkClick r:id="rId11"/>
              </a:rPr>
              <a:t>konfokální</a:t>
            </a:r>
            <a:r>
              <a:rPr lang="en-GB" dirty="0">
                <a:hlinkClick r:id="rId11"/>
              </a:rPr>
              <a:t> a </a:t>
            </a:r>
            <a:r>
              <a:rPr lang="en-GB" dirty="0" err="1">
                <a:hlinkClick r:id="rId11"/>
              </a:rPr>
              <a:t>fluorescenční</a:t>
            </a:r>
            <a:r>
              <a:rPr lang="en-GB" dirty="0">
                <a:hlinkClick r:id="rId11"/>
              </a:rPr>
              <a:t> </a:t>
            </a:r>
            <a:r>
              <a:rPr lang="en-GB" dirty="0" err="1" smtClean="0">
                <a:hlinkClick r:id="rId11"/>
              </a:rPr>
              <a:t>mikroskopi</a:t>
            </a:r>
            <a:r>
              <a:rPr lang="cs-CZ" dirty="0" smtClean="0">
                <a:hlinkClick r:id="rId11"/>
              </a:rPr>
              <a:t>e </a:t>
            </a:r>
            <a:r>
              <a:rPr lang="cs-CZ" dirty="0" err="1" smtClean="0">
                <a:hlinkClick r:id="rId11"/>
              </a:rPr>
              <a:t>PřF</a:t>
            </a:r>
            <a:r>
              <a:rPr lang="cs-CZ" dirty="0" smtClean="0">
                <a:hlinkClick r:id="rId11"/>
              </a:rPr>
              <a:t> UK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388" y="1071563"/>
            <a:ext cx="299085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ovéPole 3"/>
          <p:cNvSpPr txBox="1">
            <a:spLocks noChangeArrowheads="1"/>
          </p:cNvSpPr>
          <p:nvPr/>
        </p:nvSpPr>
        <p:spPr bwMode="auto">
          <a:xfrm>
            <a:off x="5148263" y="6165850"/>
            <a:ext cx="4032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</a:rPr>
              <a:t>Kleine-Vehn, </a:t>
            </a:r>
            <a:r>
              <a:rPr lang="en-US" altLang="cs-CZ" sz="1800">
                <a:latin typeface="Calibri" panose="020F0502020204030204" pitchFamily="34" charset="0"/>
                <a:cs typeface="Calibri" panose="020F0502020204030204" pitchFamily="34" charset="0"/>
              </a:rPr>
              <a:t>Mol Syst Biol 7:540</a:t>
            </a:r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</a:rPr>
              <a:t>, 2011</a:t>
            </a:r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013" y="1143000"/>
            <a:ext cx="809625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ovéPole 6"/>
          <p:cNvSpPr txBox="1">
            <a:spLocks noChangeArrowheads="1"/>
          </p:cNvSpPr>
          <p:nvPr/>
        </p:nvSpPr>
        <p:spPr bwMode="auto">
          <a:xfrm>
            <a:off x="468313" y="1989138"/>
            <a:ext cx="38877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8 bit – 256 stupňů šedi (2</a:t>
            </a:r>
            <a:r>
              <a:rPr lang="cs-CZ" altLang="cs-CZ" sz="2400" baseline="3000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7414" name="TextovéPole 7"/>
          <p:cNvSpPr txBox="1">
            <a:spLocks noChangeArrowheads="1"/>
          </p:cNvSpPr>
          <p:nvPr/>
        </p:nvSpPr>
        <p:spPr bwMode="auto">
          <a:xfrm>
            <a:off x="323850" y="2679700"/>
            <a:ext cx="4143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12 bit – 4096 stupňů šedi (2</a:t>
            </a:r>
            <a:r>
              <a:rPr lang="cs-CZ" altLang="cs-CZ" sz="2400" baseline="3000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7415" name="TextovéPole 8"/>
          <p:cNvSpPr txBox="1">
            <a:spLocks noChangeArrowheads="1"/>
          </p:cNvSpPr>
          <p:nvPr/>
        </p:nvSpPr>
        <p:spPr bwMode="auto">
          <a:xfrm>
            <a:off x="323850" y="3398838"/>
            <a:ext cx="47037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16 bit – 65 536 stupňů šedi (2</a:t>
            </a:r>
            <a:r>
              <a:rPr lang="cs-CZ" altLang="cs-CZ" sz="2400" baseline="30000"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24 bit – 16 777 216 stupňů šedi (2</a:t>
            </a:r>
            <a:r>
              <a:rPr lang="cs-CZ" altLang="cs-CZ" sz="2400" baseline="30000"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grpSp>
        <p:nvGrpSpPr>
          <p:cNvPr id="17416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7422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7423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4" name="Picture 12" descr="pecetUK"/>
            <p:cNvPicPr>
              <a:picLocks noChangeAspect="1" noChangeArrowheads="1"/>
            </p:cNvPicPr>
            <p:nvPr/>
          </p:nvPicPr>
          <p:blipFill>
            <a:blip r:embed="rId5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5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17" name="Rectangle 4"/>
          <p:cNvSpPr>
            <a:spLocks noChangeArrowheads="1"/>
          </p:cNvSpPr>
          <p:nvPr/>
        </p:nvSpPr>
        <p:spPr bwMode="auto">
          <a:xfrm>
            <a:off x="131763" y="115888"/>
            <a:ext cx="926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Praktické postupy zpracování experimentálních dat</a:t>
            </a:r>
          </a:p>
        </p:txBody>
      </p:sp>
      <p:sp>
        <p:nvSpPr>
          <p:cNvPr id="17" name="Zaoblený obdélník 16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7421" name="Rectangle 4"/>
          <p:cNvSpPr>
            <a:spLocks noChangeArrowheads="1"/>
          </p:cNvSpPr>
          <p:nvPr/>
        </p:nvSpPr>
        <p:spPr bwMode="auto">
          <a:xfrm>
            <a:off x="323850" y="1095375"/>
            <a:ext cx="4248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Barevná hloubka v mikroskopii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271713"/>
            <a:ext cx="3605212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" t="3339" r="8638" b="13211"/>
          <a:stretch>
            <a:fillRect/>
          </a:stretch>
        </p:blipFill>
        <p:spPr bwMode="auto">
          <a:xfrm>
            <a:off x="4000500" y="1628775"/>
            <a:ext cx="4786313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ovéPole 5"/>
          <p:cNvSpPr txBox="1">
            <a:spLocks noChangeArrowheads="1"/>
          </p:cNvSpPr>
          <p:nvPr/>
        </p:nvSpPr>
        <p:spPr bwMode="auto">
          <a:xfrm>
            <a:off x="4071938" y="1700213"/>
            <a:ext cx="2286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PIN3::PIN3:YFP</a:t>
            </a:r>
            <a:br>
              <a:rPr lang="cs-CZ" altLang="cs-CZ" sz="1800">
                <a:solidFill>
                  <a:schemeClr val="bg1"/>
                </a:solidFill>
              </a:rPr>
            </a:br>
            <a:r>
              <a:rPr lang="cs-CZ" altLang="cs-CZ" sz="1800">
                <a:solidFill>
                  <a:schemeClr val="bg1"/>
                </a:solidFill>
              </a:rPr>
              <a:t>Maximální projekce</a:t>
            </a:r>
          </a:p>
        </p:txBody>
      </p:sp>
      <p:grpSp>
        <p:nvGrpSpPr>
          <p:cNvPr id="18437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8444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8445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6" name="Picture 12" descr="pecetUK"/>
            <p:cNvPicPr>
              <a:picLocks noChangeAspect="1" noChangeArrowheads="1"/>
            </p:cNvPicPr>
            <p:nvPr/>
          </p:nvPicPr>
          <p:blipFill>
            <a:blip r:embed="rId5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7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438" name="TextovéPole 5"/>
          <p:cNvSpPr txBox="1">
            <a:spLocks noChangeArrowheads="1"/>
          </p:cNvSpPr>
          <p:nvPr/>
        </p:nvSpPr>
        <p:spPr bwMode="auto">
          <a:xfrm>
            <a:off x="3419475" y="6227763"/>
            <a:ext cx="5689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</a:rPr>
              <a:t>Žádníková et al., Development 137, 607-617, 2009</a:t>
            </a:r>
            <a:endParaRPr lang="en-US" altLang="cs-CZ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439" name="Rectangle 4"/>
          <p:cNvSpPr>
            <a:spLocks noChangeArrowheads="1"/>
          </p:cNvSpPr>
          <p:nvPr/>
        </p:nvSpPr>
        <p:spPr bwMode="auto">
          <a:xfrm>
            <a:off x="131763" y="115888"/>
            <a:ext cx="926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Praktické postupy zpracování experimentálních dat</a:t>
            </a:r>
          </a:p>
        </p:txBody>
      </p:sp>
      <p:sp>
        <p:nvSpPr>
          <p:cNvPr id="16" name="Zaoblený obdélník 15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8443" name="Rectangle 4"/>
          <p:cNvSpPr>
            <a:spLocks noChangeArrowheads="1"/>
          </p:cNvSpPr>
          <p:nvPr/>
        </p:nvSpPr>
        <p:spPr bwMode="auto">
          <a:xfrm>
            <a:off x="395288" y="1052513"/>
            <a:ext cx="8064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Z obrazové sekvence k maximální projekci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254000" y="1901825"/>
          <a:ext cx="3817938" cy="378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3" name="CorelDRAW" r:id="rId3" imgW="2028240" imgH="2013120" progId="">
                  <p:embed/>
                </p:oleObj>
              </mc:Choice>
              <mc:Fallback>
                <p:oleObj name="CorelDRAW" r:id="rId3" imgW="2028240" imgH="201312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0" y="1901825"/>
                        <a:ext cx="3817938" cy="3787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59" name="Object 3"/>
          <p:cNvGraphicFramePr>
            <a:graphicFrameLocks noChangeAspect="1"/>
          </p:cNvGraphicFramePr>
          <p:nvPr/>
        </p:nvGraphicFramePr>
        <p:xfrm>
          <a:off x="4070350" y="1973263"/>
          <a:ext cx="5073650" cy="3741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4" name="CorelDRAW" r:id="rId5" imgW="2692080" imgH="1984320" progId="">
                  <p:embed/>
                </p:oleObj>
              </mc:Choice>
              <mc:Fallback>
                <p:oleObj name="CorelDRAW" r:id="rId5" imgW="2692080" imgH="198432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0350" y="1973263"/>
                        <a:ext cx="5073650" cy="3741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0" name="TextovéPole 6"/>
          <p:cNvSpPr txBox="1">
            <a:spLocks noChangeArrowheads="1"/>
          </p:cNvSpPr>
          <p:nvPr/>
        </p:nvSpPr>
        <p:spPr bwMode="auto">
          <a:xfrm>
            <a:off x="501650" y="1119188"/>
            <a:ext cx="79581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b="1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Analýza kolokalizací proteinů </a:t>
            </a:r>
          </a:p>
        </p:txBody>
      </p:sp>
      <p:grpSp>
        <p:nvGrpSpPr>
          <p:cNvPr id="19461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9467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9468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9" name="Picture 12" descr="pecetUK"/>
            <p:cNvPicPr>
              <a:picLocks noChangeAspect="1" noChangeArrowheads="1"/>
            </p:cNvPicPr>
            <p:nvPr/>
          </p:nvPicPr>
          <p:blipFill>
            <a:blip r:embed="rId8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0" name="Picture 15" descr="logo-male UEB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62" name="TextovéPole 5"/>
          <p:cNvSpPr txBox="1">
            <a:spLocks noChangeArrowheads="1"/>
          </p:cNvSpPr>
          <p:nvPr/>
        </p:nvSpPr>
        <p:spPr bwMode="auto">
          <a:xfrm>
            <a:off x="4356100" y="6237288"/>
            <a:ext cx="4860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</a:rPr>
              <a:t>Jelínková et al., Plant Journal 61, 883-891, 2009</a:t>
            </a:r>
            <a:endParaRPr lang="en-US" altLang="cs-CZ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463" name="Rectangle 4"/>
          <p:cNvSpPr>
            <a:spLocks noChangeArrowheads="1"/>
          </p:cNvSpPr>
          <p:nvPr/>
        </p:nvSpPr>
        <p:spPr bwMode="auto">
          <a:xfrm>
            <a:off x="131763" y="115888"/>
            <a:ext cx="926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Praktické postupy zpracování experimentálních dat</a:t>
            </a:r>
          </a:p>
        </p:txBody>
      </p:sp>
      <p:sp>
        <p:nvSpPr>
          <p:cNvPr id="15" name="Zaoblený obdélník 14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067175" y="1052513"/>
            <a:ext cx="4572000" cy="52149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graphicFrame>
        <p:nvGraphicFramePr>
          <p:cNvPr id="20483" name="Object 2"/>
          <p:cNvGraphicFramePr>
            <a:graphicFrameLocks noChangeAspect="1"/>
          </p:cNvGraphicFramePr>
          <p:nvPr/>
        </p:nvGraphicFramePr>
        <p:xfrm>
          <a:off x="3995738" y="1125538"/>
          <a:ext cx="4441825" cy="503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1" name="CorelDRAW" r:id="rId3" imgW="3612600" imgH="4098960" progId="">
                  <p:embed/>
                </p:oleObj>
              </mc:Choice>
              <mc:Fallback>
                <p:oleObj name="CorelDRAW" r:id="rId3" imgW="3612600" imgH="409896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738" y="1125538"/>
                        <a:ext cx="4441825" cy="5038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484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20491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0492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3" name="Picture 12" descr="pecetUK"/>
            <p:cNvPicPr>
              <a:picLocks noChangeAspect="1" noChangeArrowheads="1"/>
            </p:cNvPicPr>
            <p:nvPr/>
          </p:nvPicPr>
          <p:blipFill>
            <a:blip r:embed="rId6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4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485" name="Rectangle 4"/>
          <p:cNvSpPr>
            <a:spLocks noChangeArrowheads="1"/>
          </p:cNvSpPr>
          <p:nvPr/>
        </p:nvSpPr>
        <p:spPr bwMode="auto">
          <a:xfrm>
            <a:off x="131763" y="115888"/>
            <a:ext cx="926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Praktické postupy zpracování experimentálních dat</a:t>
            </a:r>
          </a:p>
        </p:txBody>
      </p:sp>
      <p:sp>
        <p:nvSpPr>
          <p:cNvPr id="15" name="Zaoblený obdélník 14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0489" name="TextovéPole 6"/>
          <p:cNvSpPr txBox="1">
            <a:spLocks noChangeArrowheads="1"/>
          </p:cNvSpPr>
          <p:nvPr/>
        </p:nvSpPr>
        <p:spPr bwMode="auto">
          <a:xfrm>
            <a:off x="323850" y="1119188"/>
            <a:ext cx="34559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Analýza kolokalizací proteinů</a:t>
            </a:r>
          </a:p>
        </p:txBody>
      </p:sp>
      <p:sp>
        <p:nvSpPr>
          <p:cNvPr id="20490" name="TextovéPole 5"/>
          <p:cNvSpPr txBox="1">
            <a:spLocks noChangeArrowheads="1"/>
          </p:cNvSpPr>
          <p:nvPr/>
        </p:nvSpPr>
        <p:spPr bwMode="auto">
          <a:xfrm>
            <a:off x="4356100" y="6299200"/>
            <a:ext cx="4860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</a:rPr>
              <a:t>Jelínková et al., Plant Journal 61, 883-891, 2009</a:t>
            </a:r>
            <a:endParaRPr lang="en-US" altLang="cs-CZ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8"/>
          <p:cNvGraphicFramePr>
            <a:graphicFrameLocks noChangeAspect="1"/>
          </p:cNvGraphicFramePr>
          <p:nvPr/>
        </p:nvGraphicFramePr>
        <p:xfrm>
          <a:off x="395288" y="2019300"/>
          <a:ext cx="8497887" cy="342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7" name="CorelDRAW" r:id="rId3" imgW="7071360" imgH="2849880" progId="CorelDraw.Graphic.9">
                  <p:embed/>
                </p:oleObj>
              </mc:Choice>
              <mc:Fallback>
                <p:oleObj name="CorelDRAW" r:id="rId3" imgW="7071360" imgH="2849880" progId="CorelDraw.Graphic.9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019300"/>
                        <a:ext cx="8497887" cy="3425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7" name="Text Box 9"/>
          <p:cNvSpPr txBox="1">
            <a:spLocks noChangeArrowheads="1"/>
          </p:cNvSpPr>
          <p:nvPr/>
        </p:nvSpPr>
        <p:spPr bwMode="auto">
          <a:xfrm>
            <a:off x="2197100" y="5589588"/>
            <a:ext cx="5543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Verdana" panose="020B0604030504040204" pitchFamily="34" charset="0"/>
              </a:rPr>
              <a:t>FRAP v buňkách BY-2 exprimujících  AtPIN1-GFP</a:t>
            </a:r>
            <a:endParaRPr lang="en-US" altLang="cs-CZ" sz="1600">
              <a:latin typeface="Verdana" panose="020B0604030504040204" pitchFamily="34" charset="0"/>
            </a:endParaRPr>
          </a:p>
        </p:txBody>
      </p:sp>
      <p:sp>
        <p:nvSpPr>
          <p:cNvPr id="21508" name="Text Box 10"/>
          <p:cNvSpPr txBox="1">
            <a:spLocks noChangeArrowheads="1"/>
          </p:cNvSpPr>
          <p:nvPr/>
        </p:nvSpPr>
        <p:spPr bwMode="auto">
          <a:xfrm>
            <a:off x="539750" y="2133600"/>
            <a:ext cx="1439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chemeClr val="bg1"/>
                </a:solidFill>
              </a:rPr>
              <a:t>Prebleach</a:t>
            </a:r>
          </a:p>
        </p:txBody>
      </p:sp>
      <p:sp>
        <p:nvSpPr>
          <p:cNvPr id="21509" name="Text Box 11"/>
          <p:cNvSpPr txBox="1">
            <a:spLocks noChangeArrowheads="1"/>
          </p:cNvSpPr>
          <p:nvPr/>
        </p:nvSpPr>
        <p:spPr bwMode="auto">
          <a:xfrm>
            <a:off x="3276600" y="2133600"/>
            <a:ext cx="18002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chemeClr val="bg1"/>
                </a:solidFill>
              </a:rPr>
              <a:t>Postbleach</a:t>
            </a:r>
          </a:p>
        </p:txBody>
      </p:sp>
      <p:sp>
        <p:nvSpPr>
          <p:cNvPr id="21510" name="Text Box 12"/>
          <p:cNvSpPr txBox="1">
            <a:spLocks noChangeArrowheads="1"/>
          </p:cNvSpPr>
          <p:nvPr/>
        </p:nvSpPr>
        <p:spPr bwMode="auto">
          <a:xfrm>
            <a:off x="6156325" y="2133600"/>
            <a:ext cx="1944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chemeClr val="bg1"/>
                </a:solidFill>
              </a:rPr>
              <a:t>FRAP 30 min</a:t>
            </a:r>
          </a:p>
        </p:txBody>
      </p:sp>
      <p:sp>
        <p:nvSpPr>
          <p:cNvPr id="21511" name="Rectangle 13"/>
          <p:cNvSpPr>
            <a:spLocks noChangeArrowheads="1"/>
          </p:cNvSpPr>
          <p:nvPr/>
        </p:nvSpPr>
        <p:spPr bwMode="auto">
          <a:xfrm>
            <a:off x="468313" y="1125538"/>
            <a:ext cx="82089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Analýza dynamiky pohybu proteinů v buňkách</a:t>
            </a:r>
            <a:endParaRPr lang="en-US" altLang="cs-CZ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1512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21517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1518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9" name="Picture 12" descr="pecetUK"/>
            <p:cNvPicPr>
              <a:picLocks noChangeAspect="1" noChangeArrowheads="1"/>
            </p:cNvPicPr>
            <p:nvPr/>
          </p:nvPicPr>
          <p:blipFill>
            <a:blip r:embed="rId6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0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513" name="Rectangle 4"/>
          <p:cNvSpPr>
            <a:spLocks noChangeArrowheads="1"/>
          </p:cNvSpPr>
          <p:nvPr/>
        </p:nvSpPr>
        <p:spPr bwMode="auto">
          <a:xfrm>
            <a:off x="131763" y="115888"/>
            <a:ext cx="926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Praktické postupy zpracování experimentálních dat</a:t>
            </a:r>
          </a:p>
        </p:txBody>
      </p:sp>
      <p:sp>
        <p:nvSpPr>
          <p:cNvPr id="18" name="Zaoblený obdélník 17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7"/>
          <p:cNvSpPr txBox="1">
            <a:spLocks noChangeArrowheads="1"/>
          </p:cNvSpPr>
          <p:nvPr/>
        </p:nvSpPr>
        <p:spPr bwMode="auto">
          <a:xfrm>
            <a:off x="396875" y="1360488"/>
            <a:ext cx="640715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99" name="Text Box 8"/>
          <p:cNvSpPr txBox="1">
            <a:spLocks noChangeArrowheads="1"/>
          </p:cNvSpPr>
          <p:nvPr/>
        </p:nvSpPr>
        <p:spPr bwMode="auto">
          <a:xfrm>
            <a:off x="395288" y="981075"/>
            <a:ext cx="7559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2.1. Základní organizace práce, typy dat</a:t>
            </a:r>
          </a:p>
        </p:txBody>
      </p:sp>
      <p:sp>
        <p:nvSpPr>
          <p:cNvPr id="51217" name="Text Box 17"/>
          <p:cNvSpPr txBox="1">
            <a:spLocks noChangeArrowheads="1"/>
          </p:cNvSpPr>
          <p:nvPr/>
        </p:nvSpPr>
        <p:spPr bwMode="auto">
          <a:xfrm>
            <a:off x="250825" y="1484313"/>
            <a:ext cx="82073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Programové vybavení v dnešní experimentální laboratoři:</a:t>
            </a:r>
          </a:p>
        </p:txBody>
      </p:sp>
      <p:sp>
        <p:nvSpPr>
          <p:cNvPr id="51218" name="Text Box 18"/>
          <p:cNvSpPr txBox="1">
            <a:spLocks noChangeArrowheads="1"/>
          </p:cNvSpPr>
          <p:nvPr/>
        </p:nvSpPr>
        <p:spPr bwMode="auto">
          <a:xfrm>
            <a:off x="611188" y="1989138"/>
            <a:ext cx="80295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- programy řídící přístroje - často jsou velmi komplexní a nabízejí více než je potřeba (PCR cycler), důležitá je forma výstupu (nejčastěji v podobě tabulkové či textové)</a:t>
            </a:r>
          </a:p>
        </p:txBody>
      </p:sp>
      <p:sp>
        <p:nvSpPr>
          <p:cNvPr id="51219" name="Text Box 19"/>
          <p:cNvSpPr txBox="1">
            <a:spLocks noChangeArrowheads="1"/>
          </p:cNvSpPr>
          <p:nvPr/>
        </p:nvSpPr>
        <p:spPr bwMode="auto">
          <a:xfrm>
            <a:off x="611188" y="3141663"/>
            <a:ext cx="81375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- specializované programy - zejména v oblasti zpracovávání strukturních a sekvenčních dat a v oblasti analýzy obrazu</a:t>
            </a:r>
          </a:p>
        </p:txBody>
      </p:sp>
      <p:sp>
        <p:nvSpPr>
          <p:cNvPr id="51220" name="Text Box 20"/>
          <p:cNvSpPr txBox="1">
            <a:spLocks noChangeArrowheads="1"/>
          </p:cNvSpPr>
          <p:nvPr/>
        </p:nvSpPr>
        <p:spPr bwMode="auto">
          <a:xfrm>
            <a:off x="611188" y="3955207"/>
            <a:ext cx="82819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obecné programy - textové a tabulkové editory, grafické programy,  prezentační programy, typicky kancelářské balíky</a:t>
            </a:r>
          </a:p>
        </p:txBody>
      </p:sp>
      <p:sp>
        <p:nvSpPr>
          <p:cNvPr id="51221" name="Text Box 21"/>
          <p:cNvSpPr txBox="1">
            <a:spLocks noChangeArrowheads="1"/>
          </p:cNvSpPr>
          <p:nvPr/>
        </p:nvSpPr>
        <p:spPr bwMode="auto">
          <a:xfrm>
            <a:off x="611188" y="4797425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programy s otevřeným zdrojem - tzv. Open source, dobrý nástroj v  oblasti specializovaných programů, často problematická kompatibilita</a:t>
            </a:r>
          </a:p>
        </p:txBody>
      </p:sp>
      <p:sp>
        <p:nvSpPr>
          <p:cNvPr id="51222" name="Text Box 22"/>
          <p:cNvSpPr txBox="1">
            <a:spLocks noChangeArrowheads="1"/>
          </p:cNvSpPr>
          <p:nvPr/>
        </p:nvSpPr>
        <p:spPr bwMode="auto">
          <a:xfrm>
            <a:off x="557213" y="5630863"/>
            <a:ext cx="81915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- online programy - hlavně v oblasti bioinformatiky a strukturní analýzy</a:t>
            </a:r>
          </a:p>
        </p:txBody>
      </p:sp>
      <p:grpSp>
        <p:nvGrpSpPr>
          <p:cNvPr id="4106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4111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4112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3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4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07" name="Rectangle 4"/>
          <p:cNvSpPr>
            <a:spLocks noChangeArrowheads="1"/>
          </p:cNvSpPr>
          <p:nvPr/>
        </p:nvSpPr>
        <p:spPr bwMode="auto">
          <a:xfrm>
            <a:off x="131763" y="115888"/>
            <a:ext cx="926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Praktické postupy zpracování experimentálních dat</a:t>
            </a:r>
          </a:p>
        </p:txBody>
      </p:sp>
      <p:sp>
        <p:nvSpPr>
          <p:cNvPr id="19" name="Zaoblený obdélník 18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7" grpId="0"/>
      <p:bldP spid="51218" grpId="0"/>
      <p:bldP spid="51219" grpId="0"/>
      <p:bldP spid="51220" grpId="0"/>
      <p:bldP spid="51221" grpId="0"/>
      <p:bldP spid="512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65288"/>
            <a:ext cx="68341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1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22538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2539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0" name="Picture 12" descr="pecetUK"/>
            <p:cNvPicPr>
              <a:picLocks noChangeAspect="1" noChangeArrowheads="1"/>
            </p:cNvPicPr>
            <p:nvPr/>
          </p:nvPicPr>
          <p:blipFill>
            <a:blip r:embed="rId4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1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32" name="TextovéPole 8"/>
          <p:cNvSpPr txBox="1">
            <a:spLocks noChangeArrowheads="1"/>
          </p:cNvSpPr>
          <p:nvPr/>
        </p:nvSpPr>
        <p:spPr bwMode="auto">
          <a:xfrm>
            <a:off x="0" y="6237288"/>
            <a:ext cx="63579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>
                <a:latin typeface="Calibri" panose="020F0502020204030204" pitchFamily="34" charset="0"/>
                <a:cs typeface="Calibri" panose="020F0502020204030204" pitchFamily="34" charset="0"/>
              </a:rPr>
              <a:t>Vandenbussche et al., 2009, </a:t>
            </a:r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</a:rPr>
              <a:t>Development 137, 597-606</a:t>
            </a:r>
            <a:endParaRPr lang="en-US" altLang="cs-CZ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533" name="Rectangle 4"/>
          <p:cNvSpPr>
            <a:spLocks noChangeArrowheads="1"/>
          </p:cNvSpPr>
          <p:nvPr/>
        </p:nvSpPr>
        <p:spPr bwMode="auto">
          <a:xfrm>
            <a:off x="131763" y="115888"/>
            <a:ext cx="926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Praktické postupy zpracování experimentálních dat</a:t>
            </a:r>
          </a:p>
        </p:txBody>
      </p:sp>
      <p:sp>
        <p:nvSpPr>
          <p:cNvPr id="13" name="Zaoblený obdélník 12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2537" name="Rectangle 13"/>
          <p:cNvSpPr>
            <a:spLocks noChangeArrowheads="1"/>
          </p:cNvSpPr>
          <p:nvPr/>
        </p:nvSpPr>
        <p:spPr bwMode="auto">
          <a:xfrm>
            <a:off x="468313" y="1125538"/>
            <a:ext cx="82089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Analýza dynamiky pohybu proteinů v buňkách</a:t>
            </a:r>
            <a:endParaRPr lang="en-US" altLang="cs-CZ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5"/>
          <a:stretch>
            <a:fillRect/>
          </a:stretch>
        </p:blipFill>
        <p:spPr bwMode="auto">
          <a:xfrm>
            <a:off x="2214563" y="836613"/>
            <a:ext cx="6789737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" r="4012"/>
          <a:stretch>
            <a:fillRect/>
          </a:stretch>
        </p:blipFill>
        <p:spPr bwMode="auto">
          <a:xfrm>
            <a:off x="2286000" y="3400425"/>
            <a:ext cx="6715125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aoblený obdélník 4"/>
          <p:cNvSpPr/>
          <p:nvPr/>
        </p:nvSpPr>
        <p:spPr>
          <a:xfrm>
            <a:off x="4611688" y="4049713"/>
            <a:ext cx="390525" cy="130016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6" name="Zaoblený obdélník 5"/>
          <p:cNvSpPr/>
          <p:nvPr/>
        </p:nvSpPr>
        <p:spPr>
          <a:xfrm>
            <a:off x="7858125" y="4049713"/>
            <a:ext cx="390525" cy="21463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7" name="Zaoblený obdélník 6"/>
          <p:cNvSpPr/>
          <p:nvPr/>
        </p:nvSpPr>
        <p:spPr>
          <a:xfrm>
            <a:off x="2728913" y="3509963"/>
            <a:ext cx="5843587" cy="1508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3559" name="TextovéPole 8"/>
          <p:cNvSpPr txBox="1">
            <a:spLocks noChangeArrowheads="1"/>
          </p:cNvSpPr>
          <p:nvPr/>
        </p:nvSpPr>
        <p:spPr bwMode="auto">
          <a:xfrm>
            <a:off x="142875" y="6302375"/>
            <a:ext cx="63579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>
                <a:latin typeface="Calibri" panose="020F0502020204030204" pitchFamily="34" charset="0"/>
                <a:cs typeface="Calibri" panose="020F0502020204030204" pitchFamily="34" charset="0"/>
              </a:rPr>
              <a:t>Vandenbussche et al., 2009, </a:t>
            </a:r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</a:rPr>
              <a:t>Development 137, 597-606</a:t>
            </a:r>
            <a:endParaRPr lang="en-US" altLang="cs-CZ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56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7188"/>
            <a:ext cx="1857375" cy="600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61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23563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3564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5" name="Picture 12" descr="pecetUK"/>
            <p:cNvPicPr>
              <a:picLocks noChangeAspect="1" noChangeArrowheads="1"/>
            </p:cNvPicPr>
            <p:nvPr/>
          </p:nvPicPr>
          <p:blipFill>
            <a:blip r:embed="rId6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6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562" name="Rectangle 13"/>
          <p:cNvSpPr>
            <a:spLocks noChangeArrowheads="1"/>
          </p:cNvSpPr>
          <p:nvPr/>
        </p:nvSpPr>
        <p:spPr bwMode="auto">
          <a:xfrm>
            <a:off x="2124075" y="188913"/>
            <a:ext cx="6769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Analýza dynamiky pohybu proteinů v buňkách</a:t>
            </a:r>
            <a:endParaRPr lang="en-US" altLang="cs-CZ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2"/>
          <p:cNvSpPr txBox="1">
            <a:spLocks noChangeArrowheads="1"/>
          </p:cNvSpPr>
          <p:nvPr/>
        </p:nvSpPr>
        <p:spPr bwMode="auto">
          <a:xfrm>
            <a:off x="0" y="6237288"/>
            <a:ext cx="39957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>
                <a:solidFill>
                  <a:schemeClr val="bg1"/>
                </a:solidFill>
              </a:rPr>
              <a:t>Laňková et al., in preparation</a:t>
            </a:r>
          </a:p>
        </p:txBody>
      </p:sp>
      <p:sp>
        <p:nvSpPr>
          <p:cNvPr id="24579" name="Text Box 13"/>
          <p:cNvSpPr txBox="1">
            <a:spLocks noChangeArrowheads="1"/>
          </p:cNvSpPr>
          <p:nvPr/>
        </p:nvSpPr>
        <p:spPr bwMode="auto">
          <a:xfrm>
            <a:off x="611188" y="2546350"/>
            <a:ext cx="18002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PIN1-GFP</a:t>
            </a:r>
          </a:p>
        </p:txBody>
      </p:sp>
      <p:sp>
        <p:nvSpPr>
          <p:cNvPr id="24580" name="Text Box 13"/>
          <p:cNvSpPr txBox="1">
            <a:spLocks noChangeArrowheads="1"/>
          </p:cNvSpPr>
          <p:nvPr/>
        </p:nvSpPr>
        <p:spPr bwMode="auto">
          <a:xfrm>
            <a:off x="3059113" y="2492375"/>
            <a:ext cx="25209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PIN1-GFP, 30 min 20 µM Oryzalin</a:t>
            </a:r>
          </a:p>
        </p:txBody>
      </p:sp>
      <p:sp>
        <p:nvSpPr>
          <p:cNvPr id="24581" name="Text Box 13"/>
          <p:cNvSpPr txBox="1">
            <a:spLocks noChangeArrowheads="1"/>
          </p:cNvSpPr>
          <p:nvPr/>
        </p:nvSpPr>
        <p:spPr bwMode="auto">
          <a:xfrm>
            <a:off x="5867400" y="2492375"/>
            <a:ext cx="25209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PIN1-GFP, 30 min 0.5 µM LatB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6372225" y="2044700"/>
            <a:ext cx="720725" cy="14446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7" name="Obdélník 16"/>
          <p:cNvSpPr/>
          <p:nvPr/>
        </p:nvSpPr>
        <p:spPr>
          <a:xfrm>
            <a:off x="3492500" y="2044700"/>
            <a:ext cx="719138" cy="14446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8" name="Obdélník 17"/>
          <p:cNvSpPr/>
          <p:nvPr/>
        </p:nvSpPr>
        <p:spPr>
          <a:xfrm>
            <a:off x="611188" y="2044700"/>
            <a:ext cx="720725" cy="14446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9" name="TextovéPole 4"/>
          <p:cNvSpPr txBox="1">
            <a:spLocks noChangeArrowheads="1"/>
          </p:cNvSpPr>
          <p:nvPr/>
        </p:nvSpPr>
        <p:spPr bwMode="auto">
          <a:xfrm>
            <a:off x="1439863" y="1916113"/>
            <a:ext cx="15478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&gt; 1 </a:t>
            </a:r>
            <a:r>
              <a:rPr lang="cs-CZ" sz="2000" dirty="0">
                <a:solidFill>
                  <a:schemeClr val="bg1"/>
                </a:solidFill>
                <a:latin typeface="Arial" charset="0"/>
              </a:rPr>
              <a:t>µ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m</a:t>
            </a:r>
            <a:r>
              <a:rPr lang="cs-CZ" sz="2000" dirty="0">
                <a:solidFill>
                  <a:schemeClr val="bg1"/>
                </a:solidFill>
                <a:latin typeface="Arial" charset="0"/>
              </a:rPr>
              <a:t>/s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endParaRPr lang="cs-CZ" sz="2000" dirty="0">
              <a:solidFill>
                <a:schemeClr val="bg1"/>
              </a:solidFill>
              <a:latin typeface="+mj-lt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21" name="TextovéPole 4"/>
          <p:cNvSpPr txBox="1">
            <a:spLocks noChangeArrowheads="1"/>
          </p:cNvSpPr>
          <p:nvPr/>
        </p:nvSpPr>
        <p:spPr bwMode="auto">
          <a:xfrm>
            <a:off x="7235825" y="1916113"/>
            <a:ext cx="1404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&lt; 0.4 </a:t>
            </a:r>
            <a:r>
              <a:rPr lang="cs-CZ" sz="2000" dirty="0">
                <a:solidFill>
                  <a:schemeClr val="bg1"/>
                </a:solidFill>
                <a:latin typeface="Arial" charset="0"/>
              </a:rPr>
              <a:t>µ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m</a:t>
            </a:r>
            <a:r>
              <a:rPr lang="cs-CZ" sz="2000" dirty="0">
                <a:solidFill>
                  <a:schemeClr val="bg1"/>
                </a:solidFill>
                <a:latin typeface="Arial" charset="0"/>
              </a:rPr>
              <a:t>/s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endParaRPr lang="cs-CZ" sz="2000" dirty="0">
              <a:solidFill>
                <a:schemeClr val="bg1"/>
              </a:solidFill>
              <a:latin typeface="+mj-lt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24" name="TextovéPole 4"/>
          <p:cNvSpPr txBox="1">
            <a:spLocks noChangeArrowheads="1"/>
          </p:cNvSpPr>
          <p:nvPr/>
        </p:nvSpPr>
        <p:spPr bwMode="auto">
          <a:xfrm>
            <a:off x="4284663" y="1916113"/>
            <a:ext cx="16557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0.4 </a:t>
            </a:r>
            <a:r>
              <a:rPr lang="cs-CZ" sz="2000" dirty="0"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- 1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lang="cs-CZ" sz="2000" dirty="0">
                <a:solidFill>
                  <a:schemeClr val="bg1"/>
                </a:solidFill>
                <a:latin typeface="Arial" charset="0"/>
              </a:rPr>
              <a:t>µ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m</a:t>
            </a:r>
            <a:r>
              <a:rPr lang="cs-CZ" sz="2000" dirty="0">
                <a:solidFill>
                  <a:schemeClr val="bg1"/>
                </a:solidFill>
                <a:latin typeface="Arial" charset="0"/>
              </a:rPr>
              <a:t>/s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endParaRPr lang="cs-CZ" sz="2000" dirty="0">
              <a:solidFill>
                <a:schemeClr val="bg1"/>
              </a:solidFill>
              <a:latin typeface="+mj-lt"/>
              <a:ea typeface="Times New Roman" pitchFamily="18" charset="0"/>
              <a:cs typeface="Arial" pitchFamily="34" charset="0"/>
            </a:endParaRPr>
          </a:p>
        </p:txBody>
      </p:sp>
      <p:grpSp>
        <p:nvGrpSpPr>
          <p:cNvPr id="24588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24597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4598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9" name="Picture 12" descr="pecetUK"/>
            <p:cNvPicPr>
              <a:picLocks noChangeAspect="1" noChangeArrowheads="1"/>
            </p:cNvPicPr>
            <p:nvPr/>
          </p:nvPicPr>
          <p:blipFill>
            <a:blip r:embed="rId4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0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589" name="Rectangle 13"/>
          <p:cNvSpPr>
            <a:spLocks noChangeArrowheads="1"/>
          </p:cNvSpPr>
          <p:nvPr/>
        </p:nvSpPr>
        <p:spPr bwMode="auto">
          <a:xfrm>
            <a:off x="1187450" y="1052513"/>
            <a:ext cx="6769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Analýza dynamiky pohybu proteinů v buňkách</a:t>
            </a:r>
            <a:endParaRPr lang="en-US" altLang="cs-CZ" sz="24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590" name="Rectangle 4"/>
          <p:cNvSpPr>
            <a:spLocks noChangeArrowheads="1"/>
          </p:cNvSpPr>
          <p:nvPr/>
        </p:nvSpPr>
        <p:spPr bwMode="auto">
          <a:xfrm>
            <a:off x="131763" y="115888"/>
            <a:ext cx="926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Praktické postupy zpracování experimentálních dat</a:t>
            </a:r>
          </a:p>
        </p:txBody>
      </p:sp>
      <p:sp>
        <p:nvSpPr>
          <p:cNvPr id="31" name="Zaoblený obdélník 30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32" name="Obrázek 31" descr="PIN1contro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3068960"/>
            <a:ext cx="1773125" cy="3255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Obrázek 32" descr="PIN1LatB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52120" y="3501008"/>
            <a:ext cx="3011175" cy="2944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Obrázek 33" descr="PIN1Ory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15816" y="3501008"/>
            <a:ext cx="2541822" cy="2931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52563"/>
            <a:ext cx="7597775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4427538" y="5529263"/>
            <a:ext cx="39608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latin typeface="Calibri" panose="020F0502020204030204" pitchFamily="34" charset="0"/>
              </a:rPr>
              <a:t>Spektrální detekce pomocí ZEISS META 510 detektoru, laser 477 nm</a:t>
            </a:r>
          </a:p>
        </p:txBody>
      </p:sp>
      <p:sp>
        <p:nvSpPr>
          <p:cNvPr id="26628" name="Text Box 6"/>
          <p:cNvSpPr txBox="1">
            <a:spLocks noChangeArrowheads="1"/>
          </p:cNvSpPr>
          <p:nvPr/>
        </p:nvSpPr>
        <p:spPr bwMode="auto">
          <a:xfrm>
            <a:off x="3492500" y="1458913"/>
            <a:ext cx="1038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alibri" panose="020F0502020204030204" pitchFamily="34" charset="0"/>
              </a:rPr>
              <a:t>GFP peak</a:t>
            </a:r>
          </a:p>
        </p:txBody>
      </p:sp>
      <p:sp>
        <p:nvSpPr>
          <p:cNvPr id="26629" name="Text Box 7"/>
          <p:cNvSpPr txBox="1">
            <a:spLocks noChangeArrowheads="1"/>
          </p:cNvSpPr>
          <p:nvPr/>
        </p:nvSpPr>
        <p:spPr bwMode="auto">
          <a:xfrm>
            <a:off x="971550" y="4059238"/>
            <a:ext cx="1039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alibri" panose="020F0502020204030204" pitchFamily="34" charset="0"/>
              </a:rPr>
              <a:t>RFP peak</a:t>
            </a:r>
          </a:p>
        </p:txBody>
      </p:sp>
      <p:sp>
        <p:nvSpPr>
          <p:cNvPr id="26630" name="Line 8"/>
          <p:cNvSpPr>
            <a:spLocks noChangeShapeType="1"/>
          </p:cNvSpPr>
          <p:nvPr/>
        </p:nvSpPr>
        <p:spPr bwMode="auto">
          <a:xfrm flipH="1">
            <a:off x="3741738" y="1727200"/>
            <a:ext cx="68262" cy="333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631" name="Line 9"/>
          <p:cNvSpPr>
            <a:spLocks noChangeShapeType="1"/>
          </p:cNvSpPr>
          <p:nvPr/>
        </p:nvSpPr>
        <p:spPr bwMode="auto">
          <a:xfrm flipH="1">
            <a:off x="1233488" y="4313238"/>
            <a:ext cx="138112" cy="2682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632" name="Text Box 21"/>
          <p:cNvSpPr txBox="1">
            <a:spLocks noChangeArrowheads="1"/>
          </p:cNvSpPr>
          <p:nvPr/>
        </p:nvSpPr>
        <p:spPr bwMode="auto">
          <a:xfrm>
            <a:off x="-36513" y="869950"/>
            <a:ext cx="9251951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Průkaz interakce pomocí FRET mezi dvěma proteiny </a:t>
            </a:r>
            <a:r>
              <a:rPr lang="cs-CZ" altLang="cs-CZ" sz="2400" b="1" i="1">
                <a:latin typeface="Calibri" panose="020F0502020204030204" pitchFamily="34" charset="0"/>
                <a:cs typeface="Calibri" panose="020F0502020204030204" pitchFamily="34" charset="0"/>
              </a:rPr>
              <a:t>in vivo</a:t>
            </a: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 (PIN1-ADL1)</a:t>
            </a:r>
            <a:endParaRPr lang="cs-CZ" altLang="cs-CZ" sz="24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6633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26638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6639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0" name="Picture 12" descr="pecetUK"/>
            <p:cNvPicPr>
              <a:picLocks noChangeAspect="1" noChangeArrowheads="1"/>
            </p:cNvPicPr>
            <p:nvPr/>
          </p:nvPicPr>
          <p:blipFill>
            <a:blip r:embed="rId4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1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634" name="Rectangle 4"/>
          <p:cNvSpPr>
            <a:spLocks noChangeArrowheads="1"/>
          </p:cNvSpPr>
          <p:nvPr/>
        </p:nvSpPr>
        <p:spPr bwMode="auto">
          <a:xfrm>
            <a:off x="131763" y="115888"/>
            <a:ext cx="926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Praktické postupy zpracování experimentálních dat</a:t>
            </a:r>
          </a:p>
        </p:txBody>
      </p:sp>
      <p:sp>
        <p:nvSpPr>
          <p:cNvPr id="15" name="Zaoblený obdélník 14"/>
          <p:cNvSpPr/>
          <p:nvPr/>
        </p:nvSpPr>
        <p:spPr>
          <a:xfrm>
            <a:off x="611560" y="692696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/>
          <p:cNvSpPr/>
          <p:nvPr/>
        </p:nvSpPr>
        <p:spPr>
          <a:xfrm>
            <a:off x="71438" y="3286125"/>
            <a:ext cx="7540625" cy="3286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4" t="3339" r="22939" b="6824"/>
          <a:stretch>
            <a:fillRect/>
          </a:stretch>
        </p:blipFill>
        <p:spPr bwMode="auto">
          <a:xfrm>
            <a:off x="214313" y="692150"/>
            <a:ext cx="3082925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57563"/>
            <a:ext cx="4214813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4"/>
          <p:cNvPicPr>
            <a:picLocks noChangeAspect="1" noChangeArrowheads="1"/>
          </p:cNvPicPr>
          <p:nvPr/>
        </p:nvPicPr>
        <p:blipFill>
          <a:blip r:embed="rId4">
            <a:lum bright="12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429000"/>
            <a:ext cx="2808287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5"/>
          <p:cNvPicPr>
            <a:picLocks noChangeAspect="1" noChangeArrowheads="1"/>
          </p:cNvPicPr>
          <p:nvPr/>
        </p:nvPicPr>
        <p:blipFill>
          <a:blip r:embed="rId5">
            <a:lum bright="12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797425"/>
            <a:ext cx="2808287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 Box 11"/>
          <p:cNvSpPr txBox="1">
            <a:spLocks noChangeArrowheads="1"/>
          </p:cNvSpPr>
          <p:nvPr/>
        </p:nvSpPr>
        <p:spPr bwMode="auto">
          <a:xfrm>
            <a:off x="3419475" y="549275"/>
            <a:ext cx="5724525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2000">
                <a:latin typeface="Calibri" panose="020F0502020204030204" pitchFamily="34" charset="0"/>
                <a:cs typeface="Calibri" panose="020F0502020204030204" pitchFamily="34" charset="0"/>
              </a:rPr>
              <a:t>Average fluorescence intensity measured over the emission spectrum in the following region of interests: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2000" b="1">
                <a:latin typeface="Calibri" panose="020F0502020204030204" pitchFamily="34" charset="0"/>
                <a:cs typeface="Calibri" panose="020F0502020204030204" pitchFamily="34" charset="0"/>
              </a:rPr>
              <a:t>ROI1</a:t>
            </a:r>
            <a:r>
              <a:rPr lang="en-US" altLang="cs-CZ" sz="2000">
                <a:latin typeface="Calibri" panose="020F0502020204030204" pitchFamily="34" charset="0"/>
                <a:cs typeface="Calibri" panose="020F0502020204030204" pitchFamily="34" charset="0"/>
              </a:rPr>
              <a:t> - middle cell plate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2000" b="1">
                <a:latin typeface="Calibri" panose="020F0502020204030204" pitchFamily="34" charset="0"/>
                <a:cs typeface="Calibri" panose="020F0502020204030204" pitchFamily="34" charset="0"/>
              </a:rPr>
              <a:t>ROI2, ROI3</a:t>
            </a:r>
            <a:r>
              <a:rPr lang="en-US" altLang="cs-CZ" sz="2000">
                <a:latin typeface="Calibri" panose="020F0502020204030204" pitchFamily="34" charset="0"/>
                <a:cs typeface="Calibri" panose="020F0502020204030204" pitchFamily="34" charset="0"/>
              </a:rPr>
              <a:t> - growing ends of the cell plate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2000" b="1">
                <a:latin typeface="Calibri" panose="020F0502020204030204" pitchFamily="34" charset="0"/>
                <a:cs typeface="Calibri" panose="020F0502020204030204" pitchFamily="34" charset="0"/>
              </a:rPr>
              <a:t>ROI4, ROI5</a:t>
            </a:r>
            <a:r>
              <a:rPr lang="en-US" altLang="cs-CZ" sz="2000">
                <a:latin typeface="Calibri" panose="020F0502020204030204" pitchFamily="34" charset="0"/>
                <a:cs typeface="Calibri" panose="020F0502020204030204" pitchFamily="34" charset="0"/>
              </a:rPr>
              <a:t> - transversal and longitudinal plasma membranes</a:t>
            </a:r>
          </a:p>
        </p:txBody>
      </p:sp>
      <p:sp>
        <p:nvSpPr>
          <p:cNvPr id="27656" name="Text Box 12"/>
          <p:cNvSpPr txBox="1">
            <a:spLocks noChangeArrowheads="1"/>
          </p:cNvSpPr>
          <p:nvPr/>
        </p:nvSpPr>
        <p:spPr bwMode="auto">
          <a:xfrm>
            <a:off x="4683125" y="3416300"/>
            <a:ext cx="19764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alibri" panose="020F0502020204030204" pitchFamily="34" charset="0"/>
              </a:rPr>
              <a:t>500-520 nm unmixed</a:t>
            </a:r>
          </a:p>
        </p:txBody>
      </p:sp>
      <p:sp>
        <p:nvSpPr>
          <p:cNvPr id="27657" name="Line 14"/>
          <p:cNvSpPr>
            <a:spLocks noChangeShapeType="1"/>
          </p:cNvSpPr>
          <p:nvPr/>
        </p:nvSpPr>
        <p:spPr bwMode="auto">
          <a:xfrm>
            <a:off x="1404938" y="4005263"/>
            <a:ext cx="32400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58" name="Line 15"/>
          <p:cNvSpPr>
            <a:spLocks noChangeShapeType="1"/>
          </p:cNvSpPr>
          <p:nvPr/>
        </p:nvSpPr>
        <p:spPr bwMode="auto">
          <a:xfrm>
            <a:off x="2916238" y="4724400"/>
            <a:ext cx="1655762" cy="720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59" name="Text Box 16"/>
          <p:cNvSpPr txBox="1">
            <a:spLocks noChangeArrowheads="1"/>
          </p:cNvSpPr>
          <p:nvPr/>
        </p:nvSpPr>
        <p:spPr bwMode="auto">
          <a:xfrm>
            <a:off x="4672013" y="4770438"/>
            <a:ext cx="2060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alibri" panose="020F0502020204030204" pitchFamily="34" charset="0"/>
              </a:rPr>
              <a:t>600-620 nm unmixed</a:t>
            </a:r>
          </a:p>
        </p:txBody>
      </p:sp>
      <p:sp>
        <p:nvSpPr>
          <p:cNvPr id="27660" name="Text Box 17"/>
          <p:cNvSpPr txBox="1">
            <a:spLocks noChangeArrowheads="1"/>
          </p:cNvSpPr>
          <p:nvPr/>
        </p:nvSpPr>
        <p:spPr bwMode="auto">
          <a:xfrm>
            <a:off x="7632700" y="3624263"/>
            <a:ext cx="1476375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alibri" panose="020F0502020204030204" pitchFamily="34" charset="0"/>
                <a:cs typeface="Calibri" panose="020F0502020204030204" pitchFamily="34" charset="0"/>
              </a:rPr>
              <a:t>ROI1</a:t>
            </a:r>
            <a:br>
              <a:rPr lang="cs-CZ" altLang="cs-CZ" sz="2000" b="1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- low FRET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alibri" panose="020F0502020204030204" pitchFamily="34" charset="0"/>
                <a:cs typeface="Calibri" panose="020F0502020204030204" pitchFamily="34" charset="0"/>
              </a:rPr>
              <a:t>ROI2, ROI3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b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- high FRET</a:t>
            </a:r>
            <a:b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alibri" panose="020F0502020204030204" pitchFamily="34" charset="0"/>
                <a:cs typeface="Calibri" panose="020F0502020204030204" pitchFamily="34" charset="0"/>
              </a:rPr>
              <a:t>ROI4, ROI5 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- no FRET</a:t>
            </a:r>
          </a:p>
        </p:txBody>
      </p:sp>
      <p:sp>
        <p:nvSpPr>
          <p:cNvPr id="27661" name="Text Box 21"/>
          <p:cNvSpPr txBox="1">
            <a:spLocks noChangeArrowheads="1"/>
          </p:cNvSpPr>
          <p:nvPr/>
        </p:nvSpPr>
        <p:spPr bwMode="auto">
          <a:xfrm>
            <a:off x="-71438" y="87313"/>
            <a:ext cx="9323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Průkaz interakce pomocí FRET mezi dvěma proteiny </a:t>
            </a:r>
            <a:r>
              <a:rPr lang="cs-CZ" altLang="cs-CZ" sz="2400" b="1" i="1">
                <a:latin typeface="Calibri" panose="020F0502020204030204" pitchFamily="34" charset="0"/>
                <a:cs typeface="Calibri" panose="020F0502020204030204" pitchFamily="34" charset="0"/>
              </a:rPr>
              <a:t>in vivo</a:t>
            </a: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 (PIN1, ADL1)</a:t>
            </a:r>
            <a:endParaRPr lang="cs-CZ" altLang="cs-CZ" sz="24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662" name="TextovéPole 17"/>
          <p:cNvSpPr txBox="1">
            <a:spLocks noChangeArrowheads="1"/>
          </p:cNvSpPr>
          <p:nvPr/>
        </p:nvSpPr>
        <p:spPr bwMode="auto">
          <a:xfrm>
            <a:off x="1428750" y="1835150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27663" name="TextovéPole 18"/>
          <p:cNvSpPr txBox="1">
            <a:spLocks noChangeArrowheads="1"/>
          </p:cNvSpPr>
          <p:nvPr/>
        </p:nvSpPr>
        <p:spPr bwMode="auto">
          <a:xfrm>
            <a:off x="1687513" y="1263650"/>
            <a:ext cx="312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FF00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27664" name="TextovéPole 19"/>
          <p:cNvSpPr txBox="1">
            <a:spLocks noChangeArrowheads="1"/>
          </p:cNvSpPr>
          <p:nvPr/>
        </p:nvSpPr>
        <p:spPr bwMode="auto">
          <a:xfrm>
            <a:off x="1714500" y="2536825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CC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27665" name="TextovéPole 20"/>
          <p:cNvSpPr txBox="1">
            <a:spLocks noChangeArrowheads="1"/>
          </p:cNvSpPr>
          <p:nvPr/>
        </p:nvSpPr>
        <p:spPr bwMode="auto">
          <a:xfrm>
            <a:off x="2643188" y="835025"/>
            <a:ext cx="312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FF00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27666" name="TextovéPole 21"/>
          <p:cNvSpPr txBox="1">
            <a:spLocks noChangeArrowheads="1"/>
          </p:cNvSpPr>
          <p:nvPr/>
        </p:nvSpPr>
        <p:spPr bwMode="auto">
          <a:xfrm>
            <a:off x="1116013" y="620713"/>
            <a:ext cx="312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B0F0"/>
                </a:solidFill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27667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27668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7669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0" name="Picture 12" descr="pecetUK"/>
            <p:cNvPicPr>
              <a:picLocks noChangeAspect="1" noChangeArrowheads="1"/>
            </p:cNvPicPr>
            <p:nvPr/>
          </p:nvPicPr>
          <p:blipFill>
            <a:blip r:embed="rId7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1" name="Picture 15" descr="logo-male UEB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/>
          <p:cNvPicPr>
            <a:picLocks noChangeAspect="1" noChangeArrowheads="1"/>
          </p:cNvPicPr>
          <p:nvPr/>
        </p:nvPicPr>
        <p:blipFill>
          <a:blip r:embed="rId2" cstate="print"/>
          <a:srcRect l="12335" r="12361" b="7080"/>
          <a:stretch>
            <a:fillRect/>
          </a:stretch>
        </p:blipFill>
        <p:spPr bwMode="auto">
          <a:xfrm>
            <a:off x="3276600" y="1412875"/>
            <a:ext cx="5035550" cy="4972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675" name="Rectangle 6"/>
          <p:cNvSpPr>
            <a:spLocks noChangeArrowheads="1"/>
          </p:cNvSpPr>
          <p:nvPr/>
        </p:nvSpPr>
        <p:spPr bwMode="auto">
          <a:xfrm>
            <a:off x="468313" y="1557338"/>
            <a:ext cx="27352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Irfan View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 - ideální nástroj na </a:t>
            </a: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běžné prohlížení obrázků</a:t>
            </a:r>
          </a:p>
        </p:txBody>
      </p:sp>
      <p:sp>
        <p:nvSpPr>
          <p:cNvPr id="28676" name="Text Box 14"/>
          <p:cNvSpPr txBox="1">
            <a:spLocks noChangeArrowheads="1"/>
          </p:cNvSpPr>
          <p:nvPr/>
        </p:nvSpPr>
        <p:spPr bwMode="auto">
          <a:xfrm>
            <a:off x="323850" y="908050"/>
            <a:ext cx="8569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2.3. Analyzátory obrazu, grafické programy, prezentační programy</a:t>
            </a:r>
          </a:p>
        </p:txBody>
      </p:sp>
      <p:grpSp>
        <p:nvGrpSpPr>
          <p:cNvPr id="28677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28683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8684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5" name="Picture 12" descr="pecetUK"/>
            <p:cNvPicPr>
              <a:picLocks noChangeAspect="1" noChangeArrowheads="1"/>
            </p:cNvPicPr>
            <p:nvPr/>
          </p:nvPicPr>
          <p:blipFill>
            <a:blip r:embed="rId5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6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678" name="Rectangle 4"/>
          <p:cNvSpPr>
            <a:spLocks noChangeArrowheads="1"/>
          </p:cNvSpPr>
          <p:nvPr/>
        </p:nvSpPr>
        <p:spPr bwMode="auto">
          <a:xfrm>
            <a:off x="131763" y="115888"/>
            <a:ext cx="926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Praktické postupy zpracování experimentálních dat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28682" name="Picture 15" descr="http://www.irfanview.com/images/kater_li_oben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997200"/>
            <a:ext cx="180022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/>
          <p:cNvSpPr>
            <a:spLocks noChangeArrowheads="1"/>
          </p:cNvSpPr>
          <p:nvPr/>
        </p:nvSpPr>
        <p:spPr bwMode="auto">
          <a:xfrm>
            <a:off x="252413" y="1628775"/>
            <a:ext cx="201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Corel Photo Paint</a:t>
            </a:r>
            <a:endParaRPr lang="en-US" altLang="cs-CZ" sz="1800"/>
          </a:p>
        </p:txBody>
      </p:sp>
      <p:sp>
        <p:nvSpPr>
          <p:cNvPr id="29699" name="Text Box 10"/>
          <p:cNvSpPr txBox="1">
            <a:spLocks noChangeArrowheads="1"/>
          </p:cNvSpPr>
          <p:nvPr/>
        </p:nvSpPr>
        <p:spPr bwMode="auto">
          <a:xfrm>
            <a:off x="250825" y="981075"/>
            <a:ext cx="8497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2.3. Analyzátory obrazu, grafické programy, prezentační programy</a:t>
            </a:r>
          </a:p>
        </p:txBody>
      </p:sp>
      <p:pic>
        <p:nvPicPr>
          <p:cNvPr id="29700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7" b="5472"/>
          <a:stretch>
            <a:fillRect/>
          </a:stretch>
        </p:blipFill>
        <p:spPr bwMode="auto">
          <a:xfrm>
            <a:off x="2339975" y="1557338"/>
            <a:ext cx="6600825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01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29709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9710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1" name="Picture 12" descr="pecetUK"/>
            <p:cNvPicPr>
              <a:picLocks noChangeAspect="1" noChangeArrowheads="1"/>
            </p:cNvPicPr>
            <p:nvPr/>
          </p:nvPicPr>
          <p:blipFill>
            <a:blip r:embed="rId4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2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702" name="Rectangle 4"/>
          <p:cNvSpPr>
            <a:spLocks noChangeArrowheads="1"/>
          </p:cNvSpPr>
          <p:nvPr/>
        </p:nvSpPr>
        <p:spPr bwMode="auto">
          <a:xfrm>
            <a:off x="131763" y="115888"/>
            <a:ext cx="926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Praktické postupy zpracování experimentálních dat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29706" name="Picture 15" descr="http://t2.gstatic.com/images?q=tbn:ANd9GcS8X-L4JSqA3DyjfGOhNO3Lb_MsFfW5aP9g-7Fz6jlRdfvkPwj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21336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17" descr="http://t1.gstatic.com/images?q=tbn:ANd9GcRkiRT3DFAiAAmk7obWUnHqE236kkdYNf7jBM-RCXfwW2zVRSu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508500"/>
            <a:ext cx="1511300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8" name="Rectangle 5"/>
          <p:cNvSpPr>
            <a:spLocks noChangeArrowheads="1"/>
          </p:cNvSpPr>
          <p:nvPr/>
        </p:nvSpPr>
        <p:spPr bwMode="auto">
          <a:xfrm>
            <a:off x="250825" y="3860800"/>
            <a:ext cx="201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/>
              <a:t>Adobe Photoshop</a:t>
            </a:r>
            <a:endParaRPr lang="cs-CZ" altLang="cs-CZ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468313" y="1628775"/>
            <a:ext cx="84963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Corel Photo Paint či Adobe Photoshop - pozor na nadbytečné úpravy</a:t>
            </a:r>
            <a:r>
              <a:rPr lang="en-US" altLang="cs-CZ" sz="2200">
                <a:latin typeface="Calibri" panose="020F0502020204030204" pitchFamily="34" charset="0"/>
                <a:cs typeface="Calibri" panose="020F0502020204030204" pitchFamily="34" charset="0"/>
              </a:rPr>
              <a:t>!!!!</a:t>
            </a:r>
            <a:endParaRPr lang="cs-CZ" altLang="cs-CZ" sz="2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723" name="Text Box 9"/>
          <p:cNvSpPr txBox="1">
            <a:spLocks noChangeArrowheads="1"/>
          </p:cNvSpPr>
          <p:nvPr/>
        </p:nvSpPr>
        <p:spPr bwMode="auto">
          <a:xfrm>
            <a:off x="395288" y="1052513"/>
            <a:ext cx="8569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2.4 Analyzátory obrazu, grafické programy, prezentační programy</a:t>
            </a:r>
          </a:p>
        </p:txBody>
      </p:sp>
      <p:pic>
        <p:nvPicPr>
          <p:cNvPr id="65547" name="Picture 11"/>
          <p:cNvPicPr>
            <a:picLocks noChangeAspect="1" noChangeArrowheads="1"/>
          </p:cNvPicPr>
          <p:nvPr/>
        </p:nvPicPr>
        <p:blipFill>
          <a:blip r:embed="rId2">
            <a:lum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8"/>
          <a:stretch>
            <a:fillRect/>
          </a:stretch>
        </p:blipFill>
        <p:spPr bwMode="auto">
          <a:xfrm>
            <a:off x="4714875" y="2212975"/>
            <a:ext cx="4178300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8"/>
          <a:stretch>
            <a:fillRect/>
          </a:stretch>
        </p:blipFill>
        <p:spPr bwMode="auto">
          <a:xfrm>
            <a:off x="395288" y="2212975"/>
            <a:ext cx="4176712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26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30731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30732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3" name="Picture 12" descr="pecetUK"/>
            <p:cNvPicPr>
              <a:picLocks noChangeAspect="1" noChangeArrowheads="1"/>
            </p:cNvPicPr>
            <p:nvPr/>
          </p:nvPicPr>
          <p:blipFill>
            <a:blip r:embed="rId4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4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27" name="Rectangle 4"/>
          <p:cNvSpPr>
            <a:spLocks noChangeArrowheads="1"/>
          </p:cNvSpPr>
          <p:nvPr/>
        </p:nvSpPr>
        <p:spPr bwMode="auto">
          <a:xfrm>
            <a:off x="131763" y="115888"/>
            <a:ext cx="926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Praktické postupy zpracování experimentálních dat</a:t>
            </a:r>
          </a:p>
        </p:txBody>
      </p:sp>
      <p:sp>
        <p:nvSpPr>
          <p:cNvPr id="15" name="Zaoblený obdélník 14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9"/>
          <p:cNvSpPr txBox="1">
            <a:spLocks noChangeArrowheads="1"/>
          </p:cNvSpPr>
          <p:nvPr/>
        </p:nvSpPr>
        <p:spPr bwMode="auto">
          <a:xfrm>
            <a:off x="395288" y="950913"/>
            <a:ext cx="84978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2.4 Analyzátory obrazu, grafické programy, prezentační programy</a:t>
            </a:r>
          </a:p>
        </p:txBody>
      </p:sp>
      <p:pic>
        <p:nvPicPr>
          <p:cNvPr id="31747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" b="7213"/>
          <a:stretch>
            <a:fillRect/>
          </a:stretch>
        </p:blipFill>
        <p:spPr bwMode="auto">
          <a:xfrm>
            <a:off x="2195513" y="1484313"/>
            <a:ext cx="6732587" cy="491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13"/>
          <p:cNvSpPr>
            <a:spLocks noChangeArrowheads="1"/>
          </p:cNvSpPr>
          <p:nvPr/>
        </p:nvSpPr>
        <p:spPr bwMode="auto">
          <a:xfrm>
            <a:off x="179388" y="1979613"/>
            <a:ext cx="2016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Corel </a:t>
            </a:r>
            <a:r>
              <a:rPr lang="en-US" altLang="cs-CZ" sz="1800"/>
              <a:t>Draw</a:t>
            </a:r>
          </a:p>
        </p:txBody>
      </p:sp>
      <p:grpSp>
        <p:nvGrpSpPr>
          <p:cNvPr id="31749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31757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31758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9" name="Picture 12" descr="pecetUK"/>
            <p:cNvPicPr>
              <a:picLocks noChangeAspect="1" noChangeArrowheads="1"/>
            </p:cNvPicPr>
            <p:nvPr/>
          </p:nvPicPr>
          <p:blipFill>
            <a:blip r:embed="rId4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0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750" name="Rectangle 4"/>
          <p:cNvSpPr>
            <a:spLocks noChangeArrowheads="1"/>
          </p:cNvSpPr>
          <p:nvPr/>
        </p:nvSpPr>
        <p:spPr bwMode="auto">
          <a:xfrm>
            <a:off x="131763" y="115888"/>
            <a:ext cx="926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Praktické postupy zpracování experimentálních dat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31754" name="Picture 15" descr="http://t1.gstatic.com/images?q=tbn:ANd9GcTtrehir3me4DBsoh3GTcywbBr0SveEUldTqCbFf2fpgwWs_WBO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432050"/>
            <a:ext cx="1366837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17" descr="http://t3.gstatic.com/images?q=tbn:ANd9GcQ7bNoaJAbi2wSQhM7JlO-IVKrAMuO3dRGjLPZVc3p02acZVHcoXQ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4724400"/>
            <a:ext cx="1403350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6" name="Rectangle 13"/>
          <p:cNvSpPr>
            <a:spLocks noChangeArrowheads="1"/>
          </p:cNvSpPr>
          <p:nvPr/>
        </p:nvSpPr>
        <p:spPr bwMode="auto">
          <a:xfrm>
            <a:off x="107950" y="4211638"/>
            <a:ext cx="2016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800"/>
              <a:t>Adobe Illustrator</a:t>
            </a:r>
            <a:endParaRPr lang="cs-CZ" altLang="cs-CZ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8" t="15001" r="60434" b="57001"/>
          <a:stretch>
            <a:fillRect/>
          </a:stretch>
        </p:blipFill>
        <p:spPr bwMode="auto">
          <a:xfrm>
            <a:off x="1835150" y="1663700"/>
            <a:ext cx="4897438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9"/>
          <p:cNvSpPr txBox="1">
            <a:spLocks noChangeArrowheads="1"/>
          </p:cNvSpPr>
          <p:nvPr/>
        </p:nvSpPr>
        <p:spPr bwMode="auto">
          <a:xfrm>
            <a:off x="395288" y="950913"/>
            <a:ext cx="84978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2.4 Open source grafické programy</a:t>
            </a:r>
          </a:p>
        </p:txBody>
      </p:sp>
      <p:grpSp>
        <p:nvGrpSpPr>
          <p:cNvPr id="32772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32780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32781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2" name="Picture 12" descr="pecetUK"/>
            <p:cNvPicPr>
              <a:picLocks noChangeAspect="1" noChangeArrowheads="1"/>
            </p:cNvPicPr>
            <p:nvPr/>
          </p:nvPicPr>
          <p:blipFill>
            <a:blip r:embed="rId5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3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773" name="Rectangle 4"/>
          <p:cNvSpPr>
            <a:spLocks noChangeArrowheads="1"/>
          </p:cNvSpPr>
          <p:nvPr/>
        </p:nvSpPr>
        <p:spPr bwMode="auto">
          <a:xfrm>
            <a:off x="131763" y="115888"/>
            <a:ext cx="926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Praktické postupy zpracování experimentálních dat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2777" name="Rectangle 13"/>
          <p:cNvSpPr>
            <a:spLocks noChangeArrowheads="1"/>
          </p:cNvSpPr>
          <p:nvPr/>
        </p:nvSpPr>
        <p:spPr bwMode="auto">
          <a:xfrm>
            <a:off x="141288" y="1614488"/>
            <a:ext cx="1339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GIMP</a:t>
            </a:r>
            <a:endParaRPr lang="en-US" altLang="cs-CZ" sz="1800"/>
          </a:p>
        </p:txBody>
      </p:sp>
      <p:pic>
        <p:nvPicPr>
          <p:cNvPr id="32778" name="Picture 15">
            <a:hlinkClick r:id="rId7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4" t="12263" r="62633" b="33836"/>
          <a:stretch>
            <a:fillRect/>
          </a:stretch>
        </p:blipFill>
        <p:spPr bwMode="auto">
          <a:xfrm>
            <a:off x="1731963" y="3127375"/>
            <a:ext cx="5824537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9" name="Rectangle 13"/>
          <p:cNvSpPr>
            <a:spLocks noChangeArrowheads="1"/>
          </p:cNvSpPr>
          <p:nvPr/>
        </p:nvSpPr>
        <p:spPr bwMode="auto">
          <a:xfrm>
            <a:off x="279400" y="3114675"/>
            <a:ext cx="1339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Inkscape</a:t>
            </a:r>
            <a:endParaRPr lang="en-US" altLang="cs-CZ" sz="1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2"/>
          <p:cNvSpPr txBox="1">
            <a:spLocks noChangeArrowheads="1"/>
          </p:cNvSpPr>
          <p:nvPr/>
        </p:nvSpPr>
        <p:spPr bwMode="auto">
          <a:xfrm>
            <a:off x="395288" y="1022350"/>
            <a:ext cx="7559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2.2. Průzkumníci souborů, správné ukládání dat</a:t>
            </a:r>
          </a:p>
        </p:txBody>
      </p:sp>
      <p:sp>
        <p:nvSpPr>
          <p:cNvPr id="3095" name="Text Box 23"/>
          <p:cNvSpPr txBox="1">
            <a:spLocks noChangeArrowheads="1"/>
          </p:cNvSpPr>
          <p:nvPr/>
        </p:nvSpPr>
        <p:spPr bwMode="auto">
          <a:xfrm>
            <a:off x="612775" y="1484313"/>
            <a:ext cx="878363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Správa souborů pomocí průzkumníka souborů operačního systému Windows (Windows Explorer) či dalších programů (Windows Commander) </a:t>
            </a:r>
          </a:p>
        </p:txBody>
      </p:sp>
      <p:sp>
        <p:nvSpPr>
          <p:cNvPr id="3096" name="Text Box 24"/>
          <p:cNvSpPr txBox="1">
            <a:spLocks noChangeArrowheads="1"/>
          </p:cNvSpPr>
          <p:nvPr/>
        </p:nvSpPr>
        <p:spPr bwMode="auto">
          <a:xfrm>
            <a:off x="611188" y="2276475"/>
            <a:ext cx="77755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Protokolování podle data - složku vytvořit nejlépe ve formátu  </a:t>
            </a:r>
            <a:r>
              <a:rPr lang="cs-CZ" altLang="cs-CZ" sz="2200" b="1">
                <a:latin typeface="Calibri" panose="020F0502020204030204" pitchFamily="34" charset="0"/>
                <a:cs typeface="Calibri" panose="020F0502020204030204" pitchFamily="34" charset="0"/>
              </a:rPr>
              <a:t>YYMMDD</a:t>
            </a: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,  tj. např. </a:t>
            </a:r>
            <a:r>
              <a:rPr lang="cs-CZ" altLang="cs-CZ" sz="2200" b="1">
                <a:latin typeface="Calibri" panose="020F0502020204030204" pitchFamily="34" charset="0"/>
                <a:cs typeface="Calibri" panose="020F0502020204030204" pitchFamily="34" charset="0"/>
              </a:rPr>
              <a:t>150322</a:t>
            </a: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. Musí korespondovat s datem v</a:t>
            </a:r>
            <a:b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laboratorním deníku. </a:t>
            </a:r>
          </a:p>
        </p:txBody>
      </p:sp>
      <p:sp>
        <p:nvSpPr>
          <p:cNvPr id="3097" name="Text Box 25"/>
          <p:cNvSpPr txBox="1">
            <a:spLocks noChangeArrowheads="1"/>
          </p:cNvSpPr>
          <p:nvPr/>
        </p:nvSpPr>
        <p:spPr bwMode="auto">
          <a:xfrm>
            <a:off x="611188" y="3357563"/>
            <a:ext cx="820896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b="1">
                <a:latin typeface="Calibri" panose="020F0502020204030204" pitchFamily="34" charset="0"/>
                <a:cs typeface="Calibri" panose="020F0502020204030204" pitchFamily="34" charset="0"/>
              </a:rPr>
              <a:t>Neměnit složku základních dat </a:t>
            </a: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- pro účely zpracování dat je kopírovat do další složky obsahující protokol k experimentu</a:t>
            </a:r>
          </a:p>
        </p:txBody>
      </p:sp>
      <p:sp>
        <p:nvSpPr>
          <p:cNvPr id="3098" name="Text Box 26"/>
          <p:cNvSpPr txBox="1">
            <a:spLocks noChangeArrowheads="1"/>
          </p:cNvSpPr>
          <p:nvPr/>
        </p:nvSpPr>
        <p:spPr bwMode="auto">
          <a:xfrm>
            <a:off x="611188" y="4149725"/>
            <a:ext cx="7775575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b="1">
                <a:latin typeface="Calibri" panose="020F0502020204030204" pitchFamily="34" charset="0"/>
                <a:cs typeface="Calibri" panose="020F0502020204030204" pitchFamily="34" charset="0"/>
              </a:rPr>
              <a:t>Zálohování dat nutností </a:t>
            </a: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- nejlépe jak na externí HDD či DVD tak na diskové prostory, které jsou k dispozici v rámci pracoviště, pozor na veřejné prostory pro ukládání dat. </a:t>
            </a:r>
            <a:r>
              <a:rPr lang="cs-CZ" altLang="cs-CZ" sz="2200" b="1">
                <a:latin typeface="Calibri" panose="020F0502020204030204" pitchFamily="34" charset="0"/>
                <a:cs typeface="Calibri" panose="020F0502020204030204" pitchFamily="34" charset="0"/>
              </a:rPr>
              <a:t>Zálohování neodkládat</a:t>
            </a:r>
            <a:r>
              <a:rPr lang="en-US" altLang="cs-CZ" sz="2200" b="1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cs-CZ" altLang="cs-CZ" sz="2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00" name="Text Box 28"/>
          <p:cNvSpPr txBox="1">
            <a:spLocks noChangeArrowheads="1"/>
          </p:cNvSpPr>
          <p:nvPr/>
        </p:nvSpPr>
        <p:spPr bwMode="auto">
          <a:xfrm>
            <a:off x="611188" y="5321300"/>
            <a:ext cx="8532812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200">
                <a:latin typeface="Calibri" panose="020F0502020204030204" pitchFamily="34" charset="0"/>
                <a:cs typeface="Calibri" panose="020F0502020204030204" pitchFamily="34" charset="0"/>
              </a:rPr>
              <a:t>Sna</a:t>
            </a: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žit se </a:t>
            </a:r>
            <a:r>
              <a:rPr lang="cs-CZ" altLang="cs-CZ" sz="2200" b="1">
                <a:latin typeface="Calibri" panose="020F0502020204030204" pitchFamily="34" charset="0"/>
                <a:cs typeface="Calibri" panose="020F0502020204030204" pitchFamily="34" charset="0"/>
              </a:rPr>
              <a:t>dokončit experiment s perfektní dokumentací </a:t>
            </a: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- pokud není, nepouštět se do dalších</a:t>
            </a:r>
          </a:p>
        </p:txBody>
      </p:sp>
      <p:grpSp>
        <p:nvGrpSpPr>
          <p:cNvPr id="5128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5133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5134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5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6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9" name="Rectangle 4"/>
          <p:cNvSpPr>
            <a:spLocks noChangeArrowheads="1"/>
          </p:cNvSpPr>
          <p:nvPr/>
        </p:nvSpPr>
        <p:spPr bwMode="auto">
          <a:xfrm>
            <a:off x="131763" y="115888"/>
            <a:ext cx="926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Praktické postupy zpracování experimentálních dat</a:t>
            </a:r>
          </a:p>
        </p:txBody>
      </p:sp>
      <p:sp>
        <p:nvSpPr>
          <p:cNvPr id="18" name="Zaoblený obdélník 17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5" grpId="0"/>
      <p:bldP spid="3096" grpId="0"/>
      <p:bldP spid="3097" grpId="0"/>
      <p:bldP spid="3098" grpId="0"/>
      <p:bldP spid="310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9"/>
          <p:cNvSpPr txBox="1">
            <a:spLocks noChangeArrowheads="1"/>
          </p:cNvSpPr>
          <p:nvPr/>
        </p:nvSpPr>
        <p:spPr bwMode="auto">
          <a:xfrm>
            <a:off x="142875" y="1484313"/>
            <a:ext cx="2628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Windows Explorer </a:t>
            </a:r>
          </a:p>
        </p:txBody>
      </p:sp>
      <p:pic>
        <p:nvPicPr>
          <p:cNvPr id="52239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33" b="12968"/>
          <a:stretch>
            <a:fillRect/>
          </a:stretch>
        </p:blipFill>
        <p:spPr bwMode="auto">
          <a:xfrm>
            <a:off x="2771775" y="1474788"/>
            <a:ext cx="6032500" cy="504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468313" y="1987550"/>
            <a:ext cx="8675687" cy="4537075"/>
            <a:chOff x="295" y="1207"/>
            <a:chExt cx="5465" cy="2858"/>
          </a:xfrm>
        </p:grpSpPr>
        <p:sp>
          <p:nvSpPr>
            <p:cNvPr id="6159" name="Rectangle 19"/>
            <p:cNvSpPr>
              <a:spLocks noChangeArrowheads="1"/>
            </p:cNvSpPr>
            <p:nvPr/>
          </p:nvSpPr>
          <p:spPr bwMode="auto">
            <a:xfrm>
              <a:off x="295" y="1207"/>
              <a:ext cx="5465" cy="28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grpSp>
          <p:nvGrpSpPr>
            <p:cNvPr id="6160" name="Group 16"/>
            <p:cNvGrpSpPr>
              <a:grpSpLocks/>
            </p:cNvGrpSpPr>
            <p:nvPr/>
          </p:nvGrpSpPr>
          <p:grpSpPr bwMode="auto">
            <a:xfrm>
              <a:off x="295" y="1298"/>
              <a:ext cx="5465" cy="2521"/>
              <a:chOff x="657" y="1706"/>
              <a:chExt cx="5103" cy="2113"/>
            </a:xfrm>
          </p:grpSpPr>
          <p:graphicFrame>
            <p:nvGraphicFramePr>
              <p:cNvPr id="6161" name="Object 17"/>
              <p:cNvGraphicFramePr>
                <a:graphicFrameLocks noChangeAspect="1"/>
              </p:cNvGraphicFramePr>
              <p:nvPr/>
            </p:nvGraphicFramePr>
            <p:xfrm>
              <a:off x="657" y="1752"/>
              <a:ext cx="1270" cy="206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169" name="Rastrový obrázek" r:id="rId4" imgW="3315163" imgH="4505954" progId="Paint.Picture">
                      <p:embed/>
                    </p:oleObj>
                  </mc:Choice>
                  <mc:Fallback>
                    <p:oleObj name="Rastrový obrázek" r:id="rId4" imgW="3315163" imgH="4505954" progId="Paint.Picture">
                      <p:embed/>
                      <p:pic>
                        <p:nvPicPr>
                          <p:cNvPr id="0" name="Object 1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t="23961" r="39177" b="3206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57" y="1752"/>
                            <a:ext cx="1270" cy="206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6162" name="Picture 1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586" t="10530" r="15781" b="59126"/>
              <a:stretch>
                <a:fillRect/>
              </a:stretch>
            </p:blipFill>
            <p:spPr bwMode="auto">
              <a:xfrm>
                <a:off x="1925" y="1706"/>
                <a:ext cx="3835" cy="1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6149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6155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6156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7" name="Picture 12" descr="pecetUK"/>
            <p:cNvPicPr>
              <a:picLocks noChangeAspect="1" noChangeArrowheads="1"/>
            </p:cNvPicPr>
            <p:nvPr/>
          </p:nvPicPr>
          <p:blipFill>
            <a:blip r:embed="rId7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5" descr="logo-male UEB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50" name="Rectangle 4"/>
          <p:cNvSpPr>
            <a:spLocks noChangeArrowheads="1"/>
          </p:cNvSpPr>
          <p:nvPr/>
        </p:nvSpPr>
        <p:spPr bwMode="auto">
          <a:xfrm>
            <a:off x="131763" y="115888"/>
            <a:ext cx="926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Praktické postupy zpracování experimentálních dat</a:t>
            </a:r>
          </a:p>
        </p:txBody>
      </p:sp>
      <p:sp>
        <p:nvSpPr>
          <p:cNvPr id="19" name="Zaoblený obdélník 18"/>
          <p:cNvSpPr/>
          <p:nvPr/>
        </p:nvSpPr>
        <p:spPr>
          <a:xfrm>
            <a:off x="611560" y="692696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6154" name="Text Box 22"/>
          <p:cNvSpPr txBox="1">
            <a:spLocks noChangeArrowheads="1"/>
          </p:cNvSpPr>
          <p:nvPr/>
        </p:nvSpPr>
        <p:spPr bwMode="auto">
          <a:xfrm>
            <a:off x="395288" y="950913"/>
            <a:ext cx="7559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2.2. Průzkumníci souborů, správné ukládání dat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8"/>
          <p:cNvSpPr txBox="1">
            <a:spLocks noChangeArrowheads="1"/>
          </p:cNvSpPr>
          <p:nvPr/>
        </p:nvSpPr>
        <p:spPr bwMode="auto">
          <a:xfrm>
            <a:off x="395288" y="950913"/>
            <a:ext cx="7559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2.2. Průzkumníci souborů, správné ukládání dat</a:t>
            </a:r>
          </a:p>
        </p:txBody>
      </p:sp>
      <p:pic>
        <p:nvPicPr>
          <p:cNvPr id="7171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2" t="12921" r="55911" b="48666"/>
          <a:stretch>
            <a:fillRect/>
          </a:stretch>
        </p:blipFill>
        <p:spPr bwMode="auto">
          <a:xfrm>
            <a:off x="468313" y="1484313"/>
            <a:ext cx="4079875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9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2" t="12354" r="60039" b="66243"/>
          <a:stretch>
            <a:fillRect/>
          </a:stretch>
        </p:blipFill>
        <p:spPr bwMode="auto">
          <a:xfrm>
            <a:off x="3203575" y="1484313"/>
            <a:ext cx="5761038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90" name="Rectangle 18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3276600" y="2565400"/>
            <a:ext cx="5616575" cy="50323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4291" name="Rectangle 19">
            <a:hlinkClick r:id="rId5" action="ppaction://hlinkfile"/>
          </p:cNvPr>
          <p:cNvSpPr>
            <a:spLocks noChangeArrowheads="1"/>
          </p:cNvSpPr>
          <p:nvPr/>
        </p:nvSpPr>
        <p:spPr bwMode="auto">
          <a:xfrm>
            <a:off x="3276600" y="3286125"/>
            <a:ext cx="5616575" cy="50323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pSp>
        <p:nvGrpSpPr>
          <p:cNvPr id="7175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7180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7181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2" name="Picture 12" descr="pecetUK"/>
            <p:cNvPicPr>
              <a:picLocks noChangeAspect="1" noChangeArrowheads="1"/>
            </p:cNvPicPr>
            <p:nvPr/>
          </p:nvPicPr>
          <p:blipFill>
            <a:blip r:embed="rId7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3" name="Picture 15" descr="logo-male UEB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6" name="Rectangle 4"/>
          <p:cNvSpPr>
            <a:spLocks noChangeArrowheads="1"/>
          </p:cNvSpPr>
          <p:nvPr/>
        </p:nvSpPr>
        <p:spPr bwMode="auto">
          <a:xfrm>
            <a:off x="131763" y="115888"/>
            <a:ext cx="926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Praktické postupy zpracování experimentálních dat</a:t>
            </a:r>
          </a:p>
        </p:txBody>
      </p:sp>
      <p:sp>
        <p:nvSpPr>
          <p:cNvPr id="16" name="Zaoblený obdélník 15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90" grpId="0" animBg="1"/>
      <p:bldP spid="5429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8"/>
          <p:cNvSpPr txBox="1">
            <a:spLocks noChangeArrowheads="1"/>
          </p:cNvSpPr>
          <p:nvPr/>
        </p:nvSpPr>
        <p:spPr bwMode="auto">
          <a:xfrm>
            <a:off x="395288" y="950913"/>
            <a:ext cx="7559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2.2. Průzkumníci souborů, správné ukládání dat</a:t>
            </a:r>
          </a:p>
        </p:txBody>
      </p:sp>
      <p:sp>
        <p:nvSpPr>
          <p:cNvPr id="8195" name="Text Box 9"/>
          <p:cNvSpPr txBox="1">
            <a:spLocks noChangeArrowheads="1"/>
          </p:cNvSpPr>
          <p:nvPr/>
        </p:nvSpPr>
        <p:spPr bwMode="auto">
          <a:xfrm>
            <a:off x="34925" y="1557338"/>
            <a:ext cx="25923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Total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Commander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/>
            </a:r>
            <a:b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</a:b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shareware 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196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5"/>
          <a:stretch>
            <a:fillRect/>
          </a:stretch>
        </p:blipFill>
        <p:spPr bwMode="auto">
          <a:xfrm>
            <a:off x="2438400" y="1525588"/>
            <a:ext cx="6526213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131763" y="115888"/>
            <a:ext cx="926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Praktické postupy zpracování experimentálních dat</a:t>
            </a:r>
          </a:p>
        </p:txBody>
      </p:sp>
      <p:sp>
        <p:nvSpPr>
          <p:cNvPr id="9" name="Zaoblený obdélník 8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8201" name="Picture 10" descr="Total Commander">
            <a:hlinkClick r:id="rId2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1" y="2437114"/>
            <a:ext cx="2214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8"/>
          <p:cNvSpPr txBox="1">
            <a:spLocks noChangeArrowheads="1"/>
          </p:cNvSpPr>
          <p:nvPr/>
        </p:nvSpPr>
        <p:spPr bwMode="auto">
          <a:xfrm>
            <a:off x="395288" y="1052513"/>
            <a:ext cx="8424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2.3. Tabulkové procesory, statistické programy, editory grafů</a:t>
            </a:r>
          </a:p>
        </p:txBody>
      </p:sp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659607" y="1713468"/>
            <a:ext cx="82089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Hromadné zpracování dat, jejich přepočty a vynášení do grafů</a:t>
            </a:r>
          </a:p>
        </p:txBody>
      </p:sp>
      <p:sp>
        <p:nvSpPr>
          <p:cNvPr id="55312" name="Text Box 16"/>
          <p:cNvSpPr txBox="1">
            <a:spLocks noChangeArrowheads="1"/>
          </p:cNvSpPr>
          <p:nvPr/>
        </p:nvSpPr>
        <p:spPr bwMode="auto">
          <a:xfrm>
            <a:off x="682625" y="2516188"/>
            <a:ext cx="64817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Microsoft Excel - vyhovuje pro všechny základní úlohy zpracování dat, obsahuje jak základní statistiku tak možnost tvorby grafu</a:t>
            </a:r>
          </a:p>
        </p:txBody>
      </p:sp>
      <p:grpSp>
        <p:nvGrpSpPr>
          <p:cNvPr id="9221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9233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9234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5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6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222" name="Rectangle 4"/>
          <p:cNvSpPr>
            <a:spLocks noChangeArrowheads="1"/>
          </p:cNvSpPr>
          <p:nvPr/>
        </p:nvSpPr>
        <p:spPr bwMode="auto">
          <a:xfrm>
            <a:off x="131763" y="115888"/>
            <a:ext cx="926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Praktické postupy zpracování experimentálních dat</a:t>
            </a:r>
          </a:p>
        </p:txBody>
      </p:sp>
      <p:sp>
        <p:nvSpPr>
          <p:cNvPr id="15" name="Zaoblený obdélník 14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11277" name="Picture 20" descr="http://www.rishona.net/wp-content/uploads/2012/05/msexce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205038"/>
            <a:ext cx="194310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Skupina 7"/>
          <p:cNvGrpSpPr>
            <a:grpSpLocks/>
          </p:cNvGrpSpPr>
          <p:nvPr/>
        </p:nvGrpSpPr>
        <p:grpSpPr bwMode="auto">
          <a:xfrm>
            <a:off x="395288" y="4164013"/>
            <a:ext cx="8137525" cy="2362200"/>
            <a:chOff x="395086" y="4164013"/>
            <a:chExt cx="8137355" cy="2362077"/>
          </a:xfrm>
        </p:grpSpPr>
        <p:sp>
          <p:nvSpPr>
            <p:cNvPr id="9228" name="Text Box 17"/>
            <p:cNvSpPr txBox="1">
              <a:spLocks noChangeArrowheads="1"/>
            </p:cNvSpPr>
            <p:nvPr/>
          </p:nvSpPr>
          <p:spPr bwMode="auto">
            <a:xfrm>
              <a:off x="395086" y="4164013"/>
              <a:ext cx="8137355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>
                  <a:latin typeface="Calibri" panose="020F0502020204030204" pitchFamily="34" charset="0"/>
                  <a:cs typeface="Calibri" panose="020F0502020204030204" pitchFamily="34" charset="0"/>
                </a:rPr>
                <a:t>Specializované matematické či statistické programy - v případě potřeby hodnocení více statistických parametrů, např. </a:t>
              </a:r>
              <a:r>
                <a:rPr lang="cs-CZ" altLang="cs-CZ" sz="2400">
                  <a:latin typeface="Calibri" panose="020F0502020204030204" pitchFamily="34" charset="0"/>
                  <a:cs typeface="Calibri" panose="020F0502020204030204" pitchFamily="34" charset="0"/>
                  <a:hlinkClick r:id="rId6"/>
                </a:rPr>
                <a:t>Statgraphics</a:t>
              </a:r>
              <a:r>
                <a:rPr lang="cs-CZ" altLang="cs-CZ" sz="240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cs-CZ" altLang="cs-CZ" sz="2400">
                  <a:latin typeface="Calibri" panose="020F0502020204030204" pitchFamily="34" charset="0"/>
                  <a:cs typeface="Calibri" panose="020F0502020204030204" pitchFamily="34" charset="0"/>
                  <a:hlinkClick r:id="rId7"/>
                </a:rPr>
                <a:t>NCSS</a:t>
              </a:r>
              <a:r>
                <a:rPr lang="cs-CZ" altLang="cs-CZ" sz="240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cs-CZ" altLang="cs-CZ" sz="2400">
                  <a:latin typeface="Calibri" panose="020F0502020204030204" pitchFamily="34" charset="0"/>
                  <a:cs typeface="Calibri" panose="020F0502020204030204" pitchFamily="34" charset="0"/>
                  <a:hlinkClick r:id="rId8"/>
                </a:rPr>
                <a:t>Matlab</a:t>
              </a:r>
              <a:r>
                <a:rPr lang="cs-CZ" altLang="cs-CZ" sz="2400">
                  <a:latin typeface="Calibri" panose="020F0502020204030204" pitchFamily="34" charset="0"/>
                  <a:cs typeface="Calibri" panose="020F0502020204030204" pitchFamily="34" charset="0"/>
                </a:rPr>
                <a:t>, či volný </a:t>
              </a:r>
              <a:r>
                <a:rPr lang="cs-CZ" altLang="cs-CZ" sz="2400">
                  <a:latin typeface="Calibri" panose="020F0502020204030204" pitchFamily="34" charset="0"/>
                  <a:cs typeface="Calibri" panose="020F0502020204030204" pitchFamily="34" charset="0"/>
                  <a:hlinkClick r:id="rId9"/>
                </a:rPr>
                <a:t>R</a:t>
              </a:r>
              <a:endParaRPr lang="cs-CZ" altLang="cs-CZ"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9229" name="Picture 16" descr="http://www.ncss.com/borders/images/ncssboxblue.jpg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667" y="5437065"/>
              <a:ext cx="1081088" cy="1089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2" name="Picture 18" descr="http://www.statlets.com/../centurion%20button.png">
              <a:hlinkClick r:id="rId11"/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95334" y="5548969"/>
              <a:ext cx="2232248" cy="9684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231" name="Obrázek 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1990" y="5124282"/>
              <a:ext cx="1734409" cy="134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2" name="Obrázek 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854" y="5364582"/>
              <a:ext cx="1573038" cy="1125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5" grpId="0" autoUpdateAnimBg="0"/>
      <p:bldP spid="55312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7" name="Rectangle 19"/>
          <p:cNvSpPr>
            <a:spLocks noChangeArrowheads="1"/>
          </p:cNvSpPr>
          <p:nvPr/>
        </p:nvSpPr>
        <p:spPr bwMode="auto">
          <a:xfrm>
            <a:off x="34925" y="1557338"/>
            <a:ext cx="2051050" cy="212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Microsoft Excel - vedení kompletního protokolu, automatizace operací</a:t>
            </a:r>
          </a:p>
        </p:txBody>
      </p:sp>
      <p:sp>
        <p:nvSpPr>
          <p:cNvPr id="10243" name="Text Box 20"/>
          <p:cNvSpPr txBox="1">
            <a:spLocks noChangeArrowheads="1"/>
          </p:cNvSpPr>
          <p:nvPr/>
        </p:nvSpPr>
        <p:spPr bwMode="auto">
          <a:xfrm>
            <a:off x="395288" y="908050"/>
            <a:ext cx="75596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b="1">
                <a:latin typeface="Calibri" panose="020F0502020204030204" pitchFamily="34" charset="0"/>
              </a:rPr>
              <a:t>2.3. Tabulkové procesory, statistické programy, editory grafů</a:t>
            </a:r>
          </a:p>
        </p:txBody>
      </p:sp>
      <p:pic>
        <p:nvPicPr>
          <p:cNvPr id="37909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4" r="9296" b="4062"/>
          <a:stretch>
            <a:fillRect/>
          </a:stretch>
        </p:blipFill>
        <p:spPr bwMode="auto">
          <a:xfrm>
            <a:off x="2051050" y="1371600"/>
            <a:ext cx="6840538" cy="50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0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3" r="8884" b="3564"/>
          <a:stretch>
            <a:fillRect/>
          </a:stretch>
        </p:blipFill>
        <p:spPr bwMode="auto">
          <a:xfrm>
            <a:off x="2051050" y="1341438"/>
            <a:ext cx="6888163" cy="513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1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5" r="6015" b="4248"/>
          <a:stretch>
            <a:fillRect/>
          </a:stretch>
        </p:blipFill>
        <p:spPr bwMode="auto">
          <a:xfrm>
            <a:off x="2051050" y="1341438"/>
            <a:ext cx="7092950" cy="506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2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0" r="5019" b="3284"/>
          <a:stretch>
            <a:fillRect/>
          </a:stretch>
        </p:blipFill>
        <p:spPr bwMode="auto">
          <a:xfrm>
            <a:off x="1979613" y="1412875"/>
            <a:ext cx="7059612" cy="503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3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6" r="6784" b="3716"/>
          <a:stretch>
            <a:fillRect/>
          </a:stretch>
        </p:blipFill>
        <p:spPr bwMode="auto">
          <a:xfrm>
            <a:off x="2051050" y="1412875"/>
            <a:ext cx="6913563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9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0255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0256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7" name="Picture 12" descr="pecetUK"/>
            <p:cNvPicPr>
              <a:picLocks noChangeAspect="1" noChangeArrowheads="1"/>
            </p:cNvPicPr>
            <p:nvPr/>
          </p:nvPicPr>
          <p:blipFill>
            <a:blip r:embed="rId8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8" name="Picture 15" descr="logo-male UEB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50" name="Rectangle 4"/>
          <p:cNvSpPr>
            <a:spLocks noChangeArrowheads="1"/>
          </p:cNvSpPr>
          <p:nvPr/>
        </p:nvSpPr>
        <p:spPr bwMode="auto">
          <a:xfrm>
            <a:off x="131763" y="115888"/>
            <a:ext cx="926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Praktické postupy zpracování experimentálních dat</a:t>
            </a:r>
          </a:p>
        </p:txBody>
      </p:sp>
      <p:sp>
        <p:nvSpPr>
          <p:cNvPr id="18" name="Zaoblený obdélník 17"/>
          <p:cNvSpPr/>
          <p:nvPr/>
        </p:nvSpPr>
        <p:spPr>
          <a:xfrm>
            <a:off x="611560" y="692696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12302" name="Picture 20" descr="http://www.rishona.net/wp-content/uploads/2012/05/msexcel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860800"/>
            <a:ext cx="1150937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78"/>
          <a:stretch>
            <a:fillRect/>
          </a:stretch>
        </p:blipFill>
        <p:spPr bwMode="auto">
          <a:xfrm>
            <a:off x="468313" y="2170113"/>
            <a:ext cx="7991475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13"/>
          <p:cNvSpPr txBox="1">
            <a:spLocks noChangeArrowheads="1"/>
          </p:cNvSpPr>
          <p:nvPr/>
        </p:nvSpPr>
        <p:spPr bwMode="auto">
          <a:xfrm>
            <a:off x="395288" y="908050"/>
            <a:ext cx="84978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2.3. Tabulkové procesory, statistické programy, editory grafů</a:t>
            </a:r>
          </a:p>
        </p:txBody>
      </p:sp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393700" y="1301750"/>
            <a:ext cx="61229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Sigma Plot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 - vytváření grafů, nejčastěji sloupcové, spojnicové a histogramy</a:t>
            </a:r>
          </a:p>
        </p:txBody>
      </p:sp>
      <p:pic>
        <p:nvPicPr>
          <p:cNvPr id="3892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" b="25607"/>
          <a:stretch>
            <a:fillRect/>
          </a:stretch>
        </p:blipFill>
        <p:spPr bwMode="auto">
          <a:xfrm>
            <a:off x="395288" y="2227263"/>
            <a:ext cx="7561262" cy="422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70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1276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1277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8" name="Picture 12" descr="pecetUK"/>
            <p:cNvPicPr>
              <a:picLocks noChangeAspect="1" noChangeArrowheads="1"/>
            </p:cNvPicPr>
            <p:nvPr/>
          </p:nvPicPr>
          <p:blipFill>
            <a:blip r:embed="rId6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9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71" name="Rectangle 4"/>
          <p:cNvSpPr>
            <a:spLocks noChangeArrowheads="1"/>
          </p:cNvSpPr>
          <p:nvPr/>
        </p:nvSpPr>
        <p:spPr bwMode="auto">
          <a:xfrm>
            <a:off x="131763" y="115888"/>
            <a:ext cx="926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Praktické postupy zpracování experimentálních dat</a:t>
            </a:r>
          </a:p>
        </p:txBody>
      </p:sp>
      <p:sp>
        <p:nvSpPr>
          <p:cNvPr id="15" name="Zaoblený obdélník 14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13323" name="Picture 16" descr="http://t1.gstatic.com/images?q=tbn:ANd9GcRIJqnuat_iSGRq4vUM8gBkTzksgQfq93gZ34EgPCJinldFj0X-">
            <a:hlinkClick r:id="rId3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1341438"/>
            <a:ext cx="26781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6" grpId="0" autoUpdateAnimBg="0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7053</TotalTime>
  <Words>1671</Words>
  <Application>Microsoft Office PowerPoint</Application>
  <PresentationFormat>On-screen Show (4:3)</PresentationFormat>
  <Paragraphs>178</Paragraphs>
  <Slides>29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SimSun</vt:lpstr>
      <vt:lpstr>Arial</vt:lpstr>
      <vt:lpstr>Calibri</vt:lpstr>
      <vt:lpstr>Times New Roman</vt:lpstr>
      <vt:lpstr>Verdana</vt:lpstr>
      <vt:lpstr>Výchozí návrh</vt:lpstr>
      <vt:lpstr>Rastrový obrázek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mbox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mbox</dc:creator>
  <cp:lastModifiedBy>Petrášek Jan UEB</cp:lastModifiedBy>
  <cp:revision>158</cp:revision>
  <dcterms:created xsi:type="dcterms:W3CDTF">2006-10-17T20:07:31Z</dcterms:created>
  <dcterms:modified xsi:type="dcterms:W3CDTF">2020-11-11T08:58:30Z</dcterms:modified>
</cp:coreProperties>
</file>