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3" r:id="rId2"/>
    <p:sldId id="285" r:id="rId3"/>
    <p:sldId id="287" r:id="rId4"/>
    <p:sldId id="294" r:id="rId5"/>
    <p:sldId id="290" r:id="rId6"/>
    <p:sldId id="291" r:id="rId7"/>
    <p:sldId id="280" r:id="rId8"/>
    <p:sldId id="312" r:id="rId9"/>
    <p:sldId id="295" r:id="rId10"/>
    <p:sldId id="296" r:id="rId11"/>
    <p:sldId id="293" r:id="rId12"/>
    <p:sldId id="284" r:id="rId13"/>
    <p:sldId id="322" r:id="rId14"/>
    <p:sldId id="297" r:id="rId15"/>
    <p:sldId id="323" r:id="rId16"/>
    <p:sldId id="281" r:id="rId17"/>
    <p:sldId id="298" r:id="rId18"/>
    <p:sldId id="299" r:id="rId19"/>
    <p:sldId id="315" r:id="rId20"/>
    <p:sldId id="317" r:id="rId21"/>
    <p:sldId id="316" r:id="rId22"/>
    <p:sldId id="318" r:id="rId23"/>
    <p:sldId id="319" r:id="rId24"/>
    <p:sldId id="320" r:id="rId25"/>
    <p:sldId id="311" r:id="rId26"/>
    <p:sldId id="314" r:id="rId27"/>
    <p:sldId id="282" r:id="rId28"/>
    <p:sldId id="304" r:id="rId29"/>
    <p:sldId id="324" r:id="rId30"/>
    <p:sldId id="302" r:id="rId31"/>
    <p:sldId id="306" r:id="rId32"/>
    <p:sldId id="305" r:id="rId33"/>
    <p:sldId id="307" r:id="rId34"/>
    <p:sldId id="283" r:id="rId35"/>
    <p:sldId id="325" r:id="rId36"/>
    <p:sldId id="308" r:id="rId3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109" d="100"/>
          <a:sy n="109" d="100"/>
        </p:scale>
        <p:origin x="99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7D155A-114C-46A9-B715-D03CD3CCC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87AED-986A-4569-97E3-BFE5063EEF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027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C85C-F363-4AD2-8E52-91FBE841E1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838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ADED-C523-4E40-9AE1-F1DE470BE4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329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F953E-3CE6-4B55-A9FD-1C2340ACA9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63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7EA4-1406-407F-BDBB-B910811C1D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2427-93F8-4E94-AF0D-E98229E5B8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1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C9184-67A6-4AEB-A65C-4ABF873CF2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47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F60C1-87CC-4A15-948D-8512C4EC67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201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288E-3901-4A8C-9586-7236C321C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15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C02C-F885-4534-87CF-CE6226B708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10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9EFE5-3472-4A88-A8AF-1DF2EC0493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57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B657-89C7-476D-9DE3-D6F6422AB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187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2427C53-11F3-4AAE-A592-62D88A1818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onlinelibrary.wiley.com/doi/10.1046/j.1365-313X.1999.00404.x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csebr.cz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hyperlink" Target="http://www.fesp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aspb.org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hyperlink" Target="http://www.aspb.org/" TargetMode="External"/><Relationship Id="rId9" Type="http://schemas.openxmlformats.org/officeDocument/2006/relationships/hyperlink" Target="https://www.fespb.org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ystonesymposia.org/" TargetMode="External"/><Relationship Id="rId3" Type="http://schemas.openxmlformats.org/officeDocument/2006/relationships/hyperlink" Target="http://aspb.org/meetings-events/plant-biology-annual-meeting/" TargetMode="External"/><Relationship Id="rId7" Type="http://schemas.openxmlformats.org/officeDocument/2006/relationships/hyperlink" Target="http://www.grc.org/meetings.aspx?year=2013" TargetMode="External"/><Relationship Id="rId2" Type="http://schemas.openxmlformats.org/officeDocument/2006/relationships/hyperlink" Target="https://www.fespb.org/congresses/next-congres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cientonline.org/plant-science-conferences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ncbi.nlm.nih.gov/pubmed/25030176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retractionwatc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xts.iddqd.cz/vedecky-zargon/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xts.iddqd.cz/vedecky-zargon/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://www.psb.ugent.be/tech-transfer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natur.cuni.cz/fakulta/veda-a-vyzkum/prenos-poznatku-a-technologii/prenos-poznatku-a-technologii/#partneri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topuniversities.com/institution/charles-universit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hyperlink" Target="http://cr-hana.eu/vedaa-vyzkum/projekty-a-grant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://www.ueb.cas.cz/cs/content/centrum-experimentalni-biologie-rostlin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gaav.cz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cuni.cz/UK-33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sf.gov/index.jsp?displayFullSite=true" TargetMode="External"/><Relationship Id="rId5" Type="http://schemas.openxmlformats.org/officeDocument/2006/relationships/hyperlink" Target="http://www.gacr.cz/" TargetMode="External"/><Relationship Id="rId4" Type="http://schemas.openxmlformats.org/officeDocument/2006/relationships/hyperlink" Target="http://www.msmt.cz/" TargetMode="Externa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rc.europa.eu/" TargetMode="External"/><Relationship Id="rId2" Type="http://schemas.openxmlformats.org/officeDocument/2006/relationships/hyperlink" Target="http://cordis.europa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anlupa.cz/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grant_proposal1938684_CZ_f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zkum.cz/" TargetMode="External"/><Relationship Id="rId2" Type="http://schemas.openxmlformats.org/officeDocument/2006/relationships/hyperlink" Target="https://www.rvvi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anford.ed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hyperlink" Target="https://www.mpg.de/institutes_ma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www.riken.jp/engn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hyperlink" Target="https://www.natur.cuni.cz/biologi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psb.ugent.be/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30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5" name="Skupina 20"/>
          <p:cNvGrpSpPr>
            <a:grpSpLocks/>
          </p:cNvGrpSpPr>
          <p:nvPr/>
        </p:nvGrpSpPr>
        <p:grpSpPr bwMode="auto">
          <a:xfrm>
            <a:off x="396875" y="1341438"/>
            <a:ext cx="8653463" cy="5208587"/>
            <a:chOff x="396875" y="1340675"/>
            <a:chExt cx="8653463" cy="5208907"/>
          </a:xfrm>
        </p:grpSpPr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396875" y="1340675"/>
              <a:ext cx="86534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Povaha práce v experimentální biologii - osamocení badatelé nemají mnoho šancí, mohou však přinášet nové myšlenky</a:t>
              </a:r>
            </a:p>
          </p:txBody>
        </p:sp>
        <p:grpSp>
          <p:nvGrpSpPr>
            <p:cNvPr id="3084" name="Skupina 18"/>
            <p:cNvGrpSpPr>
              <a:grpSpLocks noChangeAspect="1"/>
            </p:cNvGrpSpPr>
            <p:nvPr/>
          </p:nvGrpSpPr>
          <p:grpSpPr bwMode="auto">
            <a:xfrm>
              <a:off x="2555776" y="2683368"/>
              <a:ext cx="4536504" cy="3866214"/>
              <a:chOff x="2226460" y="2081991"/>
              <a:chExt cx="5250256" cy="4474506"/>
            </a:xfrm>
          </p:grpSpPr>
          <p:sp>
            <p:nvSpPr>
              <p:cNvPr id="3085" name="Obdélník 15"/>
              <p:cNvSpPr>
                <a:spLocks noChangeArrowheads="1"/>
              </p:cNvSpPr>
              <p:nvPr/>
            </p:nvSpPr>
            <p:spPr bwMode="auto">
              <a:xfrm>
                <a:off x="2226460" y="6235916"/>
                <a:ext cx="5250256" cy="32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http://www.centenary.org.au/p/ourresearch/immunity/tcellbiology/</a:t>
                </a:r>
              </a:p>
            </p:txBody>
          </p:sp>
          <p:pic>
            <p:nvPicPr>
              <p:cNvPr id="2063" name="Picture 20" descr="http://www.centenary.org.au/files/Copy%20of%20Prof%20Barbara%20Fazekas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91274" y="2081991"/>
                <a:ext cx="4104456" cy="40082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061" name="Picture 18" descr="http://www.centenary.org.au/files/T%20Cell%20Biology%20Lab4.JPG"/>
          <p:cNvPicPr>
            <a:picLocks noChangeAspect="1" noChangeArrowheads="1"/>
          </p:cNvPicPr>
          <p:nvPr/>
        </p:nvPicPr>
        <p:blipFill>
          <a:blip r:embed="rId6" cstate="print"/>
          <a:srcRect t="1687" b="3814"/>
          <a:stretch>
            <a:fillRect/>
          </a:stretch>
        </p:blipFill>
        <p:spPr bwMode="auto">
          <a:xfrm>
            <a:off x="1511882" y="2526929"/>
            <a:ext cx="6264696" cy="387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95288" y="2103438"/>
            <a:ext cx="865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Týmový charakter práce převládá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395288" y="1628775"/>
            <a:ext cx="5329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Jak nemá vypadat vědecký tým?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395288" y="2346455"/>
            <a:ext cx="7848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příliš mnoho řešených problematik či jejich roztříštěnost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412750" y="2853978"/>
            <a:ext cx="83169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absence studentů či naopak mnoho studentů na jednoho vedoucího</a:t>
            </a: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395288" y="3357563"/>
            <a:ext cx="8640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absence zájmu o práci týmu a kontroly její kvality ze strany vedoucího,  může vést k fatálním následkům (publikace nepravdivých výsledků)</a:t>
            </a:r>
          </a:p>
        </p:txBody>
      </p:sp>
      <p:grpSp>
        <p:nvGrpSpPr>
          <p:cNvPr id="12294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230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30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5" grpId="0"/>
      <p:bldP spid="83986" grpId="0"/>
      <p:bldP spid="83987" grpId="0"/>
      <p:bldP spid="839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8359" r="19063" b="8594"/>
          <a:stretch>
            <a:fillRect/>
          </a:stretch>
        </p:blipFill>
        <p:spPr bwMode="auto">
          <a:xfrm>
            <a:off x="187325" y="188913"/>
            <a:ext cx="8777288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6516688" y="4319588"/>
            <a:ext cx="792162" cy="188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3316" name="Skupina 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33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95288" y="152717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76196" y="2276872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sdružují badatele podle oblastí jejich zájmu, prakticky v každé oblasti výzkumu   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507003" y="2820938"/>
            <a:ext cx="825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sdružování v těchto organizacích je často z hlediska významu pro chod týmu nadřazeno začlenění do hierarchie mateřského pracoviště   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507003" y="3541018"/>
            <a:ext cx="825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paradoxně jsou často členství v těchto organizacích hrazeny ze soukromých prostředků badatele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476841" y="4417169"/>
            <a:ext cx="8208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tyto společnosti podporují kolegiální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vzájemnost, která je důležitá při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posuzování publikací a grantů, pořádání konferencí, atd.     </a:t>
            </a:r>
          </a:p>
        </p:txBody>
      </p:sp>
      <p:grpSp>
        <p:nvGrpSpPr>
          <p:cNvPr id="1434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69" grpId="0"/>
      <p:bldP spid="70670" grpId="0"/>
      <p:bldP spid="70671" grpId="0"/>
      <p:bldP spid="706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95288" y="152717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Vědecké zájmové a profesní organizace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179513" y="2039476"/>
            <a:ext cx="61760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Příklady hlavních vědeckých společností v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oblasti</a:t>
            </a:r>
            <a:b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biologie rostlin: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federace evropských společností rostlinných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experimentálních biologů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v ČR má národní odnož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ČSEBR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ASPB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americká společnost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rostlinných</a:t>
            </a:r>
            <a:b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experimentálních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biologů</a:t>
            </a:r>
          </a:p>
        </p:txBody>
      </p:sp>
      <p:grpSp>
        <p:nvGrpSpPr>
          <p:cNvPr id="1434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 rotWithShape="1">
          <a:blip r:embed="rId8"/>
          <a:srcRect b="10837"/>
          <a:stretch/>
        </p:blipFill>
        <p:spPr>
          <a:xfrm>
            <a:off x="3870978" y="4054507"/>
            <a:ext cx="4417300" cy="2480672"/>
          </a:xfrm>
          <a:prstGeom prst="rect">
            <a:avLst/>
          </a:prstGeom>
        </p:spPr>
      </p:pic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4074759"/>
            <a:ext cx="3649205" cy="2534559"/>
          </a:xfrm>
          <a:prstGeom prst="rect">
            <a:avLst/>
          </a:prstGeom>
        </p:spPr>
      </p:pic>
      <p:pic>
        <p:nvPicPr>
          <p:cNvPr id="19" name="Picture 18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918" y="1581370"/>
            <a:ext cx="2558554" cy="23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95288" y="1628775"/>
            <a:ext cx="280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Vědecká setkávání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941388" y="2270125"/>
            <a:ext cx="8023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představují ideální platformu rychlé výměny informací a zkušeností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900113" y="2947988"/>
            <a:ext cx="7993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dělení dle zaměření a velikosti setkání na kongresy, sympózia (konference),  semináře, kurzy (workshopy), atd. 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900113" y="3862388"/>
            <a:ext cx="75295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Kongresy v oblasti experimentální biologie rostlin: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366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537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900113" y="4437063"/>
            <a:ext cx="75295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Konference či sympózia: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Gordon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Research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Conferences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300 ročně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Keystone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 Symposia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okolo 100 ročně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06450" y="5565311"/>
            <a:ext cx="7529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POZOR na pochybné konference, problém „obchodování“ s „vědeckou turistikou“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  <p:bldP spid="85002" grpId="0"/>
      <p:bldP spid="85004" grpId="0"/>
      <p:bldP spid="85005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29927"/>
            <a:ext cx="5221374" cy="4380152"/>
          </a:xfrm>
          <a:prstGeom prst="rect">
            <a:avLst/>
          </a:prstGeom>
        </p:spPr>
      </p:pic>
      <p:grpSp>
        <p:nvGrpSpPr>
          <p:cNvPr id="5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95288" y="1064667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  <p:extLst>
      <p:ext uri="{BB962C8B-B14F-4D97-AF65-F5344CB8AC3E}">
        <p14:creationId xmlns:p14="http://schemas.microsoft.com/office/powerpoint/2010/main" val="6611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611188" y="1628775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Osobní důvody existence vědecké činnosti: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476375" y="2060575"/>
            <a:ext cx="741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tvůrčí činnost, odkrývání dosud nepoznaných zákonitostí,</a:t>
            </a:r>
            <a:b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neexistuje návod na řešení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477963" y="2816225"/>
            <a:ext cx="6981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zejména výzkum lze brát jako řemeslo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477963" y="3176588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osobní koníček a současně placené povolání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477963" y="3543300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kariérní důvody spíše vyjímkou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11188" y="4005263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 určuje téma výzkumu určitého badatele?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476375" y="4508500"/>
            <a:ext cx="648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příklad učitele a pracovního týmu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477963" y="4862513"/>
            <a:ext cx="6481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osobní zájem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476375" y="5222875"/>
            <a:ext cx="6770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společenská a vědecká aktuálnost daného tématu - fenomén „vědecké módy“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1476375" y="5991225"/>
            <a:ext cx="677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poskytovatel peněz</a:t>
            </a:r>
          </a:p>
        </p:txBody>
      </p:sp>
      <p:grpSp>
        <p:nvGrpSpPr>
          <p:cNvPr id="16397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640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5" grpId="0"/>
      <p:bldP spid="49166" grpId="0"/>
      <p:bldP spid="49168" grpId="0"/>
      <p:bldP spid="49169" grpId="0"/>
      <p:bldP spid="49170" grpId="0"/>
      <p:bldP spid="49171" grpId="0"/>
      <p:bldP spid="49172" grpId="0"/>
      <p:bldP spid="49173" grpId="0"/>
      <p:bldP spid="491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11188" y="1382713"/>
            <a:ext cx="6481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Na co je potřeba dbát v badatelské činnosti: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900113" y="1773238"/>
            <a:ext cx="7812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vycházet z dosavadních poznatků, falzifikací déle přijímané teorie lze učinit třeba i převratný objev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900113" y="2498725"/>
            <a:ext cx="7199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vyvarovat se opakování již objeveného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900113" y="2852738"/>
            <a:ext cx="824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neformulovat hypotézu bez prostudování relevantní literatury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900113" y="3246438"/>
            <a:ext cx="7488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přinášet všestranný prospěch, omezit osobní zájem, pravidelně uveřejňovat své výsledky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1260475" y="4076700"/>
            <a:ext cx="7488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ačkoliv typický etický kodex pro práci ve vědě neexistuje, lze alespoň shrnout pár důležitých pravidel: 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628900" y="4840288"/>
            <a:ext cx="6335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respektování priority vědeckého objevu 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628900" y="5271294"/>
            <a:ext cx="611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nepřivlastňování si myšlenek a výsledků 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2628900" y="6092825"/>
            <a:ext cx="597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neupravování  a nezamlčování výsledků 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2628900" y="5733256"/>
            <a:ext cx="554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důsledné uznávání podílu kolegů </a:t>
            </a:r>
          </a:p>
        </p:txBody>
      </p:sp>
      <p:grpSp>
        <p:nvGrpSpPr>
          <p:cNvPr id="17420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742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25" name="Text Box 4"/>
          <p:cNvSpPr txBox="1">
            <a:spLocks noChangeArrowheads="1"/>
          </p:cNvSpPr>
          <p:nvPr/>
        </p:nvSpPr>
        <p:spPr bwMode="auto">
          <a:xfrm>
            <a:off x="395288" y="992188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611188" y="1628775"/>
            <a:ext cx="3960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Nejčastější nešvary: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1476375" y="2319338"/>
            <a:ext cx="5688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záměrná ignorace poznaného</a:t>
            </a: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1476375" y="2741613"/>
            <a:ext cx="648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zatajování myšlenkového zdroje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1476375" y="3141663"/>
            <a:ext cx="7343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„vhodná“ úprava výsledků - třeba zamlčením nejasností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476375" y="35734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předčasné zveřejnění či opakovaná publikace téhož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1476375" y="4005263"/>
            <a:ext cx="6840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předstírání praktické aplikovatelnosti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476375" y="4464050"/>
            <a:ext cx="684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krádež nápadů z projektů a návrhů kolegů</a:t>
            </a:r>
          </a:p>
        </p:txBody>
      </p:sp>
      <p:grpSp>
        <p:nvGrpSpPr>
          <p:cNvPr id="18441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44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1.4. Etické aspekty vědecké činnosti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8" grpId="0"/>
      <p:bldP spid="87059" grpId="0"/>
      <p:bldP spid="87060" grpId="0"/>
      <p:bldP spid="87061" grpId="0"/>
      <p:bldP spid="87062" grpId="0"/>
      <p:bldP spid="870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9463" name="Picture 1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67522" b="12901"/>
          <a:stretch>
            <a:fillRect/>
          </a:stretch>
        </p:blipFill>
        <p:spPr bwMode="auto">
          <a:xfrm>
            <a:off x="1568450" y="1016000"/>
            <a:ext cx="600551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68313" y="15573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Jaké instituce jsou tedy zárukou vědeckého pokroku?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395288" y="2246313"/>
            <a:ext cx="3816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1) Univerzitní pracoviště            </a:t>
            </a:r>
          </a:p>
        </p:txBody>
      </p:sp>
      <p:sp>
        <p:nvSpPr>
          <p:cNvPr id="4100" name="Text Box 19"/>
          <p:cNvSpPr txBox="1">
            <a:spLocks noChangeArrowheads="1"/>
          </p:cNvSpPr>
          <p:nvPr/>
        </p:nvSpPr>
        <p:spPr bwMode="auto">
          <a:xfrm>
            <a:off x="395288" y="1052513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395288" y="3068638"/>
            <a:ext cx="8459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ideální je dokonalá symbióza pedagogické a vědecké činnosti. Pozitivní korelace mezi  kvalitou výzkumu a výuky.</a:t>
            </a:r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395288" y="4221163"/>
            <a:ext cx="8497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z pohledu vědeckého výzkumu západního typu jsou nejlepší univerzity v USA a Velké Británii, metody hodnocení se mohou lišit, v zásadě ale toto sdělení platí obecně.</a:t>
            </a:r>
          </a:p>
        </p:txBody>
      </p:sp>
      <p:grpSp>
        <p:nvGrpSpPr>
          <p:cNvPr id="410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410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0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utoUpdateAnimBg="0"/>
      <p:bldP spid="71697" grpId="0" autoUpdateAnimBg="0"/>
      <p:bldP spid="71700" grpId="0" autoUpdateAnimBg="0"/>
      <p:bldP spid="7170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4500" r="71848" b="8150"/>
          <a:stretch>
            <a:fillRect/>
          </a:stretch>
        </p:blipFill>
        <p:spPr bwMode="auto">
          <a:xfrm>
            <a:off x="1882775" y="941388"/>
            <a:ext cx="51085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8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15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79500"/>
            <a:ext cx="86296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999" r="65945" b="5202"/>
          <a:stretch>
            <a:fillRect/>
          </a:stretch>
        </p:blipFill>
        <p:spPr bwMode="auto">
          <a:xfrm>
            <a:off x="1668463" y="836613"/>
            <a:ext cx="55387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6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2535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1501" r="57875" b="5901"/>
          <a:stretch>
            <a:fillRect/>
          </a:stretch>
        </p:blipFill>
        <p:spPr bwMode="auto">
          <a:xfrm>
            <a:off x="1763713" y="779463"/>
            <a:ext cx="5761037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Skupina 18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356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939800" y="-26988"/>
            <a:ext cx="678021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1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23850" y="84296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1.4.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Ethical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of scientific work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3419872" y="1240433"/>
            <a:ext cx="252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Retraction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watch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68475"/>
            <a:ext cx="66579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aoblený obdélník 21"/>
          <p:cNvSpPr/>
          <p:nvPr/>
        </p:nvSpPr>
        <p:spPr>
          <a:xfrm>
            <a:off x="476841" y="62143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584" name="Rectangle 25"/>
          <p:cNvSpPr>
            <a:spLocks noChangeArrowheads="1"/>
          </p:cNvSpPr>
          <p:nvPr/>
        </p:nvSpPr>
        <p:spPr bwMode="auto">
          <a:xfrm>
            <a:off x="2008188" y="-12700"/>
            <a:ext cx="512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Basics of research work</a:t>
            </a:r>
          </a:p>
        </p:txBody>
      </p:sp>
      <p:grpSp>
        <p:nvGrpSpPr>
          <p:cNvPr id="24585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58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8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11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8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459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98450" y="1433513"/>
            <a:ext cx="8810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</a:rPr>
              <a:t>Průvodce vědeckým žargonem (</a:t>
            </a: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http://texts.iddqd.cz/vedecky-zargon/</a:t>
            </a:r>
            <a:r>
              <a:rPr lang="cs-CZ" altLang="cs-CZ" sz="1600" b="1" u="sng">
                <a:latin typeface="Calibri" panose="020F0502020204030204" pitchFamily="34" charset="0"/>
                <a:cs typeface="Calibri" panose="020F0502020204030204" pitchFamily="34" charset="0"/>
              </a:rPr>
              <a:t>) 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584" name="Text Box 24"/>
          <p:cNvSpPr txBox="1">
            <a:spLocks noChangeArrowheads="1"/>
          </p:cNvSpPr>
          <p:nvPr/>
        </p:nvSpPr>
        <p:spPr bwMode="auto">
          <a:xfrm>
            <a:off x="360363" y="1022350"/>
            <a:ext cx="882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Humorné shrnutí nešvarů vystihuje docela dobře občasnou realitu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06400" y="1773238"/>
            <a:ext cx="668588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"je již dlouho známo" = nezjistil jsem si původní pramen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0363" y="2272259"/>
            <a:ext cx="777654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"projevuje se tu určitý trend" = tyto údaje jsou v podstatě bezcenné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0363" y="2795886"/>
            <a:ext cx="8810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"ačkoliv nebylo možné přinést na tyto otázky jednoznačnou odpověď" = pokus se nezdařil, ale i tak doufám, že jej budu moci publikovat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8449" y="3596481"/>
            <a:ext cx="8810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"k podrobnému studiu byly vybrány tři vzorky" = ostatní výsledky nedávaly smysl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44538" y="4140994"/>
            <a:ext cx="88106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"typické výsledky jsou zobrazeny" = tenhle graf se mi obzvláště vyvedl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23850" y="4583607"/>
            <a:ext cx="8810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"tyto výsledky budou obsahem příští studie" = jednou se snad do ní pustím, jestli mě k tomu někdo dokope / poskytne finanční prostředky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44538" y="5421612"/>
            <a:ext cx="40322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"z vlastní zkušenosti" = jednou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několika případech" = dvakrát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"v řadě případů" = třikrát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561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56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5607" name="Skupina 1"/>
          <p:cNvGrpSpPr>
            <a:grpSpLocks/>
          </p:cNvGrpSpPr>
          <p:nvPr/>
        </p:nvGrpSpPr>
        <p:grpSpPr bwMode="auto">
          <a:xfrm>
            <a:off x="298450" y="1022350"/>
            <a:ext cx="8882063" cy="750888"/>
            <a:chOff x="298450" y="1022350"/>
            <a:chExt cx="8882062" cy="750888"/>
          </a:xfrm>
        </p:grpSpPr>
        <p:sp>
          <p:nvSpPr>
            <p:cNvPr id="25617" name="Text Box 5"/>
            <p:cNvSpPr txBox="1">
              <a:spLocks noChangeArrowheads="1"/>
            </p:cNvSpPr>
            <p:nvPr/>
          </p:nvSpPr>
          <p:spPr bwMode="auto">
            <a:xfrm>
              <a:off x="298450" y="1433513"/>
              <a:ext cx="8810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Průvodce vědeckým žargonem (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http://texts.iddqd.cz/vedecky-zargon/</a:t>
              </a:r>
              <a:r>
                <a:rPr lang="cs-CZ" altLang="cs-CZ" sz="1600" b="1" u="sng">
                  <a:latin typeface="Calibri" panose="020F0502020204030204" pitchFamily="34" charset="0"/>
                  <a:cs typeface="Calibri" panose="020F0502020204030204" pitchFamily="34" charset="0"/>
                </a:rPr>
                <a:t>) :</a:t>
              </a:r>
            </a:p>
          </p:txBody>
        </p:sp>
        <p:sp>
          <p:nvSpPr>
            <p:cNvPr id="25618" name="Text Box 24"/>
            <p:cNvSpPr txBox="1">
              <a:spLocks noChangeArrowheads="1"/>
            </p:cNvSpPr>
            <p:nvPr/>
          </p:nvSpPr>
          <p:spPr bwMode="auto">
            <a:xfrm>
              <a:off x="358775" y="1022350"/>
              <a:ext cx="8821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Humorné shrnutí nešvarů vystihuje docela dobře občasnou realitu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3375" y="1773238"/>
            <a:ext cx="55340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"panuje názor" = já si myslím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3850" y="2141538"/>
            <a:ext cx="66246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"panuje všeobecný názor" = pár kolegů si to myslí taky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33375" y="2574925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"platný v řádu daných veličin" = neplatný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8450" y="2994025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"podle statistického průzkumu" = říká se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3850" y="3435350"/>
            <a:ext cx="88106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"statisticky vyjádřený odhad významu těchto zjištění" = pustý dohad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33375" y="3794125"/>
            <a:ext cx="88106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"pečlivá analýza dosažitelných údajů" = tři stránky poznámek se mi rozpily, když sem si na ně zvrhl pivo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23850" y="451485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"je jasné že bude třeba vykonat ještě mnoho další práce, než budeme schopni porozumět tomuto jevu v jeho úplnosti" = já mu nerozumím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0825" y="5230813"/>
            <a:ext cx="88217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>
                <a:latin typeface="Calibri" panose="020F0502020204030204" pitchFamily="34" charset="0"/>
                <a:cs typeface="Calibri" panose="020F0502020204030204" pitchFamily="34" charset="0"/>
              </a:rPr>
              <a:t>"Děkuji Joe Blotzovi za asistenci při pokusu a André Schafferové za přínosné konzultace" = Blotz udělal práci a Schafferová mi vysvětlila, o co jde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87338" y="5951538"/>
            <a:ext cx="88217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"nesmírně významná oblast výzkumné práce" = naprosto zbytečný úkol, který mi zadala komise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68313" y="1557338"/>
            <a:ext cx="4464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Zdroje financí - státní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- soukromé 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68313" y="2276475"/>
            <a:ext cx="8351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Rozdělení financování - podpora chodu institucí jako takových, většinou přes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ministerstva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- přímá podpora vědců formou grantových projektů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68313" y="3376613"/>
            <a:ext cx="8675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Ideální forma financování - kombinace všech forem financování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    - komerčně uplatnit výsledky vlastní práce např. 				prostřednictvím tzv. spin off firem, finančně jsou tak 				přitom podporovány nadějné výzkumné směry, které si 			prozatím na sebe nevydělají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68313" y="5045075"/>
            <a:ext cx="8675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Propojení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formou spin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firem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v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ČR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stále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 ne příliš dobrém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stavu,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chybí dobří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ědečtí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manažeři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631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50187" grpId="0"/>
      <p:bldP spid="50188" grpId="0"/>
      <p:bldP spid="50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468313" y="1557338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spin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firmy, technologické parky</a:t>
            </a:r>
          </a:p>
        </p:txBody>
      </p:sp>
      <p:grpSp>
        <p:nvGrpSpPr>
          <p:cNvPr id="27652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5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5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" name="Obrázek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3" t="12852" r="9494" b="13121"/>
          <a:stretch>
            <a:fillRect/>
          </a:stretch>
        </p:blipFill>
        <p:spPr bwMode="auto">
          <a:xfrm>
            <a:off x="1043608" y="2204864"/>
            <a:ext cx="6601848" cy="419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719138" y="148082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Transfer technologií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PřF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UK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vizitky týmů, technologičtí skauti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652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5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5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983410"/>
            <a:ext cx="5617254" cy="44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468313" y="1484313"/>
            <a:ext cx="8351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Pořadí univerzit podle kvality jejich výuky a výzkumu - Harvard, MIT, Yale, Cambridge a Oxford - nejčastěji na prvních příčkách </a:t>
            </a:r>
          </a:p>
        </p:txBody>
      </p:sp>
      <p:grpSp>
        <p:nvGrpSpPr>
          <p:cNvPr id="51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 cstate="print"/>
          <a:srcRect l="8657" t="18905" r="14563" b="4586"/>
          <a:stretch>
            <a:fillRect/>
          </a:stretch>
        </p:blipFill>
        <p:spPr bwMode="auto">
          <a:xfrm>
            <a:off x="353232" y="2704773"/>
            <a:ext cx="6018968" cy="374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Skupina 18"/>
          <p:cNvGrpSpPr>
            <a:grpSpLocks/>
          </p:cNvGrpSpPr>
          <p:nvPr/>
        </p:nvGrpSpPr>
        <p:grpSpPr bwMode="auto">
          <a:xfrm>
            <a:off x="4284663" y="2636838"/>
            <a:ext cx="4248150" cy="3756025"/>
            <a:chOff x="4499992" y="2564904"/>
            <a:chExt cx="5472608" cy="4980688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 l="8066" t="15980" r="39369" b="7476"/>
            <a:stretch>
              <a:fillRect/>
            </a:stretch>
          </p:blipFill>
          <p:spPr bwMode="auto">
            <a:xfrm>
              <a:off x="4499992" y="2564904"/>
              <a:ext cx="5472608" cy="498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bdélník 17">
              <a:hlinkClick r:id="rId7"/>
            </p:cNvPr>
            <p:cNvSpPr/>
            <p:nvPr/>
          </p:nvSpPr>
          <p:spPr bwMode="auto">
            <a:xfrm>
              <a:off x="4716769" y="4653172"/>
              <a:ext cx="5120856" cy="9283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395288" y="1455738"/>
            <a:ext cx="5256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projekty a jejich formy: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611188" y="186848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Studentské, doktorské či juniorské badatelské projekty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tyto projekty jsou zpravidla jedno až tříleté, dávají mladému vědci či studentovi určitou míru autonomie.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539750" y="2997200"/>
            <a:ext cx="7920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Standardní či postdoktorské badatelské projekty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nejběžnější forma projektu, bývají nejvíce tří až pětileté. Úspěšný vědec by měl vždy alespoň jeden takový projekt mít. 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539750" y="4221163"/>
            <a:ext cx="8459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Specializované granty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hradí např.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cestovní či publikační náklady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539750" y="4797425"/>
            <a:ext cx="8496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jedná se o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70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708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90130" grpId="0"/>
      <p:bldP spid="901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6"/>
          <p:cNvSpPr txBox="1">
            <a:spLocks noChangeArrowheads="1"/>
          </p:cNvSpPr>
          <p:nvPr/>
        </p:nvSpPr>
        <p:spPr bwMode="auto">
          <a:xfrm>
            <a:off x="486631" y="1489076"/>
            <a:ext cx="837379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- Velké integrační projekty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propojení více badatelských skupin za účelem zvýšení efektivity jejich činnosti. Tyto projekty mají delší dobu trvání (5 a více let) a mohou se překrývat s menšími badatelskými projekty.</a:t>
            </a:r>
            <a:endParaRPr lang="cs-CZ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724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73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29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192525"/>
            <a:ext cx="4255794" cy="3180306"/>
          </a:xfrm>
          <a:prstGeom prst="rect">
            <a:avLst/>
          </a:prstGeom>
        </p:spPr>
      </p:pic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3192525"/>
            <a:ext cx="4116893" cy="305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468313" y="1341438"/>
            <a:ext cx="3671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4213" y="1772816"/>
            <a:ext cx="82089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lokální (vnitřní)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pro potřeby konkrétní instituce, příkladem je grantová agentura UK (GAUK;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http://www.cuni.cz/UK-33.html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žádat o projekt v rámci ní mohou pouze zaměstnanci a studenti UK. Podobným příkladem byla i grantová agentura akademie věd (GAAVČR,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http://www.gaav.cz/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která je ovšem nyní zrušena.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684213" y="3356992"/>
            <a:ext cx="82089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resortní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slouží k podpoře výzkumu v určité oblasti (např. ministerstvo zdravotnictví, zemědělství a školství). Mezi nejštědřejší patří určitě ministerstvo školství (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http://www.msmt.cz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které podporuje zejména velké integrační programy jako jsou výzkumná centra a výzkumné záměry. 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611188" y="4653136"/>
            <a:ext cx="82089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státní grantová agentura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agentura, která má ve státním rozpočtu přímo vyčleněn svůj podíl, v ČR je to grantová agentura ČR (GAČR,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http://www.gacr.cz/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Největší takovou agenturou je americká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(NSF; 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http://www.nsf.gov/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index.jsp?displayFullSite</a:t>
            </a:r>
            <a:r>
              <a:rPr lang="cs-CZ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=</a:t>
            </a:r>
            <a:r>
              <a:rPr lang="cs-CZ" altLang="cs-CZ" sz="2000" u="sng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true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). Tyto agentury mají obvykle za cíl podporovat všechny oblasti výzkumu, které jsou v dané zemi politicky podporovány.</a:t>
            </a:r>
          </a:p>
        </p:txBody>
      </p:sp>
      <p:grpSp>
        <p:nvGrpSpPr>
          <p:cNvPr id="3175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175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755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  <p:bldP spid="93197" grpId="0"/>
      <p:bldP spid="931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647700" y="2060575"/>
            <a:ext cx="84963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mezinárodní grantová agentura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vzniká spojením úsilí více států. Jednotlivé možnosti získávání projektů jsou přehledně sdruženy na komunitním serveru CORDIS (Community research and development Information Service; </a:t>
            </a:r>
            <a:r>
              <a:rPr lang="cs-CZ" altLang="cs-CZ" sz="2400" u="sng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http://cordis.europa.eu/</a:t>
            </a:r>
            <a:r>
              <a:rPr lang="cs-CZ" altLang="cs-CZ" sz="2400" u="sng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Koordinace činnosti vědců v EU si vynutila existenci této stránky, která podporuje všechny oblasti vědecké činnosti a má své pobočky v jednotlivých státech EU.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Při Evropské unii již též funguje klasická grantová agentura ERC (European research council;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http://erc.europa.eu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 nabízející klasické badatelské granty pro všechny vědce působící v EU.</a:t>
            </a:r>
          </a:p>
        </p:txBody>
      </p:sp>
      <p:grpSp>
        <p:nvGrpSpPr>
          <p:cNvPr id="32771" name="Skupina 10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7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7559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1.5. Financování vědeckého výzkumu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68313" y="1598613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Grantové agentury: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39750" y="1628775"/>
            <a:ext cx="813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Uvážit, který projekt je v danou chvíli nejvhodnější, zvolit grantovou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agenturu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7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380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128324"/>
            <a:ext cx="6552728" cy="4268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58403" y="2827595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Striktně dodržet formální náležitosti - velmi často jsou projekty kvůli jejich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  nedodržení vyřazeny ještě předtím než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  se na něj podívá odborné oko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395288" y="1832104"/>
            <a:ext cx="813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Dát dohromady funkční řešitelský kolektiv - instituce je vždy garantem toho, že  je projekt proveditelný a přebírá za něj garance v tomto smyslu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03237" y="3951177"/>
            <a:ext cx="83534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	- text žádosti připomíná vědeckou 					publikaci, obsahuje však navíc očekávané 				výsledky a přínos pro společnost spolu s 				rozkladem finanční náročnosti projektu. 				Příklad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zde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491465" y="5690709"/>
            <a:ext cx="8532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Hodnocení žádosti - tzv. oborová komise vybírá pro vlastní hodnocení odborníky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v dané oblasti. Oponentské řízení je anonymní.</a:t>
            </a:r>
          </a:p>
        </p:txBody>
      </p:sp>
      <p:grpSp>
        <p:nvGrpSpPr>
          <p:cNvPr id="337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380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3804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</p:spTree>
    <p:extLst>
      <p:ext uri="{BB962C8B-B14F-4D97-AF65-F5344CB8AC3E}">
        <p14:creationId xmlns:p14="http://schemas.microsoft.com/office/powerpoint/2010/main" val="3686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/>
      <p:bldP spid="51213" grpId="0"/>
      <p:bldP spid="51214" grpId="0"/>
      <p:bldP spid="512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569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1.6. Příprava vědeckých projektů a grantů - základní pravidla</a:t>
            </a: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539750" y="1628800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 případě udělení projektu se žadatel stává řešitelem a jeho organizace tzv. nositelem grantu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539750" y="2427312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 průběhu projektu se předkládají tzv. průběžné zprávy a na konci projektu zprávy závěrečné.</a:t>
            </a: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539750" y="3213125"/>
            <a:ext cx="820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Projekt nemůže být úspěšně ukončen, pokud v jeho rámci nevznikla ani jedna vědecká publikace. </a:t>
            </a: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1979613" y="3932262"/>
            <a:ext cx="691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grantové agentury hlídají aby projekt skončil buď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vědeckou publikací v impaktovaném časopise nebo patentem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979613" y="4652987"/>
            <a:ext cx="691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pokud vědec grant úspěšně nedokončí, většinou nemá šanci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získat další grant  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1979613" y="5372125"/>
            <a:ext cx="6913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evidence projektů je v ČR centralizována, nahlédnutí v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centrálním registru projektů 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informační systém výzkumu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vývoje (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http://www.vyzkum.cz/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4825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483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483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6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8" grpId="0" autoUpdateAnimBg="0"/>
      <p:bldP spid="98319" grpId="0"/>
      <p:bldP spid="98320" grpId="0"/>
      <p:bldP spid="98321" grpId="0"/>
      <p:bldP spid="983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684213" y="1484313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Vědecká činnost je jednou z hlavních aktivit dobré univerzity</a:t>
            </a:r>
          </a:p>
        </p:txBody>
      </p:sp>
      <p:grpSp>
        <p:nvGrpSpPr>
          <p:cNvPr id="6147" name="Skupina 11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15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6153" name="Skupina 15"/>
          <p:cNvGrpSpPr>
            <a:grpSpLocks/>
          </p:cNvGrpSpPr>
          <p:nvPr/>
        </p:nvGrpSpPr>
        <p:grpSpPr bwMode="auto">
          <a:xfrm>
            <a:off x="827088" y="2024063"/>
            <a:ext cx="7273925" cy="4429125"/>
            <a:chOff x="827584" y="1772816"/>
            <a:chExt cx="7272808" cy="4429304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l="9741" t="16650" r="11707" b="6806"/>
            <a:stretch>
              <a:fillRect/>
            </a:stretch>
          </p:blipFill>
          <p:spPr bwMode="auto">
            <a:xfrm>
              <a:off x="827584" y="1772816"/>
              <a:ext cx="7272808" cy="4429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55" name="Rectangle 15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5052305" y="2384506"/>
              <a:ext cx="720080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0" y="3213100"/>
            <a:ext cx="8316913" cy="3190875"/>
            <a:chOff x="272" y="2024"/>
            <a:chExt cx="5239" cy="2010"/>
          </a:xfrm>
        </p:grpSpPr>
        <p:grpSp>
          <p:nvGrpSpPr>
            <p:cNvPr id="7194" name="Group 3"/>
            <p:cNvGrpSpPr>
              <a:grpSpLocks/>
            </p:cNvGrpSpPr>
            <p:nvPr/>
          </p:nvGrpSpPr>
          <p:grpSpPr bwMode="auto">
            <a:xfrm>
              <a:off x="272" y="2024"/>
              <a:ext cx="2290" cy="2010"/>
              <a:chOff x="2213" y="1026"/>
              <a:chExt cx="3262" cy="2963"/>
            </a:xfrm>
          </p:grpSpPr>
          <p:pic>
            <p:nvPicPr>
              <p:cNvPr id="7196" name="Picture 4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1072"/>
                <a:ext cx="3262" cy="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Rectangle 5"/>
              <p:cNvSpPr>
                <a:spLocks noChangeArrowheads="1"/>
              </p:cNvSpPr>
              <p:nvPr/>
            </p:nvSpPr>
            <p:spPr bwMode="auto">
              <a:xfrm>
                <a:off x="2245" y="1026"/>
                <a:ext cx="1814" cy="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8" name="Rectangle 6"/>
              <p:cNvSpPr>
                <a:spLocks noChangeArrowheads="1"/>
              </p:cNvSpPr>
              <p:nvPr/>
            </p:nvSpPr>
            <p:spPr bwMode="auto">
              <a:xfrm rot="-5400000">
                <a:off x="2336" y="980"/>
                <a:ext cx="1134" cy="13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95" name="Text Box 7"/>
            <p:cNvSpPr txBox="1">
              <a:spLocks noChangeArrowheads="1"/>
            </p:cNvSpPr>
            <p:nvPr/>
          </p:nvSpPr>
          <p:spPr bwMode="auto">
            <a:xfrm>
              <a:off x="3016" y="2432"/>
              <a:ext cx="24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Max Planck Society, SRN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39700" y="3267075"/>
            <a:ext cx="6799263" cy="3240088"/>
            <a:chOff x="185" y="2058"/>
            <a:chExt cx="4283" cy="2041"/>
          </a:xfrm>
        </p:grpSpPr>
        <p:sp>
          <p:nvSpPr>
            <p:cNvPr id="7190" name="Text Box 12"/>
            <p:cNvSpPr txBox="1">
              <a:spLocks noChangeArrowheads="1"/>
            </p:cNvSpPr>
            <p:nvPr/>
          </p:nvSpPr>
          <p:spPr bwMode="auto">
            <a:xfrm>
              <a:off x="3016" y="2724"/>
              <a:ext cx="14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RIKEN, Japonsko</a:t>
              </a:r>
            </a:p>
          </p:txBody>
        </p:sp>
        <p:grpSp>
          <p:nvGrpSpPr>
            <p:cNvPr id="7191" name="Group 13"/>
            <p:cNvGrpSpPr>
              <a:grpSpLocks/>
            </p:cNvGrpSpPr>
            <p:nvPr/>
          </p:nvGrpSpPr>
          <p:grpSpPr bwMode="auto">
            <a:xfrm>
              <a:off x="185" y="2058"/>
              <a:ext cx="2818" cy="2041"/>
              <a:chOff x="158" y="2024"/>
              <a:chExt cx="2818" cy="2041"/>
            </a:xfrm>
          </p:grpSpPr>
          <p:pic>
            <p:nvPicPr>
              <p:cNvPr id="719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13916" r="17879" b="25781"/>
              <a:stretch>
                <a:fillRect/>
              </a:stretch>
            </p:blipFill>
            <p:spPr bwMode="auto">
              <a:xfrm>
                <a:off x="540" y="2024"/>
                <a:ext cx="2436" cy="1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Rectangle 15">
                <a:hlinkClick r:id="rId5"/>
              </p:cNvPr>
              <p:cNvSpPr>
                <a:spLocks noChangeArrowheads="1"/>
              </p:cNvSpPr>
              <p:nvPr/>
            </p:nvSpPr>
            <p:spPr bwMode="auto">
              <a:xfrm>
                <a:off x="158" y="3657"/>
                <a:ext cx="2450" cy="4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95288" y="162877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2) Vědecko-výzkumná pracoviště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827088" y="220503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oproti univerzitám daleko větší důraz na vědecko-výzkumnou činnost 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755650" y="2708275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často též školí Ph.D. studenty a spolupracují s univerzitami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4283075" y="3284538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nejznámější sítě výzkumných ústavů:</a:t>
            </a:r>
          </a:p>
        </p:txBody>
      </p: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4211638" y="5476875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resortní či soukromá výzkumná centra</a:t>
            </a:r>
          </a:p>
        </p:txBody>
      </p:sp>
      <p:grpSp>
        <p:nvGrpSpPr>
          <p:cNvPr id="7177" name="Skupina 29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718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33" name="Zaoblený obdélník 32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2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01688" y="3224213"/>
            <a:ext cx="6650037" cy="3300412"/>
            <a:chOff x="729526" y="3182595"/>
            <a:chExt cx="6650787" cy="3301421"/>
          </a:xfrm>
        </p:grpSpPr>
        <p:sp>
          <p:nvSpPr>
            <p:cNvPr id="7184" name="Text Box 27"/>
            <p:cNvSpPr txBox="1">
              <a:spLocks noChangeArrowheads="1"/>
            </p:cNvSpPr>
            <p:nvPr/>
          </p:nvSpPr>
          <p:spPr bwMode="auto">
            <a:xfrm>
              <a:off x="4283100" y="4685606"/>
              <a:ext cx="30972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AV ČR, Česká republika</a:t>
              </a:r>
            </a:p>
          </p:txBody>
        </p:sp>
        <p:pic>
          <p:nvPicPr>
            <p:cNvPr id="7185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7" t="19200" r="32675" b="10101"/>
            <a:stretch>
              <a:fillRect/>
            </a:stretch>
          </p:blipFill>
          <p:spPr bwMode="auto">
            <a:xfrm>
              <a:off x="729526" y="3182595"/>
              <a:ext cx="3039923" cy="330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/>
      <p:bldP spid="76823" grpId="0"/>
      <p:bldP spid="76824" grpId="0"/>
      <p:bldP spid="76825" grpId="0"/>
      <p:bldP spid="768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239713" y="1484313"/>
            <a:ext cx="865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Vědecký tým - základní stavební jednotka každé výzkumné instituce, v dnešní době zpravidla mezinárodní 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179388" y="2211388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Výzkumná instituce je tím kvalitnější čím lepší propojení je mezi jednotlivými vědeckými týmy. </a:t>
            </a:r>
          </a:p>
        </p:txBody>
      </p:sp>
      <p:grpSp>
        <p:nvGrpSpPr>
          <p:cNvPr id="8196" name="Skupina 17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820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476841" y="836712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201" name="Text Box 19"/>
          <p:cNvSpPr txBox="1">
            <a:spLocks noChangeArrowheads="1"/>
          </p:cNvSpPr>
          <p:nvPr/>
        </p:nvSpPr>
        <p:spPr bwMode="auto">
          <a:xfrm>
            <a:off x="395288" y="992188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sp>
        <p:nvSpPr>
          <p:cNvPr id="6163" name="Text Box 15"/>
          <p:cNvSpPr txBox="1">
            <a:spLocks noChangeArrowheads="1"/>
          </p:cNvSpPr>
          <p:nvPr/>
        </p:nvSpPr>
        <p:spPr bwMode="auto">
          <a:xfrm>
            <a:off x="179388" y="2944813"/>
            <a:ext cx="43926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Struktura týmů na daném pracovišti je většinou dána historickými důvody (existence vědeckých autorit v oboru) či podléhá nějakému účelu (modernost, aplikovatelnost, apod.)</a:t>
            </a:r>
          </a:p>
        </p:txBody>
      </p:sp>
      <p:pic>
        <p:nvPicPr>
          <p:cNvPr id="616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4500" r="25687" b="3203"/>
          <a:stretch>
            <a:fillRect/>
          </a:stretch>
        </p:blipFill>
        <p:spPr bwMode="auto">
          <a:xfrm>
            <a:off x="4427538" y="278130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179388" y="4552950"/>
            <a:ext cx="4105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Na PřF UK jsou základními kameny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sekce s jednotlivými katedrami a jejich výzkumnými týmy.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Stále probíhají diskuse o reorganizaci.  </a:t>
            </a:r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16650" r="26974" b="6842"/>
          <a:stretch>
            <a:fillRect/>
          </a:stretch>
        </p:blipFill>
        <p:spPr bwMode="auto">
          <a:xfrm>
            <a:off x="4600575" y="2781300"/>
            <a:ext cx="44354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r="41731" b="11250"/>
          <a:stretch>
            <a:fillRect/>
          </a:stretch>
        </p:blipFill>
        <p:spPr bwMode="auto">
          <a:xfrm>
            <a:off x="4389438" y="2636838"/>
            <a:ext cx="47196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/>
      <p:bldP spid="77833" grpId="0"/>
      <p:bldP spid="6163" grpId="0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250825" y="1341438"/>
            <a:ext cx="8653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900113" y="1773238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Vedoucí týmu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zodpovídá za vlastní vědeckou kvalitu výzkumu, převažuje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  role koordinátorská, na univerzitě má často akademický titul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900113" y="2382838"/>
            <a:ext cx="8088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Samostatní vědečtí pracovníci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(vědečtí asistenti či postdoktorandi)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- představují hlavní sílu týmu, obvykle lidé v nejlepších letech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     do cca 35 let, celosvětově nejčastěji migrující vědecká síla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900113" y="3284538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Odborní pracovníci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experti na určitou metodu či oblast studia, nemají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vlastní vědecké ambice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900113" y="3860800"/>
            <a:ext cx="7704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Postgraduální studenti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pod vedením vedoucího týmu či některého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	            postdoktoranda vypracovávají disertační práce 		            odpovídající zaměření týmu.</a:t>
            </a: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900113" y="4724400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Diplomanti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vypracovávají v rámci týmu diplomové práce, nemusí být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	        nutně velmi úzce zaměřeni</a:t>
            </a: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900113" y="5300663"/>
            <a:ext cx="824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Mladší studenti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často tzv. pomocná pracovní síla, oblíbený způsob 			orientace před vlastním výběrem tématu diplomové práce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900113" y="5949950"/>
            <a:ext cx="84963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- Techničtí pracovníci, laboranté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udržování chodu laboratoře či příprava 			experimentů. Právě na nich často závisí úspěch experimentu.</a:t>
            </a:r>
            <a:endParaRPr lang="cs-CZ" altLang="cs-CZ" sz="2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226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3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3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7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231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  <p:bldP spid="48146" grpId="0"/>
      <p:bldP spid="48147" grpId="0"/>
      <p:bldP spid="48148" grpId="0"/>
      <p:bldP spid="48149" grpId="0"/>
      <p:bldP spid="48150" grpId="0"/>
      <p:bldP spid="48151" grpId="0"/>
      <p:bldP spid="48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dabacon.org/pontiff/wp-content/uploads/2011/08/s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36613"/>
            <a:ext cx="5905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76841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476375" y="2852738"/>
            <a:ext cx="6335713" cy="400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5883E-6 L -2.5E-6 0.128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12801 L -0.00139 0.2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9213 L -2.5E-6 0.4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41709 L -2.5E-6 0.58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396875" y="1341438"/>
            <a:ext cx="8653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Jak vypadá struktura dobrého vědeckého týmu?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95289" y="1772816"/>
            <a:ext cx="8208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Struktura týmu není rigidní, ale podléhá neustálým obměnám daným profilováním dobrých studentů a osvíceností vedoucího týmu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395288" y="2420888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Musí fungovat předávání zkušeností z učitele na žáka, hierarchie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školitelství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27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939800" y="115888"/>
            <a:ext cx="6780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i="1">
                <a:solidFill>
                  <a:schemeClr val="accent2"/>
                </a:solidFill>
                <a:latin typeface="Calibri" panose="020F0502020204030204" pitchFamily="34" charset="0"/>
              </a:rPr>
              <a:t>1. Základní pravidla vědecké práce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76841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395288" y="908050"/>
            <a:ext cx="8497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latin typeface="Calibri" panose="020F0502020204030204" pitchFamily="34" charset="0"/>
                <a:cs typeface="Calibri" panose="020F0502020204030204" pitchFamily="34" charset="0"/>
              </a:rPr>
              <a:t>1.3. Vědecké instituce a organizace, vědecké konference</a:t>
            </a: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026" y="2876550"/>
            <a:ext cx="6406987" cy="3596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/>
      <p:bldP spid="8296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8968</TotalTime>
  <Words>2270</Words>
  <Application>Microsoft Office PowerPoint</Application>
  <PresentationFormat>On-screen Show (4:3)</PresentationFormat>
  <Paragraphs>234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221</cp:revision>
  <dcterms:created xsi:type="dcterms:W3CDTF">2006-10-17T20:07:31Z</dcterms:created>
  <dcterms:modified xsi:type="dcterms:W3CDTF">2019-11-06T06:58:43Z</dcterms:modified>
</cp:coreProperties>
</file>