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7" r:id="rId2"/>
    <p:sldId id="338" r:id="rId3"/>
    <p:sldId id="340" r:id="rId4"/>
    <p:sldId id="336" r:id="rId5"/>
    <p:sldId id="334" r:id="rId6"/>
    <p:sldId id="341" r:id="rId7"/>
    <p:sldId id="342" r:id="rId8"/>
    <p:sldId id="314" r:id="rId9"/>
    <p:sldId id="347" r:id="rId10"/>
    <p:sldId id="346" r:id="rId11"/>
    <p:sldId id="339" r:id="rId12"/>
    <p:sldId id="343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3" autoAdjust="0"/>
    <p:restoredTop sz="94660"/>
  </p:normalViewPr>
  <p:slideViewPr>
    <p:cSldViewPr>
      <p:cViewPr varScale="1">
        <p:scale>
          <a:sx n="111" d="100"/>
          <a:sy n="111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FD0F2B-1FE0-434A-9D09-2C85B6E5B3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38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7C80-875A-4883-8CB5-68B00D6CFB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68FDE-EEF0-4239-9366-0B37588032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BB8B7-1DBA-4303-A390-85C37CA46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60E9B-8E6F-4B17-A301-49C7DAA451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D3949-6AD5-4CA8-9A0F-8618E85A0C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0C4D5-9EC2-4E0F-AA48-4FF56C98BB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61D2E-51DF-4F58-B277-8C72859756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1E439-3065-4035-8E2A-69160B44FF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311A2-365F-4CA7-AF1D-65572A8784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E816F-0DED-489B-A168-D55D553C70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D8113-E8B0-42EF-A58B-A66C6153D9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413E6A2-9B9E-47DF-8856-1A0AFF7FA4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ihop-net.org/UniPub/iHOP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ite.ebrary.com/lib/cuni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siknowledge.com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admin-apps.webofknowledge.com/JCR/JCR?SID=T1EkpNgMdIa3MB53@2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f1000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www.wikigenes.org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cite.com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endnote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fman.co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://en.wikipedia.org/wiki/Comparison_of_reference_management_software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myendnoteweb.com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blog.mendeley.com/tipstricks/7-ways-to-add-documents-to-mendele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://www.mendeley.com/features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://www.zotero.org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ib-eth.natur.cuni.cz/BIBLIO/index.php?menu=infozdroje-books&amp;language=" TargetMode="External"/><Relationship Id="rId5" Type="http://schemas.openxmlformats.org/officeDocument/2006/relationships/hyperlink" Target="http://lib.natur.cuni.cz/BIBLIO/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://pez.cuni.cz/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F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www.nkp.cz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9225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922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179512" y="1844824"/>
            <a:ext cx="8964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err="1" smtClean="0">
                <a:latin typeface="Calibri" pitchFamily="34" charset="0"/>
              </a:rPr>
              <a:t>iHOP</a:t>
            </a:r>
            <a:r>
              <a:rPr lang="cs-CZ" sz="2000" b="1" dirty="0" smtClean="0">
                <a:latin typeface="Calibri" pitchFamily="34" charset="0"/>
              </a:rPr>
              <a:t> </a:t>
            </a:r>
            <a:r>
              <a:rPr lang="cs-CZ" sz="2000" dirty="0" smtClean="0">
                <a:latin typeface="Calibri" pitchFamily="34" charset="0"/>
              </a:rPr>
              <a:t>- </a:t>
            </a:r>
            <a:r>
              <a:rPr lang="cs-CZ" sz="2000" dirty="0" err="1" smtClean="0">
                <a:latin typeface="Calibri" pitchFamily="34" charset="0"/>
              </a:rPr>
              <a:t>plnotextové</a:t>
            </a:r>
            <a:r>
              <a:rPr lang="cs-CZ" sz="2000" dirty="0" smtClean="0">
                <a:latin typeface="Calibri" pitchFamily="34" charset="0"/>
              </a:rPr>
              <a:t> vyhledávání </a:t>
            </a:r>
            <a:r>
              <a:rPr lang="cs-CZ" sz="2000" dirty="0" err="1" smtClean="0">
                <a:latin typeface="Calibri" pitchFamily="34" charset="0"/>
              </a:rPr>
              <a:t>Pubmed</a:t>
            </a:r>
            <a:r>
              <a:rPr lang="cs-CZ" sz="2000" dirty="0" smtClean="0">
                <a:latin typeface="Calibri" pitchFamily="34" charset="0"/>
              </a:rPr>
              <a:t> s vytvářením vlastních hypertextů o genech, proteinech a chemických látkách - 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http://www.</a:t>
            </a:r>
            <a:r>
              <a:rPr lang="cs-CZ" sz="2000" b="1" dirty="0" err="1" smtClean="0">
                <a:solidFill>
                  <a:schemeClr val="accent2"/>
                </a:solidFill>
                <a:latin typeface="Calibri" pitchFamily="34" charset="0"/>
              </a:rPr>
              <a:t>ihop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-</a:t>
            </a:r>
            <a:r>
              <a:rPr lang="cs-CZ" sz="2000" b="1" dirty="0" err="1" smtClean="0">
                <a:solidFill>
                  <a:schemeClr val="accent2"/>
                </a:solidFill>
                <a:latin typeface="Calibri" pitchFamily="34" charset="0"/>
              </a:rPr>
              <a:t>net.org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/</a:t>
            </a:r>
            <a:r>
              <a:rPr lang="cs-CZ" sz="2000" b="1" dirty="0" err="1" smtClean="0">
                <a:solidFill>
                  <a:schemeClr val="accent2"/>
                </a:solidFill>
                <a:latin typeface="Calibri" pitchFamily="34" charset="0"/>
              </a:rPr>
              <a:t>UniPub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/</a:t>
            </a:r>
            <a:r>
              <a:rPr lang="cs-CZ" sz="2000" b="1" dirty="0" err="1" smtClean="0">
                <a:solidFill>
                  <a:schemeClr val="accent2"/>
                </a:solidFill>
                <a:latin typeface="Calibri" pitchFamily="34" charset="0"/>
              </a:rPr>
              <a:t>iHOP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/</a:t>
            </a:r>
            <a:endParaRPr lang="cs-CZ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79512" y="908720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23528" y="1412776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3) Doplnit si údaje z dostupných </a:t>
            </a:r>
            <a:r>
              <a:rPr lang="cs-CZ" sz="23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plnotextových</a:t>
            </a:r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databázi či vyhledávačů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050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13746" r="16432" b="33837"/>
          <a:stretch>
            <a:fillRect/>
          </a:stretch>
        </p:blipFill>
        <p:spPr bwMode="auto">
          <a:xfrm>
            <a:off x="611560" y="2564904"/>
            <a:ext cx="789259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323528" y="1340768"/>
            <a:ext cx="8604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err="1" smtClean="0"/>
              <a:t>Ebrary</a:t>
            </a:r>
            <a:r>
              <a:rPr lang="cs-CZ" dirty="0" smtClean="0"/>
              <a:t> - plné texty knih - </a:t>
            </a:r>
            <a:r>
              <a:rPr lang="cs-CZ" b="1" dirty="0" smtClean="0">
                <a:hlinkClick r:id="rId2"/>
              </a:rPr>
              <a:t>http://site.ebrary.com/lib/cuni/</a:t>
            </a:r>
            <a:endParaRPr lang="cs-CZ" b="1" dirty="0"/>
          </a:p>
        </p:txBody>
      </p:sp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434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12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51520" y="836712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5) Dohledat plný text článku či knihy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6" cstate="print"/>
          <a:srcRect t="14485" r="50097" b="17594"/>
          <a:stretch>
            <a:fillRect/>
          </a:stretch>
        </p:blipFill>
        <p:spPr bwMode="auto">
          <a:xfrm>
            <a:off x="2267744" y="1748989"/>
            <a:ext cx="4320480" cy="470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Obdélník 11"/>
          <p:cNvSpPr>
            <a:spLocks noChangeArrowheads="1"/>
          </p:cNvSpPr>
          <p:nvPr/>
        </p:nvSpPr>
        <p:spPr bwMode="auto">
          <a:xfrm>
            <a:off x="323850" y="1861376"/>
            <a:ext cx="838425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- Nejpoužívanějším nástrojem při vyhledávání informací o kvalitě určitého časopisu, článku či autora je služba nabízená v rámci </a:t>
            </a:r>
            <a:r>
              <a:rPr lang="cs-CZ" b="1" dirty="0">
                <a:solidFill>
                  <a:srgbClr val="000000"/>
                </a:solidFill>
                <a:cs typeface="Times New Roman" pitchFamily="18" charset="0"/>
              </a:rPr>
              <a:t>Web </a:t>
            </a:r>
            <a:r>
              <a:rPr lang="cs-CZ" b="1" dirty="0" err="1">
                <a:solidFill>
                  <a:srgbClr val="000000"/>
                </a:solidFill>
                <a:cs typeface="Times New Roman" pitchFamily="18" charset="0"/>
              </a:rPr>
              <a:t>of</a:t>
            </a:r>
            <a:r>
              <a:rPr lang="cs-CZ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cs-CZ" b="1" dirty="0" err="1">
                <a:solidFill>
                  <a:srgbClr val="000000"/>
                </a:solidFill>
                <a:cs typeface="Times New Roman" pitchFamily="18" charset="0"/>
              </a:rPr>
              <a:t>Knowledge</a:t>
            </a:r>
            <a:r>
              <a:rPr lang="cs-CZ" dirty="0">
                <a:cs typeface="Times New Roman" pitchFamily="18" charset="0"/>
              </a:rPr>
              <a:t> </a:t>
            </a:r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organizací </a:t>
            </a:r>
            <a:r>
              <a:rPr lang="cs-CZ" b="1" dirty="0">
                <a:cs typeface="Times New Roman" pitchFamily="18" charset="0"/>
              </a:rPr>
              <a:t>Institute </a:t>
            </a:r>
            <a:r>
              <a:rPr lang="cs-CZ" b="1" dirty="0" err="1">
                <a:cs typeface="Times New Roman" pitchFamily="18" charset="0"/>
              </a:rPr>
              <a:t>for</a:t>
            </a:r>
            <a:r>
              <a:rPr lang="cs-CZ" b="1" dirty="0">
                <a:cs typeface="Times New Roman" pitchFamily="18" charset="0"/>
              </a:rPr>
              <a:t> </a:t>
            </a:r>
            <a:r>
              <a:rPr lang="cs-CZ" b="1" dirty="0" err="1">
                <a:cs typeface="Times New Roman" pitchFamily="18" charset="0"/>
              </a:rPr>
              <a:t>Scientific</a:t>
            </a:r>
            <a:r>
              <a:rPr lang="cs-CZ" b="1" dirty="0">
                <a:cs typeface="Times New Roman" pitchFamily="18" charset="0"/>
              </a:rPr>
              <a:t> </a:t>
            </a:r>
            <a:r>
              <a:rPr lang="cs-CZ" b="1" dirty="0" err="1">
                <a:cs typeface="Times New Roman" pitchFamily="18" charset="0"/>
              </a:rPr>
              <a:t>Information</a:t>
            </a:r>
            <a:r>
              <a:rPr lang="cs-CZ" dirty="0">
                <a:cs typeface="Times New Roman" pitchFamily="18" charset="0"/>
              </a:rPr>
              <a:t> (ISI), tzv. </a:t>
            </a:r>
            <a:r>
              <a:rPr lang="cs-CZ" b="1" dirty="0">
                <a:cs typeface="Times New Roman" pitchFamily="18" charset="0"/>
                <a:hlinkClick r:id="rId2"/>
              </a:rPr>
              <a:t>Journal </a:t>
            </a:r>
            <a:r>
              <a:rPr lang="cs-CZ" b="1" dirty="0" err="1">
                <a:cs typeface="Times New Roman" pitchFamily="18" charset="0"/>
                <a:hlinkClick r:id="rId2"/>
              </a:rPr>
              <a:t>Citation</a:t>
            </a:r>
            <a:r>
              <a:rPr lang="cs-CZ" b="1" dirty="0">
                <a:cs typeface="Times New Roman" pitchFamily="18" charset="0"/>
                <a:hlinkClick r:id="rId2"/>
              </a:rPr>
              <a:t> </a:t>
            </a:r>
            <a:r>
              <a:rPr lang="cs-CZ" b="1" dirty="0" err="1">
                <a:cs typeface="Times New Roman" pitchFamily="18" charset="0"/>
                <a:hlinkClick r:id="rId2"/>
              </a:rPr>
              <a:t>Reports</a:t>
            </a:r>
            <a:r>
              <a:rPr lang="cs-CZ" dirty="0">
                <a:cs typeface="Times New Roman" pitchFamily="18" charset="0"/>
              </a:rPr>
              <a:t>. Tato organizace shromažďuje informace o počtech citací jednotlivých článků ze všech vědeckých oborů</a:t>
            </a:r>
            <a:r>
              <a:rPr lang="cs-CZ" dirty="0" smtClean="0">
                <a:cs typeface="Times New Roman" pitchFamily="18" charset="0"/>
              </a:rPr>
              <a:t>.</a:t>
            </a:r>
          </a:p>
          <a:p>
            <a:pPr algn="ctr" eaLnBrk="0" hangingPunct="0"/>
            <a:r>
              <a:rPr lang="cs-CZ" sz="2000" b="1" dirty="0" smtClean="0"/>
              <a:t>http://isiknowledge.com/</a:t>
            </a:r>
            <a:endParaRPr lang="cs-CZ" sz="2000" b="1" dirty="0">
              <a:cs typeface="Times New Roman" pitchFamily="18" charset="0"/>
            </a:endParaRPr>
          </a:p>
          <a:p>
            <a:pPr eaLnBrk="0" hangingPunct="0"/>
            <a:r>
              <a:rPr lang="cs-CZ" dirty="0">
                <a:cs typeface="Times New Roman" pitchFamily="18" charset="0"/>
              </a:rPr>
              <a:t>- Lze porovnávat kvalitu vědeckých časopisů na základě tzv. </a:t>
            </a:r>
            <a:r>
              <a:rPr lang="cs-CZ" b="1" dirty="0" err="1">
                <a:cs typeface="Times New Roman" pitchFamily="18" charset="0"/>
              </a:rPr>
              <a:t>impakt</a:t>
            </a:r>
            <a:r>
              <a:rPr lang="cs-CZ" b="1" dirty="0">
                <a:cs typeface="Times New Roman" pitchFamily="18" charset="0"/>
              </a:rPr>
              <a:t> faktoru (IF)</a:t>
            </a:r>
            <a:r>
              <a:rPr lang="cs-CZ" dirty="0">
                <a:cs typeface="Times New Roman" pitchFamily="18" charset="0"/>
              </a:rPr>
              <a:t>. Ten</a:t>
            </a:r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 udává kolik citací průměrně bude mít určitý článek za poslední dva roky. Čím lepší je impakt faktor časopisu, </a:t>
            </a:r>
            <a:r>
              <a:rPr lang="cs-CZ" dirty="0" smtClean="0">
                <a:solidFill>
                  <a:srgbClr val="000000"/>
                </a:solidFill>
                <a:cs typeface="Times New Roman" pitchFamily="18" charset="0"/>
              </a:rPr>
              <a:t>tím větší zásah ve vědecké komunitě bude mít článek, který v něm bude publikován.</a:t>
            </a:r>
            <a:endParaRPr lang="cs-CZ" sz="2800" dirty="0"/>
          </a:p>
        </p:txBody>
      </p:sp>
      <p:sp>
        <p:nvSpPr>
          <p:cNvPr id="2056" name="TextovéPole 13"/>
          <p:cNvSpPr txBox="1">
            <a:spLocks noChangeArrowheads="1"/>
          </p:cNvSpPr>
          <p:nvPr/>
        </p:nvSpPr>
        <p:spPr bwMode="auto">
          <a:xfrm>
            <a:off x="323850" y="1412776"/>
            <a:ext cx="6696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- využití pro hodnocení kvality vědeckých článků a jejich autorů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-36512" y="822484"/>
            <a:ext cx="9324528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3.4. </a:t>
            </a:r>
            <a:r>
              <a:rPr lang="cs-CZ" sz="23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Scientometrie</a:t>
            </a:r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jako orientační nástroj hodnocení kvality vědecké práce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31763" y="44624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611560" y="620688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1671" t="35334" r="17613" b="45825"/>
          <a:stretch>
            <a:fillRect/>
          </a:stretch>
        </p:blipFill>
        <p:spPr bwMode="auto">
          <a:xfrm>
            <a:off x="1528144" y="4924612"/>
            <a:ext cx="638139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2" descr="pecetUK"/>
            <p:cNvPicPr>
              <a:picLocks noChangeAspect="1" noChangeArrowheads="1"/>
            </p:cNvPicPr>
            <p:nvPr/>
          </p:nvPicPr>
          <p:blipFill>
            <a:blip r:embed="rId6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5" descr="logo-male UEB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31763" y="44624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611560" y="620688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-36512" y="822484"/>
            <a:ext cx="9324528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3.4. </a:t>
            </a:r>
            <a:r>
              <a:rPr lang="cs-CZ" sz="23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Scientometrie</a:t>
            </a:r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jako orientační nástroj hodnocení kvality vědecké práce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TextovéPole 14"/>
          <p:cNvSpPr txBox="1">
            <a:spLocks noChangeArrowheads="1"/>
          </p:cNvSpPr>
          <p:nvPr/>
        </p:nvSpPr>
        <p:spPr bwMode="auto">
          <a:xfrm>
            <a:off x="180354" y="2812866"/>
            <a:ext cx="7920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latin typeface="Calibri" pitchFamily="34" charset="0"/>
                <a:cs typeface="Calibri" pitchFamily="34" charset="0"/>
              </a:rPr>
              <a:t>Textové hodnocení článků odborníky pro odborníky: </a:t>
            </a:r>
            <a:r>
              <a:rPr lang="cs-CZ" sz="2000" b="1" dirty="0" err="1">
                <a:latin typeface="Calibri" pitchFamily="34" charset="0"/>
                <a:cs typeface="Calibri" pitchFamily="34" charset="0"/>
                <a:hlinkClick r:id="rId2"/>
              </a:rPr>
              <a:t>Faculty</a:t>
            </a:r>
            <a:r>
              <a:rPr lang="cs-CZ" sz="2000" b="1" dirty="0">
                <a:latin typeface="Calibri" pitchFamily="34" charset="0"/>
                <a:cs typeface="Calibri" pitchFamily="34" charset="0"/>
                <a:hlinkClick r:id="rId2"/>
              </a:rPr>
              <a:t> </a:t>
            </a:r>
            <a:r>
              <a:rPr lang="cs-CZ" sz="2000" b="1" dirty="0" err="1">
                <a:latin typeface="Calibri" pitchFamily="34" charset="0"/>
                <a:cs typeface="Calibri" pitchFamily="34" charset="0"/>
                <a:hlinkClick r:id="rId2"/>
              </a:rPr>
              <a:t>of</a:t>
            </a:r>
            <a:r>
              <a:rPr lang="cs-CZ" sz="2000" b="1" dirty="0">
                <a:latin typeface="Calibri" pitchFamily="34" charset="0"/>
                <a:cs typeface="Calibri" pitchFamily="34" charset="0"/>
                <a:hlinkClick r:id="rId2"/>
              </a:rPr>
              <a:t> 1000</a:t>
            </a:r>
            <a:endParaRPr lang="cs-CZ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ovéPole 15"/>
          <p:cNvSpPr txBox="1">
            <a:spLocks noChangeArrowheads="1"/>
          </p:cNvSpPr>
          <p:nvPr/>
        </p:nvSpPr>
        <p:spPr bwMode="auto">
          <a:xfrm>
            <a:off x="215775" y="1221720"/>
            <a:ext cx="87487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dirty="0">
                <a:latin typeface="Calibri" pitchFamily="34" charset="0"/>
                <a:cs typeface="Calibri" pitchFamily="34" charset="0"/>
              </a:rPr>
              <a:t>- Pro hodnocení kvality vědecké práce laboratoře či konkrétního vědce není hodnota </a:t>
            </a:r>
            <a:r>
              <a:rPr lang="cs-CZ" sz="2000" dirty="0" err="1">
                <a:latin typeface="Calibri" pitchFamily="34" charset="0"/>
                <a:cs typeface="Calibri" pitchFamily="34" charset="0"/>
              </a:rPr>
              <a:t>impakt</a:t>
            </a:r>
            <a:r>
              <a:rPr lang="cs-CZ" sz="2000" dirty="0">
                <a:latin typeface="Calibri" pitchFamily="34" charset="0"/>
                <a:cs typeface="Calibri" pitchFamily="34" charset="0"/>
              </a:rPr>
              <a:t> faktoru bohužel vždy dobrým kritériem, mezi hlavní nevýhody patří jeho ovlivnění počtem výzkumníků v konkrétní oblasti. Odvozeným indexem je tzv. </a:t>
            </a:r>
            <a:r>
              <a:rPr lang="cs-CZ" sz="2000" b="1" dirty="0" err="1">
                <a:latin typeface="Calibri" pitchFamily="34" charset="0"/>
                <a:cs typeface="Calibri" pitchFamily="34" charset="0"/>
              </a:rPr>
              <a:t>Hirsch</a:t>
            </a:r>
            <a:r>
              <a:rPr lang="cs-CZ" sz="2000" b="1" dirty="0">
                <a:latin typeface="Calibri" pitchFamily="34" charset="0"/>
                <a:cs typeface="Calibri" pitchFamily="34" charset="0"/>
              </a:rPr>
              <a:t> index</a:t>
            </a:r>
            <a:r>
              <a:rPr lang="cs-CZ" sz="2000" dirty="0">
                <a:latin typeface="Calibri" pitchFamily="34" charset="0"/>
                <a:cs typeface="Calibri" pitchFamily="34" charset="0"/>
              </a:rPr>
              <a:t>, který 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udává </a:t>
            </a:r>
            <a:r>
              <a:rPr lang="cs-CZ" sz="2000" dirty="0">
                <a:latin typeface="Calibri" pitchFamily="34" charset="0"/>
                <a:cs typeface="Calibri" pitchFamily="34" charset="0"/>
              </a:rPr>
              <a:t>počet publikací (</a:t>
            </a:r>
            <a:r>
              <a:rPr lang="cs-CZ" sz="2000" b="1" dirty="0">
                <a:latin typeface="Calibri" pitchFamily="34" charset="0"/>
                <a:cs typeface="Calibri" pitchFamily="34" charset="0"/>
              </a:rPr>
              <a:t>n</a:t>
            </a:r>
            <a:r>
              <a:rPr lang="cs-CZ" sz="2000" dirty="0">
                <a:latin typeface="Calibri" pitchFamily="34" charset="0"/>
                <a:cs typeface="Calibri" pitchFamily="34" charset="0"/>
              </a:rPr>
              <a:t>), které byly citovány nejméně </a:t>
            </a:r>
            <a:r>
              <a:rPr lang="cs-CZ" sz="2000" b="1" dirty="0">
                <a:latin typeface="Calibri" pitchFamily="34" charset="0"/>
                <a:cs typeface="Calibri" pitchFamily="34" charset="0"/>
              </a:rPr>
              <a:t>n-krát</a:t>
            </a:r>
            <a:r>
              <a:rPr lang="cs-CZ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9150" t="25559" r="10526" b="8735"/>
          <a:stretch>
            <a:fillRect/>
          </a:stretch>
        </p:blipFill>
        <p:spPr bwMode="auto">
          <a:xfrm>
            <a:off x="1547664" y="3212976"/>
            <a:ext cx="5040560" cy="329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9225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922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179512" y="1844824"/>
            <a:ext cx="8964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err="1" smtClean="0">
                <a:latin typeface="Calibri" pitchFamily="34" charset="0"/>
              </a:rPr>
              <a:t>Wikigenes</a:t>
            </a:r>
            <a:r>
              <a:rPr lang="cs-CZ" sz="2000" b="1" dirty="0" smtClean="0">
                <a:latin typeface="Calibri" pitchFamily="34" charset="0"/>
              </a:rPr>
              <a:t> </a:t>
            </a:r>
            <a:r>
              <a:rPr lang="cs-CZ" sz="2000" dirty="0" smtClean="0">
                <a:latin typeface="Calibri" pitchFamily="34" charset="0"/>
              </a:rPr>
              <a:t>- </a:t>
            </a:r>
            <a:r>
              <a:rPr lang="cs-CZ" sz="2000" dirty="0" err="1" smtClean="0">
                <a:latin typeface="Calibri" pitchFamily="34" charset="0"/>
              </a:rPr>
              <a:t>plnotextové</a:t>
            </a:r>
            <a:r>
              <a:rPr lang="cs-CZ" sz="2000" dirty="0" smtClean="0">
                <a:latin typeface="Calibri" pitchFamily="34" charset="0"/>
              </a:rPr>
              <a:t> vyhledávání s možností editace hypertextů o genech, proteinech a chemických látkách - 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http://www.</a:t>
            </a:r>
            <a:r>
              <a:rPr lang="cs-CZ" sz="2000" b="1" dirty="0" err="1" smtClean="0">
                <a:solidFill>
                  <a:schemeClr val="accent2"/>
                </a:solidFill>
                <a:latin typeface="Calibri" pitchFamily="34" charset="0"/>
              </a:rPr>
              <a:t>wikigenes.org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/</a:t>
            </a:r>
            <a:endParaRPr lang="cs-CZ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79512" y="908720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23528" y="1412776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3) Doplnit si údaje z dostupných </a:t>
            </a:r>
            <a:r>
              <a:rPr lang="cs-CZ" sz="23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plnotextových</a:t>
            </a:r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databázi či vyhledávačů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7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0922" t="14485" r="12888" b="34574"/>
          <a:stretch>
            <a:fillRect/>
          </a:stretch>
        </p:blipFill>
        <p:spPr bwMode="auto">
          <a:xfrm>
            <a:off x="827584" y="2556531"/>
            <a:ext cx="7416824" cy="39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79512" y="764704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23528" y="1268760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4) Vytvořit si osobní databázi referencí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11560" y="620688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ovéPole 14"/>
          <p:cNvSpPr txBox="1"/>
          <p:nvPr/>
        </p:nvSpPr>
        <p:spPr>
          <a:xfrm>
            <a:off x="395536" y="1844824"/>
            <a:ext cx="8748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Dobré porovnání jednotlivých programů včetně volně šiřitelných:</a:t>
            </a:r>
          </a:p>
          <a:p>
            <a:pPr eaLnBrk="0" hangingPunct="0"/>
            <a:r>
              <a:rPr lang="cs-CZ" sz="2000" b="1" dirty="0" smtClean="0">
                <a:latin typeface="Calibri" pitchFamily="34" charset="0"/>
                <a:cs typeface="Calibri" pitchFamily="34" charset="0"/>
                <a:hlinkClick r:id="rId5"/>
              </a:rPr>
              <a:t>http://en.wikipedia.org/wiki/Comparison_of_reference_management_software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94990" y="2681044"/>
            <a:ext cx="828146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200" b="1" dirty="0" smtClean="0">
                <a:latin typeface="Calibri" pitchFamily="34" charset="0"/>
              </a:rPr>
              <a:t>Placené programy:</a:t>
            </a:r>
          </a:p>
          <a:p>
            <a:r>
              <a:rPr lang="cs-CZ" sz="22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  <a:hlinkClick r:id="rId6"/>
              </a:rPr>
              <a:t>Reference </a:t>
            </a:r>
            <a:r>
              <a:rPr lang="cs-CZ" sz="2200" b="1" dirty="0" err="1" smtClean="0">
                <a:latin typeface="Calibri" pitchFamily="34" charset="0"/>
                <a:ea typeface="Times New Roman" pitchFamily="18" charset="0"/>
                <a:cs typeface="Arial" pitchFamily="34" charset="0"/>
                <a:hlinkClick r:id="rId6"/>
              </a:rPr>
              <a:t>Manager</a:t>
            </a:r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cs-CZ" sz="2200" b="1" dirty="0" err="1" smtClean="0">
                <a:latin typeface="Calibri" pitchFamily="34" charset="0"/>
                <a:ea typeface="Times New Roman" pitchFamily="18" charset="0"/>
                <a:cs typeface="Arial" pitchFamily="34" charset="0"/>
                <a:hlinkClick r:id="rId7"/>
              </a:rPr>
              <a:t>EndNote</a:t>
            </a:r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či </a:t>
            </a:r>
            <a:r>
              <a:rPr lang="cs-CZ" sz="2200" b="1" dirty="0" err="1" smtClean="0">
                <a:latin typeface="Calibri" pitchFamily="34" charset="0"/>
                <a:ea typeface="Times New Roman" pitchFamily="18" charset="0"/>
                <a:cs typeface="Arial" pitchFamily="34" charset="0"/>
                <a:hlinkClick r:id="rId8"/>
              </a:rPr>
              <a:t>ProCite</a:t>
            </a:r>
            <a:r>
              <a:rPr lang="cs-CZ" sz="2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2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Všechny tyto programy jsou produkovány společností </a:t>
            </a:r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Thomson </a:t>
            </a:r>
            <a:r>
              <a:rPr lang="cs-CZ" sz="2200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Reuters</a:t>
            </a:r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(návaznost na ISI WOS).</a:t>
            </a:r>
            <a:endParaRPr lang="cs-CZ" sz="22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/>
          <a:srcRect l="60833" t="29988" r="12298" b="47864"/>
          <a:stretch>
            <a:fillRect/>
          </a:stretch>
        </p:blipFill>
        <p:spPr bwMode="auto">
          <a:xfrm>
            <a:off x="3203848" y="4506444"/>
            <a:ext cx="2952328" cy="194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 cstate="print"/>
          <a:srcRect l="37006" t="26376" r="26966" b="36711"/>
          <a:stretch>
            <a:fillRect/>
          </a:stretch>
        </p:blipFill>
        <p:spPr bwMode="auto">
          <a:xfrm>
            <a:off x="144016" y="4077072"/>
            <a:ext cx="2915816" cy="239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 cstate="print"/>
          <a:srcRect l="38779" t="27114" r="28737" b="35234"/>
          <a:stretch>
            <a:fillRect/>
          </a:stretch>
        </p:blipFill>
        <p:spPr bwMode="auto">
          <a:xfrm>
            <a:off x="6256422" y="3933056"/>
            <a:ext cx="2780074" cy="257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79512" y="764704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23528" y="1268760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4) Vytvořit si osobní databázi referencí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11560" y="620688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9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79512" y="1700808"/>
            <a:ext cx="8964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Calibri" pitchFamily="34" charset="0"/>
              </a:rPr>
              <a:t>Volně dostupné programy:</a:t>
            </a:r>
          </a:p>
          <a:p>
            <a:r>
              <a:rPr lang="cs-CZ" sz="2000" b="1" dirty="0" err="1" smtClean="0">
                <a:latin typeface="Calibri" pitchFamily="34" charset="0"/>
              </a:rPr>
              <a:t>EndNoteBasic</a:t>
            </a:r>
            <a:r>
              <a:rPr lang="cs-CZ" sz="2000" b="1" dirty="0" smtClean="0">
                <a:latin typeface="Calibri" pitchFamily="34" charset="0"/>
              </a:rPr>
              <a:t> -</a:t>
            </a:r>
            <a:r>
              <a:rPr lang="cs-CZ" sz="2000" dirty="0" smtClean="0">
                <a:latin typeface="Calibri" pitchFamily="34" charset="0"/>
              </a:rPr>
              <a:t> online verze oblíbeného bibliografického software </a:t>
            </a:r>
            <a:r>
              <a:rPr lang="cs-CZ" sz="2000" dirty="0" err="1" smtClean="0">
                <a:latin typeface="Calibri" pitchFamily="34" charset="0"/>
              </a:rPr>
              <a:t>EndNote</a:t>
            </a:r>
            <a:r>
              <a:rPr lang="cs-CZ" sz="2000" dirty="0" smtClean="0">
                <a:latin typeface="Calibri" pitchFamily="34" charset="0"/>
              </a:rPr>
              <a:t>, výhodné propojení s ISI Web </a:t>
            </a:r>
            <a:r>
              <a:rPr lang="cs-CZ" sz="2000" dirty="0" err="1" smtClean="0">
                <a:latin typeface="Calibri" pitchFamily="34" charset="0"/>
              </a:rPr>
              <a:t>of</a:t>
            </a:r>
            <a:r>
              <a:rPr lang="cs-CZ" sz="2000" dirty="0" smtClean="0">
                <a:latin typeface="Calibri" pitchFamily="34" charset="0"/>
              </a:rPr>
              <a:t> </a:t>
            </a:r>
            <a:r>
              <a:rPr lang="cs-CZ" sz="2000" dirty="0" err="1" smtClean="0">
                <a:latin typeface="Calibri" pitchFamily="34" charset="0"/>
              </a:rPr>
              <a:t>Knowledge</a:t>
            </a:r>
            <a:r>
              <a:rPr lang="cs-CZ" sz="2000" dirty="0" smtClean="0">
                <a:latin typeface="Calibri" pitchFamily="34" charset="0"/>
              </a:rPr>
              <a:t> - 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https://www.myendnoteweb.com/</a:t>
            </a:r>
            <a:endParaRPr lang="cs-CZ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3075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16699" r="5801" b="7997"/>
          <a:stretch>
            <a:fillRect/>
          </a:stretch>
        </p:blipFill>
        <p:spPr bwMode="auto">
          <a:xfrm>
            <a:off x="1331640" y="2708920"/>
            <a:ext cx="5904656" cy="377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0249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025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bdélník 12"/>
          <p:cNvSpPr/>
          <p:nvPr/>
        </p:nvSpPr>
        <p:spPr>
          <a:xfrm>
            <a:off x="251520" y="126876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sz="2000" b="1" dirty="0" smtClean="0">
                <a:latin typeface="Calibri" pitchFamily="34" charset="0"/>
              </a:rPr>
              <a:t>Volně dostupné programy:</a:t>
            </a:r>
          </a:p>
          <a:p>
            <a:pPr eaLnBrk="0" hangingPunct="0"/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Mendeley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- moderní přístup kombinující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odpočátku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plnotextový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přístup k databázi -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http://www.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mendeley.com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features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/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4098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1513" t="14485" r="12888" b="6520"/>
          <a:stretch>
            <a:fillRect/>
          </a:stretch>
        </p:blipFill>
        <p:spPr bwMode="auto">
          <a:xfrm>
            <a:off x="3563888" y="2292061"/>
            <a:ext cx="5112568" cy="427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23528" y="908720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4) Vytvořit si osobní databázi referencí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51520" y="2322165"/>
            <a:ext cx="302433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Více možností vkládání citací:</a:t>
            </a:r>
            <a:endParaRPr lang="cs-CZ" sz="2000" b="1" dirty="0" smtClean="0">
              <a:latin typeface="Calibri" pitchFamily="34" charset="0"/>
              <a:cs typeface="Calibri" pitchFamily="34" charset="0"/>
              <a:hlinkClick r:id="rId7"/>
            </a:endParaRPr>
          </a:p>
          <a:p>
            <a:r>
              <a:rPr lang="cs-CZ" dirty="0" smtClean="0">
                <a:hlinkClick r:id="rId7"/>
              </a:rPr>
              <a:t>http://blog.</a:t>
            </a:r>
            <a:r>
              <a:rPr lang="cs-CZ" dirty="0" err="1" smtClean="0">
                <a:hlinkClick r:id="rId7"/>
              </a:rPr>
              <a:t>mendeley.com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tipstricks</a:t>
            </a:r>
            <a:r>
              <a:rPr lang="cs-CZ" dirty="0" smtClean="0">
                <a:hlinkClick r:id="rId7"/>
              </a:rPr>
              <a:t>/7-</a:t>
            </a:r>
            <a:r>
              <a:rPr lang="cs-CZ" dirty="0" err="1" smtClean="0">
                <a:hlinkClick r:id="rId7"/>
              </a:rPr>
              <a:t>ways</a:t>
            </a:r>
            <a:r>
              <a:rPr lang="cs-CZ" dirty="0" smtClean="0">
                <a:hlinkClick r:id="rId7"/>
              </a:rPr>
              <a:t>-to-</a:t>
            </a:r>
            <a:r>
              <a:rPr lang="cs-CZ" dirty="0" err="1" smtClean="0">
                <a:hlinkClick r:id="rId7"/>
              </a:rPr>
              <a:t>add</a:t>
            </a:r>
            <a:r>
              <a:rPr lang="cs-CZ" dirty="0" smtClean="0">
                <a:hlinkClick r:id="rId7"/>
              </a:rPr>
              <a:t>-</a:t>
            </a:r>
            <a:r>
              <a:rPr lang="cs-CZ" dirty="0" err="1" smtClean="0">
                <a:hlinkClick r:id="rId7"/>
              </a:rPr>
              <a:t>documents</a:t>
            </a:r>
            <a:r>
              <a:rPr lang="cs-CZ" dirty="0" smtClean="0">
                <a:hlinkClick r:id="rId7"/>
              </a:rPr>
              <a:t>-to-</a:t>
            </a:r>
            <a:r>
              <a:rPr lang="cs-CZ" dirty="0" err="1" smtClean="0">
                <a:hlinkClick r:id="rId7"/>
              </a:rPr>
              <a:t>mendeley</a:t>
            </a:r>
            <a:r>
              <a:rPr lang="cs-CZ" dirty="0" smtClean="0">
                <a:hlinkClick r:id="rId7"/>
              </a:rPr>
              <a:t>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0249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025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bdélník 12"/>
          <p:cNvSpPr/>
          <p:nvPr/>
        </p:nvSpPr>
        <p:spPr>
          <a:xfrm>
            <a:off x="179512" y="980728"/>
            <a:ext cx="8964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cs-CZ" sz="2000" b="1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cs-CZ" sz="2000" b="1" dirty="0" smtClean="0">
                <a:latin typeface="Calibri" pitchFamily="34" charset="0"/>
              </a:rPr>
              <a:t>Volně dostupné programy:</a:t>
            </a:r>
          </a:p>
          <a:p>
            <a:pPr eaLnBrk="0" hangingPunct="0"/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Zotero 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– původně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plugin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pro uživatele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Firefoxu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, dnes i jako samostatná aplikace, opět kombinace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plnotextového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a bibliografického přístupu -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  <a:hlinkClick r:id="rId5"/>
              </a:rPr>
              <a:t>http://www.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  <a:hlinkClick r:id="rId5"/>
              </a:rPr>
              <a:t>zotero.org</a:t>
            </a:r>
            <a:r>
              <a:rPr lang="cs-CZ" sz="2000" b="1" dirty="0" smtClean="0">
                <a:latin typeface="Calibri" pitchFamily="34" charset="0"/>
                <a:cs typeface="Calibri" pitchFamily="34" charset="0"/>
                <a:hlinkClick r:id="rId5"/>
              </a:rPr>
              <a:t>/</a:t>
            </a: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cs-CZ" sz="2000" dirty="0" smtClean="0">
                <a:latin typeface="Calibri" pitchFamily="34" charset="0"/>
                <a:cs typeface="Calibri" pitchFamily="34" charset="0"/>
              </a:rPr>
              <a:t>Velmi podobné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Mendeley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, navíc možnost ukládat snímky webových stránek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79512" y="836712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4) Vytvořit si osobní databázi referencí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14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2694" t="14485" r="14069" b="19809"/>
          <a:stretch>
            <a:fillRect/>
          </a:stretch>
        </p:blipFill>
        <p:spPr bwMode="auto">
          <a:xfrm>
            <a:off x="1835696" y="2700791"/>
            <a:ext cx="5328591" cy="382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0249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025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bdélník 12"/>
          <p:cNvSpPr/>
          <p:nvPr/>
        </p:nvSpPr>
        <p:spPr>
          <a:xfrm>
            <a:off x="288032" y="1352962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sz="2000" dirty="0" smtClean="0">
                <a:latin typeface="Calibri" pitchFamily="34" charset="0"/>
                <a:cs typeface="Calibri" pitchFamily="34" charset="0"/>
              </a:rPr>
              <a:t>Středisko vědeckých informací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PřFUK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- rozcestník možností pro hledání -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  <a:hlinkClick r:id="rId5"/>
              </a:rPr>
              <a:t>http://lib.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  <a:hlinkClick r:id="rId5"/>
              </a:rPr>
              <a:t>natur.cuni.cz</a:t>
            </a:r>
            <a:r>
              <a:rPr lang="cs-CZ" sz="2000" b="1" dirty="0" smtClean="0">
                <a:latin typeface="Calibri" pitchFamily="34" charset="0"/>
                <a:cs typeface="Calibri" pitchFamily="34" charset="0"/>
                <a:hlinkClick r:id="rId5"/>
              </a:rPr>
              <a:t>/BIBLIO/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zde nejlépe zadat přímo do hledacího okna název časopisu a pokračovat dle nabídky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23528" y="908720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5) Dohledat plný text článku či knihy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7170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472" t="14485" r="1076" b="5782"/>
          <a:stretch>
            <a:fillRect/>
          </a:stretch>
        </p:blipFill>
        <p:spPr bwMode="auto">
          <a:xfrm>
            <a:off x="1331640" y="2348880"/>
            <a:ext cx="6408712" cy="419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395536" y="1475492"/>
            <a:ext cx="8604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/>
              <a:t>Portál elektronických zdrojů </a:t>
            </a:r>
            <a:r>
              <a:rPr lang="cs-CZ" dirty="0" smtClean="0"/>
              <a:t>UK - </a:t>
            </a:r>
            <a:r>
              <a:rPr lang="cs-CZ" b="1" dirty="0" smtClean="0"/>
              <a:t>http://pez.cuni.cz/</a:t>
            </a:r>
            <a:endParaRPr lang="cs-CZ" dirty="0"/>
          </a:p>
        </p:txBody>
      </p:sp>
      <p:grpSp>
        <p:nvGrpSpPr>
          <p:cNvPr id="14344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434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02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15705" r="2848" b="4916"/>
          <a:stretch>
            <a:fillRect/>
          </a:stretch>
        </p:blipFill>
        <p:spPr bwMode="auto">
          <a:xfrm>
            <a:off x="179512" y="1916832"/>
            <a:ext cx="888360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23528" y="966500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5) Dohledat plný text článku či knihy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395536" y="1475492"/>
            <a:ext cx="86044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 smtClean="0"/>
              <a:t>Národní knihovna ČR - </a:t>
            </a:r>
            <a:r>
              <a:rPr lang="cs-CZ" b="1" dirty="0" smtClean="0">
                <a:hlinkClick r:id="rId2"/>
              </a:rPr>
              <a:t>http://www.</a:t>
            </a:r>
            <a:r>
              <a:rPr lang="cs-CZ" b="1" dirty="0" err="1" smtClean="0">
                <a:hlinkClick r:id="rId2"/>
              </a:rPr>
              <a:t>nkp.cz</a:t>
            </a:r>
            <a:endParaRPr lang="cs-CZ" b="1" dirty="0" smtClean="0"/>
          </a:p>
          <a:p>
            <a:r>
              <a:rPr lang="cs-CZ" dirty="0" smtClean="0"/>
              <a:t> - Souborný katalog ČR - seriály - </a:t>
            </a:r>
            <a:r>
              <a:rPr lang="cs-CZ" b="1" dirty="0" smtClean="0">
                <a:hlinkClick r:id="rId3"/>
              </a:rPr>
              <a:t>http://aleph.nkp.cz/F/</a:t>
            </a:r>
            <a:endParaRPr lang="cs-CZ" b="1" dirty="0" smtClean="0"/>
          </a:p>
          <a:p>
            <a:endParaRPr lang="cs-CZ" b="1" dirty="0" smtClean="0"/>
          </a:p>
        </p:txBody>
      </p:sp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4346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23528" y="966500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5) Dohledat plný text článku či knihy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7" cstate="print"/>
          <a:srcRect l="3835" t="13815" r="11707" b="24761"/>
          <a:stretch>
            <a:fillRect/>
          </a:stretch>
        </p:blipFill>
        <p:spPr bwMode="auto">
          <a:xfrm>
            <a:off x="611560" y="2348880"/>
            <a:ext cx="792088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7307</TotalTime>
  <Words>651</Words>
  <Application>Microsoft Office PowerPoint</Application>
  <PresentationFormat>Předvádění na obrazovce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mbox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mbox</dc:creator>
  <cp:lastModifiedBy>Petrasek Jan UEB</cp:lastModifiedBy>
  <cp:revision>199</cp:revision>
  <dcterms:created xsi:type="dcterms:W3CDTF">2006-10-17T20:07:31Z</dcterms:created>
  <dcterms:modified xsi:type="dcterms:W3CDTF">2017-11-29T07:09:54Z</dcterms:modified>
</cp:coreProperties>
</file>