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7" r:id="rId2"/>
    <p:sldId id="338" r:id="rId3"/>
    <p:sldId id="340" r:id="rId4"/>
    <p:sldId id="336" r:id="rId5"/>
    <p:sldId id="334" r:id="rId6"/>
    <p:sldId id="341" r:id="rId7"/>
    <p:sldId id="342" r:id="rId8"/>
    <p:sldId id="314" r:id="rId9"/>
    <p:sldId id="347" r:id="rId10"/>
    <p:sldId id="346" r:id="rId11"/>
    <p:sldId id="339" r:id="rId12"/>
    <p:sldId id="343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76" d="100"/>
          <a:sy n="76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D0F2B-1FE0-434A-9D09-2C85B6E5B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7C80-875A-4883-8CB5-68B00D6CFB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8FDE-EEF0-4239-9366-0B3758803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B8B7-1DBA-4303-A390-85C37CA46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0E9B-8E6F-4B17-A301-49C7DAA45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3949-6AD5-4CA8-9A0F-8618E85A0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C4D5-9EC2-4E0F-AA48-4FF56C98B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1D2E-51DF-4F58-B277-8C728597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E439-3065-4035-8E2A-69160B44FF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11A2-365F-4CA7-AF1D-65572A878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816F-0DED-489B-A168-D55D553C7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8113-E8B0-42EF-A58B-A66C6153D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13E6A2-9B9E-47DF-8856-1A0AFF7FA4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ite.ebrary.com/lib/cun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siknowledge.com/" TargetMode="External"/><Relationship Id="rId5" Type="http://schemas.openxmlformats.org/officeDocument/2006/relationships/hyperlink" Target="http://admin-apps.webofknowledge.com/JCR/JCR?SID=T1EkpNgMdIa3MB53@2o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f1000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wikigenes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cite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ndnot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ma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en.wikipedia.org/wiki/Comparison_of_reference_management_softwar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myendnoteweb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log.mendeley.com/tipstricks/7-ways-to-add-documents-to-mendele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mendeley.com/features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zotero.org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eth.natur.cuni.cz/BIBLIO/index.php?menu=infozdroje-books&amp;language=" TargetMode="External"/><Relationship Id="rId5" Type="http://schemas.openxmlformats.org/officeDocument/2006/relationships/hyperlink" Target="http://lib.natur.cuni.cz/BIBLIO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pez.cuni.cz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nkp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iHOP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</a:t>
            </a:r>
            <a:r>
              <a:rPr lang="cs-CZ" sz="2000" dirty="0" err="1" smtClean="0">
                <a:latin typeface="Calibri" pitchFamily="34" charset="0"/>
              </a:rPr>
              <a:t>Pubmed</a:t>
            </a:r>
            <a:r>
              <a:rPr lang="cs-CZ" sz="2000" dirty="0" smtClean="0">
                <a:latin typeface="Calibri" pitchFamily="34" charset="0"/>
              </a:rPr>
              <a:t> s vytvářením vlastních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net.org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UniPub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3746" r="16432" b="33837"/>
          <a:stretch>
            <a:fillRect/>
          </a:stretch>
        </p:blipFill>
        <p:spPr bwMode="auto">
          <a:xfrm>
            <a:off x="611560" y="2564904"/>
            <a:ext cx="78925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23528" y="134076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err="1" smtClean="0"/>
              <a:t>Ebrary</a:t>
            </a:r>
            <a:r>
              <a:rPr lang="cs-CZ" dirty="0" smtClean="0"/>
              <a:t> - plné texty knih - </a:t>
            </a:r>
            <a:r>
              <a:rPr lang="cs-CZ" b="1" dirty="0" smtClean="0">
                <a:hlinkClick r:id="rId2"/>
              </a:rPr>
              <a:t>http://site.ebrary.com/lib/cuni/</a:t>
            </a:r>
            <a:endParaRPr lang="cs-CZ" b="1" dirty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1520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 t="14485" r="50097" b="17594"/>
          <a:stretch>
            <a:fillRect/>
          </a:stretch>
        </p:blipFill>
        <p:spPr bwMode="auto">
          <a:xfrm>
            <a:off x="2267744" y="1748989"/>
            <a:ext cx="4320480" cy="47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>
                  <a:latin typeface="Calibri" pitchFamily="34" charset="0"/>
                </a:rPr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Katedra experimentální biologie rostlin PřF UK   </a:t>
              </a:r>
              <a:r>
                <a:rPr lang="cs-CZ" sz="1000" b="1">
                  <a:latin typeface="Calibri" pitchFamily="34" charset="0"/>
                </a:rPr>
                <a:t>	   </a:t>
              </a:r>
              <a:r>
                <a:rPr lang="cs-CZ" sz="1000" b="1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http:/lhr.ueb.cas.cz/petrasek </a:t>
              </a:r>
            </a:p>
          </p:txBody>
        </p:sp>
        <p:pic>
          <p:nvPicPr>
            <p:cNvPr id="20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Obdélník 11"/>
          <p:cNvSpPr>
            <a:spLocks noChangeArrowheads="1"/>
          </p:cNvSpPr>
          <p:nvPr/>
        </p:nvSpPr>
        <p:spPr bwMode="auto">
          <a:xfrm>
            <a:off x="323850" y="1772816"/>
            <a:ext cx="87487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Nejpoužívanějším nástrojem při vyhledávání informací o kvalitě určitého časopisu, článku či autora je služba nabízená v rámci 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Web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Knowledge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organizací </a:t>
            </a:r>
            <a:r>
              <a:rPr lang="cs-CZ" b="1" dirty="0">
                <a:cs typeface="Times New Roman" pitchFamily="18" charset="0"/>
              </a:rPr>
              <a:t>Institute </a:t>
            </a:r>
            <a:r>
              <a:rPr lang="cs-CZ" b="1" dirty="0" err="1">
                <a:cs typeface="Times New Roman" pitchFamily="18" charset="0"/>
              </a:rPr>
              <a:t>for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Scientific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Information</a:t>
            </a:r>
            <a:r>
              <a:rPr lang="cs-CZ" dirty="0">
                <a:cs typeface="Times New Roman" pitchFamily="18" charset="0"/>
              </a:rPr>
              <a:t> (ISI), tzv. </a:t>
            </a:r>
            <a:r>
              <a:rPr lang="cs-CZ" b="1" dirty="0">
                <a:cs typeface="Times New Roman" pitchFamily="18" charset="0"/>
                <a:hlinkClick r:id="rId5"/>
              </a:rPr>
              <a:t>Journal </a:t>
            </a:r>
            <a:r>
              <a:rPr lang="cs-CZ" b="1" dirty="0" err="1">
                <a:cs typeface="Times New Roman" pitchFamily="18" charset="0"/>
                <a:hlinkClick r:id="rId5"/>
              </a:rPr>
              <a:t>Citation</a:t>
            </a:r>
            <a:r>
              <a:rPr lang="cs-CZ" b="1" dirty="0">
                <a:cs typeface="Times New Roman" pitchFamily="18" charset="0"/>
                <a:hlinkClick r:id="rId5"/>
              </a:rPr>
              <a:t> </a:t>
            </a:r>
            <a:r>
              <a:rPr lang="cs-CZ" b="1" dirty="0" err="1">
                <a:cs typeface="Times New Roman" pitchFamily="18" charset="0"/>
                <a:hlinkClick r:id="rId5"/>
              </a:rPr>
              <a:t>Reports</a:t>
            </a:r>
            <a:r>
              <a:rPr lang="cs-CZ" dirty="0">
                <a:cs typeface="Times New Roman" pitchFamily="18" charset="0"/>
              </a:rPr>
              <a:t>. Tato organizace shromažďuje informace o počtech citací jednotlivých článků ze všech vědeckých oborů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cs-CZ" sz="2000" b="1" dirty="0" smtClean="0"/>
              <a:t>http://isiknowledge.com/</a:t>
            </a:r>
            <a:endParaRPr lang="cs-CZ" sz="2000" b="1" dirty="0">
              <a:cs typeface="Times New Roman" pitchFamily="18" charset="0"/>
            </a:endParaRPr>
          </a:p>
          <a:p>
            <a:pPr eaLnBrk="0" hangingPunct="0"/>
            <a:r>
              <a:rPr lang="cs-CZ" dirty="0">
                <a:cs typeface="Times New Roman" pitchFamily="18" charset="0"/>
              </a:rPr>
              <a:t>- Lze porovnávat kvalitu vědeckých časopisů na základě tzv. </a:t>
            </a:r>
            <a:r>
              <a:rPr lang="cs-CZ" b="1" dirty="0" err="1">
                <a:cs typeface="Times New Roman" pitchFamily="18" charset="0"/>
              </a:rPr>
              <a:t>impakt</a:t>
            </a:r>
            <a:r>
              <a:rPr lang="cs-CZ" b="1" dirty="0">
                <a:cs typeface="Times New Roman" pitchFamily="18" charset="0"/>
              </a:rPr>
              <a:t> faktoru (IF)</a:t>
            </a:r>
            <a:r>
              <a:rPr lang="cs-CZ" dirty="0">
                <a:cs typeface="Times New Roman" pitchFamily="18" charset="0"/>
              </a:rPr>
              <a:t>. Ten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udává kolik citací průměrně bude mít určitý článek za poslední dva roky. Čím lepší je </a:t>
            </a:r>
            <a:r>
              <a:rPr lang="cs-CZ" dirty="0" err="1">
                <a:solidFill>
                  <a:srgbClr val="000000"/>
                </a:solidFill>
                <a:cs typeface="Times New Roman" pitchFamily="18" charset="0"/>
              </a:rPr>
              <a:t>impakt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faktor časopisu, tím větší zásah ve vědecké komunitě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mít článek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, který v něm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publikován.</a:t>
            </a:r>
            <a:endParaRPr lang="cs-CZ" sz="2800" dirty="0"/>
          </a:p>
        </p:txBody>
      </p:sp>
      <p:sp>
        <p:nvSpPr>
          <p:cNvPr id="2056" name="TextovéPole 13"/>
          <p:cNvSpPr txBox="1">
            <a:spLocks noChangeArrowheads="1"/>
          </p:cNvSpPr>
          <p:nvPr/>
        </p:nvSpPr>
        <p:spPr bwMode="auto">
          <a:xfrm>
            <a:off x="323850" y="1412776"/>
            <a:ext cx="669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využití pro hodnocení kvality vědeckých článků a jejich autorů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1671" t="35334" r="17613" b="45825"/>
          <a:stretch>
            <a:fillRect/>
          </a:stretch>
        </p:blipFill>
        <p:spPr bwMode="auto">
          <a:xfrm>
            <a:off x="1619672" y="4797152"/>
            <a:ext cx="63813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>
                  <a:latin typeface="Calibri" pitchFamily="34" charset="0"/>
                </a:rPr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Katedra experimentální biologie rostlin PřF UK   </a:t>
              </a:r>
              <a:r>
                <a:rPr lang="cs-CZ" sz="1000" b="1">
                  <a:latin typeface="Calibri" pitchFamily="34" charset="0"/>
                </a:rPr>
                <a:t>	   </a:t>
              </a:r>
              <a:r>
                <a:rPr lang="cs-CZ" sz="1000" b="1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http:/lhr.ueb.cas.cz/petrasek </a:t>
              </a:r>
            </a:p>
          </p:txBody>
        </p:sp>
        <p:pic>
          <p:nvPicPr>
            <p:cNvPr id="20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180354" y="2812866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latin typeface="Calibri" pitchFamily="34" charset="0"/>
                <a:cs typeface="Calibri" pitchFamily="34" charset="0"/>
              </a:rPr>
              <a:t>Textové hodnocení článků odborníky pro odborníky: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5"/>
              </a:rPr>
              <a:t>Faculty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5"/>
              </a:rPr>
              <a:t>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5"/>
              </a:rPr>
              <a:t>of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5"/>
              </a:rPr>
              <a:t> 1000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ovéPole 15"/>
          <p:cNvSpPr txBox="1">
            <a:spLocks noChangeArrowheads="1"/>
          </p:cNvSpPr>
          <p:nvPr/>
        </p:nvSpPr>
        <p:spPr bwMode="auto">
          <a:xfrm>
            <a:off x="215775" y="1221720"/>
            <a:ext cx="87487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latin typeface="Calibri" pitchFamily="34" charset="0"/>
                <a:cs typeface="Calibri" pitchFamily="34" charset="0"/>
              </a:rPr>
              <a:t>- Pro hodnocení kvality vědecké práce laboratoře či konkrétního vědce není hodnota </a:t>
            </a:r>
            <a:r>
              <a:rPr lang="cs-CZ" sz="2000" dirty="0" err="1">
                <a:latin typeface="Calibri" pitchFamily="34" charset="0"/>
                <a:cs typeface="Calibri" pitchFamily="34" charset="0"/>
              </a:rPr>
              <a:t>impakt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 faktoru bohužel vždy dobrým kritériem, mezi hlavní nevýhody patří jeho ovlivnění počtem výzkumníků v konkrétní oblasti. Odvozeným indexem je tzv. </a:t>
            </a:r>
            <a:r>
              <a:rPr lang="cs-CZ" sz="2000" b="1" dirty="0" err="1">
                <a:latin typeface="Calibri" pitchFamily="34" charset="0"/>
                <a:cs typeface="Calibri" pitchFamily="34" charset="0"/>
              </a:rPr>
              <a:t>Hirsch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 ind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ex, který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udává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počet publikací (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), které byly citovány nejméně 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n-krát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9150" t="25559" r="10526" b="8735"/>
          <a:stretch>
            <a:fillRect/>
          </a:stretch>
        </p:blipFill>
        <p:spPr bwMode="auto">
          <a:xfrm>
            <a:off x="1547664" y="3212976"/>
            <a:ext cx="5040560" cy="32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Wikigenes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s možností editace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wikigenes.org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922" t="14485" r="12888" b="34574"/>
          <a:stretch>
            <a:fillRect/>
          </a:stretch>
        </p:blipFill>
        <p:spPr bwMode="auto">
          <a:xfrm>
            <a:off x="827584" y="2556531"/>
            <a:ext cx="7416824" cy="39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ovéPole 14"/>
          <p:cNvSpPr txBox="1"/>
          <p:nvPr/>
        </p:nvSpPr>
        <p:spPr>
          <a:xfrm>
            <a:off x="395536" y="1844824"/>
            <a:ext cx="874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Dobré porovnání jednotlivých programů včetně volně šiřitelných: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http://en.wikipedia.org/wiki/Comparison_of_reference_management_software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4990" y="2681044"/>
            <a:ext cx="8281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Calibri" pitchFamily="34" charset="0"/>
              </a:rPr>
              <a:t>Placené programy:</a:t>
            </a:r>
          </a:p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Reference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Manager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7"/>
              </a:rPr>
              <a:t>EndNote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či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ProCite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Všechny tyto programy jsou produkovány společností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Thomson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Reuters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(návaznost na ISI WOS).</a:t>
            </a:r>
            <a:endParaRPr lang="cs-CZ" sz="22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60833" t="29988" r="12298" b="47864"/>
          <a:stretch>
            <a:fillRect/>
          </a:stretch>
        </p:blipFill>
        <p:spPr bwMode="auto">
          <a:xfrm>
            <a:off x="3203848" y="4506444"/>
            <a:ext cx="2952328" cy="1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37006" t="26376" r="26966" b="36711"/>
          <a:stretch>
            <a:fillRect/>
          </a:stretch>
        </p:blipFill>
        <p:spPr bwMode="auto">
          <a:xfrm>
            <a:off x="144016" y="4077072"/>
            <a:ext cx="2915816" cy="239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 l="38779" t="27114" r="28737" b="35234"/>
          <a:stretch>
            <a:fillRect/>
          </a:stretch>
        </p:blipFill>
        <p:spPr bwMode="auto">
          <a:xfrm>
            <a:off x="6256422" y="3933056"/>
            <a:ext cx="2780074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9512" y="1700808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r>
              <a:rPr lang="cs-CZ" sz="2000" b="1" dirty="0" err="1" smtClean="0">
                <a:latin typeface="Calibri" pitchFamily="34" charset="0"/>
              </a:rPr>
              <a:t>EndNoteBasic</a:t>
            </a:r>
            <a:r>
              <a:rPr lang="cs-CZ" sz="2000" b="1" dirty="0" smtClean="0">
                <a:latin typeface="Calibri" pitchFamily="34" charset="0"/>
              </a:rPr>
              <a:t> -</a:t>
            </a:r>
            <a:r>
              <a:rPr lang="cs-CZ" sz="2000" dirty="0" smtClean="0">
                <a:latin typeface="Calibri" pitchFamily="34" charset="0"/>
              </a:rPr>
              <a:t> online verze oblíbeného bibliografického software </a:t>
            </a:r>
            <a:r>
              <a:rPr lang="cs-CZ" sz="2000" dirty="0" err="1" smtClean="0">
                <a:latin typeface="Calibri" pitchFamily="34" charset="0"/>
              </a:rPr>
              <a:t>EndNote</a:t>
            </a:r>
            <a:r>
              <a:rPr lang="cs-CZ" sz="2000" dirty="0" smtClean="0">
                <a:latin typeface="Calibri" pitchFamily="34" charset="0"/>
              </a:rPr>
              <a:t>, výhodné propojení s ISI Web </a:t>
            </a:r>
            <a:r>
              <a:rPr lang="cs-CZ" sz="2000" dirty="0" err="1" smtClean="0">
                <a:latin typeface="Calibri" pitchFamily="34" charset="0"/>
              </a:rPr>
              <a:t>of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Knowledge</a:t>
            </a:r>
            <a:r>
              <a:rPr lang="cs-CZ" sz="2000" dirty="0" smtClean="0">
                <a:latin typeface="Calibri" pitchFamily="34" charset="0"/>
              </a:rPr>
              <a:t>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https://www.myendnoteweb.com/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6699" r="5801" b="7997"/>
          <a:stretch>
            <a:fillRect/>
          </a:stretch>
        </p:blipFill>
        <p:spPr bwMode="auto">
          <a:xfrm>
            <a:off x="1331640" y="2708920"/>
            <a:ext cx="5904656" cy="377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51520" y="126876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moderní přístup kombinující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odpočátku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plnotextový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přístup k databázi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mendeley.com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features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1513" t="14485" r="12888" b="6520"/>
          <a:stretch>
            <a:fillRect/>
          </a:stretch>
        </p:blipFill>
        <p:spPr bwMode="auto">
          <a:xfrm>
            <a:off x="3563888" y="2292061"/>
            <a:ext cx="5112568" cy="42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322165"/>
            <a:ext cx="30243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Více možností vkládání citací:</a:t>
            </a:r>
            <a:endParaRPr lang="cs-CZ" sz="2000" b="1" dirty="0" smtClean="0">
              <a:latin typeface="Calibri" pitchFamily="34" charset="0"/>
              <a:cs typeface="Calibri" pitchFamily="34" charset="0"/>
              <a:hlinkClick r:id="rId7"/>
            </a:endParaRPr>
          </a:p>
          <a:p>
            <a:r>
              <a:rPr lang="cs-CZ" dirty="0" smtClean="0">
                <a:hlinkClick r:id="rId7"/>
              </a:rPr>
              <a:t>http://blog.</a:t>
            </a:r>
            <a:r>
              <a:rPr lang="cs-CZ" dirty="0" err="1" smtClean="0">
                <a:hlinkClick r:id="rId7"/>
              </a:rPr>
              <a:t>mendeley.com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tipstricks</a:t>
            </a:r>
            <a:r>
              <a:rPr lang="cs-CZ" dirty="0" smtClean="0">
                <a:hlinkClick r:id="rId7"/>
              </a:rPr>
              <a:t>/7-</a:t>
            </a:r>
            <a:r>
              <a:rPr lang="cs-CZ" dirty="0" err="1" smtClean="0">
                <a:hlinkClick r:id="rId7"/>
              </a:rPr>
              <a:t>ways</a:t>
            </a:r>
            <a:r>
              <a:rPr lang="cs-CZ" dirty="0" smtClean="0">
                <a:hlinkClick r:id="rId7"/>
              </a:rPr>
              <a:t>-to-</a:t>
            </a:r>
            <a:r>
              <a:rPr lang="cs-CZ" dirty="0" err="1" smtClean="0">
                <a:hlinkClick r:id="rId7"/>
              </a:rPr>
              <a:t>add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documents</a:t>
            </a:r>
            <a:r>
              <a:rPr lang="cs-CZ" dirty="0" smtClean="0">
                <a:hlinkClick r:id="rId7"/>
              </a:rPr>
              <a:t>-to-</a:t>
            </a:r>
            <a:r>
              <a:rPr lang="cs-CZ" dirty="0" err="1" smtClean="0">
                <a:hlinkClick r:id="rId7"/>
              </a:rPr>
              <a:t>mendeley</a:t>
            </a:r>
            <a:r>
              <a:rPr lang="cs-CZ" dirty="0" smtClean="0">
                <a:hlinkClick r:id="rId7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179512" y="980728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cs-CZ" sz="2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Zotero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– původně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plugin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pro uživatele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Firefoxu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dnes i jako samostatná aplikace, opět kombinace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plnotextového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bibliografického přístupu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  <a:hlinkClick r:id="rId5"/>
              </a:rPr>
              <a:t>zotero.org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Velmi podobné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navíc možnost ukládat snímky webových stránek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9512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694" t="14485" r="14069" b="19809"/>
          <a:stretch>
            <a:fillRect/>
          </a:stretch>
        </p:blipFill>
        <p:spPr bwMode="auto">
          <a:xfrm>
            <a:off x="1835696" y="2700791"/>
            <a:ext cx="5328591" cy="38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88032" y="135296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Středisko vědeckých informací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PřFUK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rozcestník možností pro hledání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http://lib.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/BIBLIO/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zde nejlépe zadat přímo do hledacího okna název časopisu a pokračovat dle nabídky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17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472" t="14485" r="1076" b="5782"/>
          <a:stretch>
            <a:fillRect/>
          </a:stretch>
        </p:blipFill>
        <p:spPr bwMode="auto">
          <a:xfrm>
            <a:off x="1331640" y="2348880"/>
            <a:ext cx="6408712" cy="41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Portál elektronických zdrojů </a:t>
            </a:r>
            <a:r>
              <a:rPr lang="cs-CZ" dirty="0" smtClean="0"/>
              <a:t>UK - </a:t>
            </a:r>
            <a:r>
              <a:rPr lang="cs-CZ" b="1" dirty="0" smtClean="0"/>
              <a:t>http://pez.cuni.cz/</a:t>
            </a:r>
            <a:endParaRPr lang="cs-CZ" dirty="0"/>
          </a:p>
        </p:txBody>
      </p:sp>
      <p:grpSp>
        <p:nvGrpSpPr>
          <p:cNvPr id="1434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5705" r="2848" b="4916"/>
          <a:stretch>
            <a:fillRect/>
          </a:stretch>
        </p:blipFill>
        <p:spPr bwMode="auto">
          <a:xfrm>
            <a:off x="179512" y="1916832"/>
            <a:ext cx="88836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Národní knihovna ČR - </a:t>
            </a:r>
            <a:r>
              <a:rPr lang="cs-CZ" b="1" dirty="0" smtClean="0">
                <a:hlinkClick r:id="rId2"/>
              </a:rPr>
              <a:t>http://www.</a:t>
            </a:r>
            <a:r>
              <a:rPr lang="cs-CZ" b="1" dirty="0" err="1" smtClean="0">
                <a:hlinkClick r:id="rId2"/>
              </a:rPr>
              <a:t>nkp.cz</a:t>
            </a:r>
            <a:endParaRPr lang="cs-CZ" b="1" dirty="0" smtClean="0"/>
          </a:p>
          <a:p>
            <a:r>
              <a:rPr lang="cs-CZ" dirty="0" smtClean="0"/>
              <a:t> - Souborný katalog ČR - seriály - </a:t>
            </a:r>
            <a:r>
              <a:rPr lang="cs-CZ" b="1" dirty="0" smtClean="0">
                <a:hlinkClick r:id="rId3"/>
              </a:rPr>
              <a:t>http://aleph.nkp.cz/F/</a:t>
            </a:r>
            <a:endParaRPr lang="cs-CZ" b="1" dirty="0" smtClean="0"/>
          </a:p>
          <a:p>
            <a:endParaRPr lang="cs-CZ" b="1" dirty="0" smtClean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 l="3835" t="13815" r="11707" b="24761"/>
          <a:stretch>
            <a:fillRect/>
          </a:stretch>
        </p:blipFill>
        <p:spPr bwMode="auto">
          <a:xfrm>
            <a:off x="611560" y="2348880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651</Words>
  <Application>Microsoft Office PowerPoint</Application>
  <PresentationFormat>Předvádění na obrazovce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mbox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Petrasek Jan UEB</cp:lastModifiedBy>
  <cp:revision>196</cp:revision>
  <dcterms:created xsi:type="dcterms:W3CDTF">2006-10-17T20:07:31Z</dcterms:created>
  <dcterms:modified xsi:type="dcterms:W3CDTF">2014-11-19T07:04:35Z</dcterms:modified>
</cp:coreProperties>
</file>