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40" r:id="rId2"/>
    <p:sldId id="336" r:id="rId3"/>
    <p:sldId id="334" r:id="rId4"/>
    <p:sldId id="341" r:id="rId5"/>
    <p:sldId id="338" r:id="rId6"/>
    <p:sldId id="314" r:id="rId7"/>
    <p:sldId id="349" r:id="rId8"/>
    <p:sldId id="346" r:id="rId9"/>
    <p:sldId id="339" r:id="rId10"/>
    <p:sldId id="347" r:id="rId11"/>
    <p:sldId id="348" r:id="rId12"/>
    <p:sldId id="350" r:id="rId13"/>
    <p:sldId id="343" r:id="rId1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3" autoAdjust="0"/>
    <p:restoredTop sz="94660"/>
  </p:normalViewPr>
  <p:slideViewPr>
    <p:cSldViewPr>
      <p:cViewPr varScale="1">
        <p:scale>
          <a:sx n="82" d="100"/>
          <a:sy n="82" d="100"/>
        </p:scale>
        <p:origin x="461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8F58225-DD3C-4BD7-91F1-DCE2A9F5A71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365E0-57D4-4623-90D4-5E9F5556D93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917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4FD2B-57CA-474B-B021-2D58BC7388E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0491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D1B91-779C-487A-940B-FC327AD78A8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134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4C162-FDF1-4CC4-AAAA-A4B77CC8A52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44501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D6C32-C383-4C25-9FCC-110AC4185C4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3299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9B190-14EF-4A20-A95C-421A1190A8F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4572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792D9-A683-4FDD-B92C-0FC93050B73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9516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03FEE-0DF7-468D-895F-F958EC9645A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9596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1054D-CF58-4234-A5C7-1A7CAF4EAC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90886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B1553-C814-4AAC-A833-77424DCCA80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599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BE71A-F363-4190-A0B1-274C9D80B15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113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18235F4-B6EE-4768-B48F-8602FD89BC3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dnote.com/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://en.wikipedia.org/wiki/Comparison_of_reference_management_softwar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hyperlink" Target="http://help.prod-incites.com/inCites2Live/indicatorsGroup/aboutHandbook/usingCitationIndicatorsWisely/eigenfactor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jcr.incites.thomsonreuters.com/JCRLandingPageAction.action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hyperlink" Target="https://apps.webofknowledge.com/Search.do?product=WOS&amp;SID=F4JQEBzFzQ1w7p7I3NW&amp;search_mode=GeneralSearch&amp;prID=84053d87-e817-416c-9b5d-7f7925d16e83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publons.com/dashboard/summary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f1000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myendnoteweb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://blog.mendeley.com/tipstricks/7-ways-to-add-documents-to-mendeley/" TargetMode="External"/><Relationship Id="rId2" Type="http://schemas.openxmlformats.org/officeDocument/2006/relationships/hyperlink" Target="http://www.mendeley.com/feature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zotero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wikigenes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hyperlink" Target="http://pez.cuni.cz/,.for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pez.cuni.cz/index.php?lang=en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s://kopernio.com/?utm_source=WOS_home&amp;utm_medium=web&amp;utm_campaign=kopernio_wos_product&amp;ref=wos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ebookcentral.proquest.com/lib/cuni/home.action?ebraryDocId=nul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isiknowledge.com/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://admin-apps.webofknowledge.com/JCR/JCR?SID=T1EkpNgMdIa3MB53@2o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"/>
          <p:cNvSpPr>
            <a:spLocks noChangeArrowheads="1"/>
          </p:cNvSpPr>
          <p:nvPr/>
        </p:nvSpPr>
        <p:spPr bwMode="auto">
          <a:xfrm>
            <a:off x="323850" y="1327150"/>
            <a:ext cx="8820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300" b="1">
                <a:latin typeface="Calibri" panose="020F0502020204030204" pitchFamily="34" charset="0"/>
              </a:rPr>
              <a:t>3) Creating your own bibliography database 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078" name="TextovéPole 14"/>
          <p:cNvSpPr txBox="1">
            <a:spLocks noChangeArrowheads="1"/>
          </p:cNvSpPr>
          <p:nvPr/>
        </p:nvSpPr>
        <p:spPr bwMode="auto">
          <a:xfrm>
            <a:off x="395288" y="1844675"/>
            <a:ext cx="87487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alibri" panose="020F0502020204030204" pitchFamily="34" charset="0"/>
                <a:cs typeface="Times New Roman" panose="02020603050405020304" pitchFamily="18" charset="0"/>
              </a:rPr>
              <a:t>Comparison of reference management software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http://en.wikipedia.org/wiki/Comparison_of_reference_management_software</a:t>
            </a:r>
            <a:r>
              <a:rPr lang="cs-CZ" altLang="cs-CZ" sz="2000" b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395288" y="2681288"/>
            <a:ext cx="8280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alibri" panose="020F0502020204030204" pitchFamily="34" charset="0"/>
              </a:rPr>
              <a:t>Commercial software: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</a:rPr>
              <a:t>- </a:t>
            </a:r>
            <a:r>
              <a:rPr lang="cs-CZ" altLang="cs-CZ" sz="2200" b="1">
                <a:latin typeface="Calibri" panose="020F0502020204030204" pitchFamily="34" charset="0"/>
                <a:cs typeface="Times New Roman" panose="02020603050405020304" pitchFamily="18" charset="0"/>
                <a:hlinkClick r:id="rId3"/>
              </a:rPr>
              <a:t>EndNote</a:t>
            </a:r>
            <a:r>
              <a:rPr lang="cs-CZ" altLang="cs-CZ" sz="2200" b="1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200">
                <a:latin typeface="Calibri" panose="020F0502020204030204" pitchFamily="34" charset="0"/>
                <a:cs typeface="Times New Roman" panose="02020603050405020304" pitchFamily="18" charset="0"/>
              </a:rPr>
              <a:t>Provided by </a:t>
            </a:r>
            <a:r>
              <a:rPr lang="cs-CZ" altLang="cs-CZ" sz="2200" b="1">
                <a:latin typeface="Calibri" panose="020F0502020204030204" pitchFamily="34" charset="0"/>
                <a:cs typeface="Times New Roman" panose="02020603050405020304" pitchFamily="18" charset="0"/>
              </a:rPr>
              <a:t>Thomson Reuters (</a:t>
            </a:r>
            <a:r>
              <a:rPr lang="en-GB" altLang="cs-CZ" sz="2200" b="1">
                <a:latin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cs-CZ" altLang="cs-CZ" sz="2200" b="1">
                <a:latin typeface="Calibri" panose="020F0502020204030204" pitchFamily="34" charset="0"/>
                <a:cs typeface="Times New Roman" panose="02020603050405020304" pitchFamily="18" charset="0"/>
              </a:rPr>
              <a:t>SI WOS).</a:t>
            </a:r>
            <a:endParaRPr lang="cs-CZ" altLang="cs-CZ" sz="2200">
              <a:latin typeface="Calibri" panose="020F0502020204030204" pitchFamily="34" charset="0"/>
            </a:endParaRPr>
          </a:p>
        </p:txBody>
      </p:sp>
      <p:sp>
        <p:nvSpPr>
          <p:cNvPr id="3080" name="Rectangle 4"/>
          <p:cNvSpPr>
            <a:spLocks noChangeArrowheads="1"/>
          </p:cNvSpPr>
          <p:nvPr/>
        </p:nvSpPr>
        <p:spPr bwMode="auto">
          <a:xfrm>
            <a:off x="550863" y="115888"/>
            <a:ext cx="81978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</a:rPr>
              <a:t>3. Scientific literature, Internet online resources</a:t>
            </a:r>
          </a:p>
        </p:txBody>
      </p:sp>
      <p:grpSp>
        <p:nvGrpSpPr>
          <p:cNvPr id="3081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3084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08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7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82" name="Text Box 7"/>
          <p:cNvSpPr txBox="1">
            <a:spLocks noChangeArrowheads="1"/>
          </p:cNvSpPr>
          <p:nvPr/>
        </p:nvSpPr>
        <p:spPr bwMode="auto">
          <a:xfrm>
            <a:off x="250825" y="836613"/>
            <a:ext cx="87487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600" b="1">
                <a:latin typeface="Calibri" panose="020F0502020204030204" pitchFamily="34" charset="0"/>
              </a:rPr>
              <a:t>How to search for bibliographic records</a:t>
            </a:r>
            <a:r>
              <a:rPr lang="cs-CZ" altLang="cs-CZ" sz="2600" b="1">
                <a:latin typeface="Calibri" panose="020F0502020204030204" pitchFamily="34" charset="0"/>
              </a:rPr>
              <a:t> </a:t>
            </a:r>
            <a:r>
              <a:rPr lang="en-US" altLang="cs-CZ" sz="2600" b="1">
                <a:latin typeface="Calibri" panose="020F0502020204030204" pitchFamily="34" charset="0"/>
              </a:rPr>
              <a:t>effectively? </a:t>
            </a:r>
          </a:p>
        </p:txBody>
      </p:sp>
      <p:pic>
        <p:nvPicPr>
          <p:cNvPr id="3083" name="Picture 15">
            <a:hlinkClick r:id="rId3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5" t="24101" r="58072" b="46500"/>
          <a:stretch>
            <a:fillRect/>
          </a:stretch>
        </p:blipFill>
        <p:spPr bwMode="auto">
          <a:xfrm>
            <a:off x="263525" y="3976688"/>
            <a:ext cx="83534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Obdélník 11"/>
          <p:cNvSpPr>
            <a:spLocks noChangeArrowheads="1"/>
          </p:cNvSpPr>
          <p:nvPr/>
        </p:nvSpPr>
        <p:spPr bwMode="auto">
          <a:xfrm>
            <a:off x="0" y="1636713"/>
            <a:ext cx="3852863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200">
                <a:latin typeface="Calibri" panose="020F0502020204030204" pitchFamily="34" charset="0"/>
                <a:cs typeface="Calibri" panose="020F0502020204030204" pitchFamily="34" charset="0"/>
              </a:rPr>
              <a:t>There are also several other factors with kind of improved validity for comparison between research fields, like </a:t>
            </a:r>
            <a:r>
              <a:rPr lang="en-GB" altLang="cs-CZ" sz="220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Eigenfactor</a:t>
            </a:r>
            <a:r>
              <a:rPr lang="en-GB" altLang="cs-CZ" sz="2200">
                <a:latin typeface="Calibri" panose="020F0502020204030204" pitchFamily="34" charset="0"/>
                <a:cs typeface="Calibri" panose="020F0502020204030204" pitchFamily="34" charset="0"/>
              </a:rPr>
              <a:t> considering 5 year impact factor and journals, where the citations appear.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200">
                <a:latin typeface="Calibri" panose="020F0502020204030204" pitchFamily="34" charset="0"/>
                <a:cs typeface="Calibri" panose="020F0502020204030204" pitchFamily="34" charset="0"/>
              </a:rPr>
              <a:t>Very often, journals are evaluated based on their ranking in individual quartiles of IF or Eigenfactor. Researchers are pushed to publish only in the best quartile or even decile.</a:t>
            </a:r>
          </a:p>
        </p:txBody>
      </p:sp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-36513" y="822325"/>
            <a:ext cx="9324976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b="1">
                <a:latin typeface="Calibri" panose="020F0502020204030204" pitchFamily="34" charset="0"/>
              </a:rPr>
              <a:t>3.4. Scientometry as the a tool to evaluate the quality of scientific work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2295" name="Rectangle 4"/>
          <p:cNvSpPr>
            <a:spLocks noChangeArrowheads="1"/>
          </p:cNvSpPr>
          <p:nvPr/>
        </p:nvSpPr>
        <p:spPr bwMode="auto">
          <a:xfrm>
            <a:off x="550863" y="115888"/>
            <a:ext cx="81978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</a:rPr>
              <a:t>3. Scientific literature, Internet online resources</a:t>
            </a:r>
          </a:p>
        </p:txBody>
      </p:sp>
      <p:grpSp>
        <p:nvGrpSpPr>
          <p:cNvPr id="12296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2298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2299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0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1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7" name="Picture 1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12901" r="61971" b="4501"/>
          <a:stretch>
            <a:fillRect/>
          </a:stretch>
        </p:blipFill>
        <p:spPr bwMode="auto">
          <a:xfrm>
            <a:off x="3792538" y="1741488"/>
            <a:ext cx="51593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Obdélník 11"/>
          <p:cNvSpPr>
            <a:spLocks noChangeArrowheads="1"/>
          </p:cNvSpPr>
          <p:nvPr/>
        </p:nvSpPr>
        <p:spPr bwMode="auto">
          <a:xfrm>
            <a:off x="107950" y="1425575"/>
            <a:ext cx="3311525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200">
                <a:latin typeface="Calibri" panose="020F0502020204030204" pitchFamily="34" charset="0"/>
                <a:cs typeface="Calibri" panose="020F0502020204030204" pitchFamily="34" charset="0"/>
              </a:rPr>
              <a:t>Scientometry is also used for the evaluation of the quality of individual researchers.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200">
                <a:latin typeface="Calibri" panose="020F0502020204030204" pitchFamily="34" charset="0"/>
                <a:cs typeface="Calibri" panose="020F0502020204030204" pitchFamily="34" charset="0"/>
              </a:rPr>
              <a:t>Here, </a:t>
            </a:r>
            <a:r>
              <a:rPr lang="en-GB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Hirsch index (h)</a:t>
            </a: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, introduced by J. Hirsch in 2005</a:t>
            </a:r>
            <a:r>
              <a:rPr lang="en-GB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often </a:t>
            </a:r>
            <a:r>
              <a:rPr lang="en-GB" altLang="cs-CZ" sz="2200">
                <a:latin typeface="Calibri" panose="020F0502020204030204" pitchFamily="34" charset="0"/>
                <a:cs typeface="Calibri" panose="020F0502020204030204" pitchFamily="34" charset="0"/>
              </a:rPr>
              <a:t>used. </a:t>
            </a:r>
            <a:r>
              <a:rPr lang="en-GB" altLang="en-US" sz="2200">
                <a:latin typeface="Calibri" panose="020F0502020204030204" pitchFamily="34" charset="0"/>
                <a:cs typeface="Calibri" panose="020F0502020204030204" pitchFamily="34" charset="0"/>
              </a:rPr>
              <a:t>A researcher has an h-index, if he/she has at least h publications for which he/she has received at least h citations.</a:t>
            </a:r>
            <a:endParaRPr lang="cs-CZ" altLang="en-US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h index might be found in WOS and Scopus.</a:t>
            </a:r>
            <a:endParaRPr lang="en-GB" altLang="cs-CZ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-36513" y="822325"/>
            <a:ext cx="9324976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b="1">
                <a:latin typeface="Calibri" panose="020F0502020204030204" pitchFamily="34" charset="0"/>
              </a:rPr>
              <a:t>3.4. Scientometry as the a tool to evaluate the quality of scientific work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3319" name="Rectangle 4"/>
          <p:cNvSpPr>
            <a:spLocks noChangeArrowheads="1"/>
          </p:cNvSpPr>
          <p:nvPr/>
        </p:nvSpPr>
        <p:spPr bwMode="auto">
          <a:xfrm>
            <a:off x="550863" y="115888"/>
            <a:ext cx="81978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3. </a:t>
            </a:r>
            <a:r>
              <a:rPr lang="cs-CZ" altLang="cs-CZ" sz="3100" b="1" i="1" dirty="0" err="1">
                <a:solidFill>
                  <a:schemeClr val="accent2"/>
                </a:solidFill>
                <a:latin typeface="Calibri" panose="020F0502020204030204" pitchFamily="34" charset="0"/>
              </a:rPr>
              <a:t>Scientific</a:t>
            </a:r>
            <a:r>
              <a:rPr lang="cs-CZ" altLang="cs-CZ" sz="3100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100" b="1" i="1" dirty="0" err="1">
                <a:solidFill>
                  <a:schemeClr val="accent2"/>
                </a:solidFill>
                <a:latin typeface="Calibri" panose="020F0502020204030204" pitchFamily="34" charset="0"/>
              </a:rPr>
              <a:t>literature</a:t>
            </a:r>
            <a:r>
              <a:rPr lang="cs-CZ" altLang="cs-CZ" sz="3100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, Internet online </a:t>
            </a:r>
            <a:r>
              <a:rPr lang="cs-CZ" altLang="cs-CZ" sz="3100" b="1" i="1" dirty="0" err="1">
                <a:solidFill>
                  <a:schemeClr val="accent2"/>
                </a:solidFill>
                <a:latin typeface="Calibri" panose="020F0502020204030204" pitchFamily="34" charset="0"/>
              </a:rPr>
              <a:t>resources</a:t>
            </a:r>
            <a:endParaRPr lang="cs-CZ" altLang="cs-CZ" sz="3100" b="1" i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grpSp>
        <p:nvGrpSpPr>
          <p:cNvPr id="13320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3322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3323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4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5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21" name="Picture 2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t="9401" r="58820" b="5202"/>
          <a:stretch>
            <a:fillRect/>
          </a:stretch>
        </p:blipFill>
        <p:spPr bwMode="auto">
          <a:xfrm>
            <a:off x="3348038" y="1628775"/>
            <a:ext cx="5684837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Obdélník 11"/>
          <p:cNvSpPr>
            <a:spLocks noChangeArrowheads="1"/>
          </p:cNvSpPr>
          <p:nvPr/>
        </p:nvSpPr>
        <p:spPr bwMode="auto">
          <a:xfrm>
            <a:off x="33809" y="1404059"/>
            <a:ext cx="340625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Citation profile for individual scientists could be found using author search using ISI WOS, Scopus or Google Scholar</a:t>
            </a:r>
          </a:p>
          <a:p>
            <a:pPr>
              <a:spcBef>
                <a:spcPct val="0"/>
              </a:spcBef>
              <a:buNone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Individual researcher are responsible for keeping their publication record up to date using services like</a:t>
            </a:r>
          </a:p>
          <a:p>
            <a:pPr>
              <a:spcBef>
                <a:spcPct val="0"/>
              </a:spcBef>
              <a:buNone/>
            </a:pPr>
            <a:r>
              <a:rPr lang="en-GB" sz="2000" b="1" dirty="0" err="1" smtClean="0">
                <a:latin typeface="Calibri" pitchFamily="34" charset="0"/>
                <a:cs typeface="Calibri" pitchFamily="34" charset="0"/>
              </a:rPr>
              <a:t>Publons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formerly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researcher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ID,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ISI WOS)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,</a:t>
            </a:r>
          </a:p>
          <a:p>
            <a:pPr>
              <a:spcBef>
                <a:spcPct val="0"/>
              </a:spcBef>
              <a:buNone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ORCID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Open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Researcher and Contributor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Identifier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  <a:endParaRPr lang="en-GB" sz="2000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Google Scholar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U</a:t>
            </a:r>
            <a:r>
              <a:rPr lang="en-GB" sz="2000" dirty="0" err="1" smtClean="0">
                <a:latin typeface="Calibri" pitchFamily="34" charset="0"/>
                <a:cs typeface="Calibri" pitchFamily="34" charset="0"/>
              </a:rPr>
              <a:t>ser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GB" sz="2000" dirty="0" err="1" smtClean="0">
                <a:latin typeface="Calibri" pitchFamily="34" charset="0"/>
                <a:cs typeface="Calibri" pitchFamily="34" charset="0"/>
              </a:rPr>
              <a:t>rofiles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)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or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Scopus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GB" sz="2000" dirty="0" err="1" smtClean="0">
                <a:latin typeface="Calibri" pitchFamily="34" charset="0"/>
                <a:cs typeface="Calibri" pitchFamily="34" charset="0"/>
              </a:rPr>
              <a:t>itation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overview).</a:t>
            </a:r>
            <a:endParaRPr lang="en-GB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067" y="1340768"/>
            <a:ext cx="5668437" cy="4522302"/>
          </a:xfrm>
          <a:prstGeom prst="rect">
            <a:avLst/>
          </a:prstGeom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-36513" y="822325"/>
            <a:ext cx="9324976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b="1">
                <a:latin typeface="Calibri" panose="020F0502020204030204" pitchFamily="34" charset="0"/>
              </a:rPr>
              <a:t>3.4. Scientometry as the a tool to evaluate the quality of scientific work</a:t>
            </a:r>
          </a:p>
        </p:txBody>
      </p:sp>
      <p:sp>
        <p:nvSpPr>
          <p:cNvPr id="21" name="Zaoblený obdélník 16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550863" y="115888"/>
            <a:ext cx="81978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3. </a:t>
            </a:r>
            <a:r>
              <a:rPr lang="cs-CZ" altLang="cs-CZ" sz="3100" b="1" i="1" dirty="0" err="1">
                <a:solidFill>
                  <a:schemeClr val="accent2"/>
                </a:solidFill>
                <a:latin typeface="Calibri" panose="020F0502020204030204" pitchFamily="34" charset="0"/>
              </a:rPr>
              <a:t>Scientific</a:t>
            </a:r>
            <a:r>
              <a:rPr lang="cs-CZ" altLang="cs-CZ" sz="3100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100" b="1" i="1" dirty="0" err="1">
                <a:solidFill>
                  <a:schemeClr val="accent2"/>
                </a:solidFill>
                <a:latin typeface="Calibri" panose="020F0502020204030204" pitchFamily="34" charset="0"/>
              </a:rPr>
              <a:t>literature</a:t>
            </a:r>
            <a:r>
              <a:rPr lang="cs-CZ" altLang="cs-CZ" sz="3100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, Internet online </a:t>
            </a:r>
            <a:r>
              <a:rPr lang="cs-CZ" altLang="cs-CZ" sz="3100" b="1" i="1" dirty="0" err="1">
                <a:solidFill>
                  <a:schemeClr val="accent2"/>
                </a:solidFill>
                <a:latin typeface="Calibri" panose="020F0502020204030204" pitchFamily="34" charset="0"/>
              </a:rPr>
              <a:t>resources</a:t>
            </a:r>
            <a:endParaRPr lang="cs-CZ" altLang="cs-CZ" sz="3100" b="1" i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grpSp>
        <p:nvGrpSpPr>
          <p:cNvPr id="23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793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blený obdélník 16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4341" name="TextovéPole 14"/>
          <p:cNvSpPr txBox="1">
            <a:spLocks noChangeArrowheads="1"/>
          </p:cNvSpPr>
          <p:nvPr/>
        </p:nvSpPr>
        <p:spPr bwMode="auto">
          <a:xfrm>
            <a:off x="395288" y="1268413"/>
            <a:ext cx="79200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alibri" panose="020F0502020204030204" pitchFamily="34" charset="0"/>
              </a:rPr>
              <a:t>Evaluating the quality of articles after their publication: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alibri" panose="020F0502020204030204" pitchFamily="34" charset="0"/>
                <a:hlinkClick r:id="rId2"/>
              </a:rPr>
              <a:t>Faculty of 1000</a:t>
            </a:r>
            <a:r>
              <a:rPr lang="cs-CZ" altLang="cs-CZ" sz="2200" b="1">
                <a:latin typeface="Calibri" panose="020F0502020204030204" pitchFamily="34" charset="0"/>
              </a:rPr>
              <a:t> - http://f1000.com/</a:t>
            </a:r>
          </a:p>
        </p:txBody>
      </p:sp>
      <p:pic>
        <p:nvPicPr>
          <p:cNvPr id="1434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1" t="25558" r="10526" b="8736"/>
          <a:stretch>
            <a:fillRect/>
          </a:stretch>
        </p:blipFill>
        <p:spPr bwMode="auto">
          <a:xfrm>
            <a:off x="1344613" y="2133600"/>
            <a:ext cx="668337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4"/>
          <p:cNvSpPr>
            <a:spLocks noChangeArrowheads="1"/>
          </p:cNvSpPr>
          <p:nvPr/>
        </p:nvSpPr>
        <p:spPr bwMode="auto">
          <a:xfrm>
            <a:off x="550863" y="115888"/>
            <a:ext cx="81978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</a:rPr>
              <a:t>3. Scientific literature, Internet online resources</a:t>
            </a:r>
          </a:p>
        </p:txBody>
      </p:sp>
      <p:grpSp>
        <p:nvGrpSpPr>
          <p:cNvPr id="14344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4346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434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8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9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45" name="Text Box 7"/>
          <p:cNvSpPr txBox="1">
            <a:spLocks noChangeArrowheads="1"/>
          </p:cNvSpPr>
          <p:nvPr/>
        </p:nvSpPr>
        <p:spPr bwMode="auto">
          <a:xfrm>
            <a:off x="-36513" y="822325"/>
            <a:ext cx="9324976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b="1">
                <a:latin typeface="Calibri" panose="020F0502020204030204" pitchFamily="34" charset="0"/>
              </a:rPr>
              <a:t>3.4. Scientometry as the a tool to evaluate the quality of scientific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aoblený obdélník 7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101" name="Text Box 13"/>
          <p:cNvSpPr txBox="1">
            <a:spLocks noChangeArrowheads="1"/>
          </p:cNvSpPr>
          <p:nvPr/>
        </p:nvSpPr>
        <p:spPr bwMode="auto">
          <a:xfrm>
            <a:off x="179388" y="1700213"/>
            <a:ext cx="89646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</a:rPr>
              <a:t>Freeware: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</a:rPr>
              <a:t>EndNote Basic -</a:t>
            </a:r>
            <a:r>
              <a:rPr lang="cs-CZ" altLang="cs-CZ" sz="2000">
                <a:latin typeface="Calibri" panose="020F0502020204030204" pitchFamily="34" charset="0"/>
              </a:rPr>
              <a:t> online version of EndNote, supported by ISI Web of Knowledge - </a:t>
            </a:r>
            <a:r>
              <a:rPr lang="cs-CZ" altLang="cs-CZ" sz="2000" b="1">
                <a:solidFill>
                  <a:schemeClr val="accent2"/>
                </a:solidFill>
                <a:latin typeface="Calibri" panose="020F0502020204030204" pitchFamily="34" charset="0"/>
              </a:rPr>
              <a:t>https://www.myendnoteweb.com/</a:t>
            </a:r>
          </a:p>
        </p:txBody>
      </p:sp>
      <p:pic>
        <p:nvPicPr>
          <p:cNvPr id="4102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9" r="5801" b="7997"/>
          <a:stretch>
            <a:fillRect/>
          </a:stretch>
        </p:blipFill>
        <p:spPr bwMode="auto">
          <a:xfrm>
            <a:off x="1331913" y="2708275"/>
            <a:ext cx="5903912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550863" y="115888"/>
            <a:ext cx="81978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</a:rPr>
              <a:t>3. Scientific literature, Internet online resources</a:t>
            </a:r>
          </a:p>
        </p:txBody>
      </p:sp>
      <p:grpSp>
        <p:nvGrpSpPr>
          <p:cNvPr id="4104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4107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410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5" name="Rectangle 10"/>
          <p:cNvSpPr>
            <a:spLocks noChangeArrowheads="1"/>
          </p:cNvSpPr>
          <p:nvPr/>
        </p:nvSpPr>
        <p:spPr bwMode="auto">
          <a:xfrm>
            <a:off x="323850" y="1327150"/>
            <a:ext cx="8820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300" b="1">
                <a:latin typeface="Calibri" panose="020F0502020204030204" pitchFamily="34" charset="0"/>
              </a:rPr>
              <a:t>3) Creating your own bibliography database </a:t>
            </a:r>
          </a:p>
        </p:txBody>
      </p:sp>
      <p:sp>
        <p:nvSpPr>
          <p:cNvPr id="4106" name="Text Box 7"/>
          <p:cNvSpPr txBox="1">
            <a:spLocks noChangeArrowheads="1"/>
          </p:cNvSpPr>
          <p:nvPr/>
        </p:nvSpPr>
        <p:spPr bwMode="auto">
          <a:xfrm>
            <a:off x="250825" y="836613"/>
            <a:ext cx="87487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600" b="1">
                <a:latin typeface="Calibri" panose="020F0502020204030204" pitchFamily="34" charset="0"/>
              </a:rPr>
              <a:t>How to search for bibliographic records</a:t>
            </a:r>
            <a:r>
              <a:rPr lang="cs-CZ" altLang="cs-CZ" sz="2600" b="1">
                <a:latin typeface="Calibri" panose="020F0502020204030204" pitchFamily="34" charset="0"/>
              </a:rPr>
              <a:t> </a:t>
            </a:r>
            <a:r>
              <a:rPr lang="en-US" altLang="cs-CZ" sz="2600" b="1">
                <a:latin typeface="Calibri" panose="020F0502020204030204" pitchFamily="34" charset="0"/>
              </a:rPr>
              <a:t>effectively?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délník 12"/>
          <p:cNvSpPr>
            <a:spLocks noChangeArrowheads="1"/>
          </p:cNvSpPr>
          <p:nvPr/>
        </p:nvSpPr>
        <p:spPr bwMode="auto">
          <a:xfrm>
            <a:off x="323850" y="1700213"/>
            <a:ext cx="85693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</a:rPr>
              <a:t>Freeware:</a:t>
            </a:r>
            <a:br>
              <a:rPr lang="cs-CZ" altLang="cs-CZ" sz="2000" b="1">
                <a:latin typeface="Calibri" panose="020F0502020204030204" pitchFamily="34" charset="0"/>
              </a:rPr>
            </a:br>
            <a:r>
              <a:rPr lang="cs-CZ" altLang="cs-CZ" sz="2000" b="1">
                <a:latin typeface="Calibri" panose="020F0502020204030204" pitchFamily="34" charset="0"/>
              </a:rPr>
              <a:t>Mendeley</a:t>
            </a:r>
            <a:r>
              <a:rPr lang="cs-CZ" altLang="cs-CZ" sz="2000">
                <a:latin typeface="Calibri" panose="020F0502020204030204" pitchFamily="34" charset="0"/>
              </a:rPr>
              <a:t> - combining full text and bibliography searching in one database - </a:t>
            </a:r>
            <a:r>
              <a:rPr lang="cs-CZ" altLang="cs-CZ" sz="2000" b="1">
                <a:latin typeface="Calibri" panose="020F0502020204030204" pitchFamily="34" charset="0"/>
              </a:rPr>
              <a:t>http://www.mendeley.com/features/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51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3" t="14485" r="12888" b="6520"/>
          <a:stretch>
            <a:fillRect/>
          </a:stretch>
        </p:blipFill>
        <p:spPr bwMode="auto">
          <a:xfrm>
            <a:off x="3348038" y="2640013"/>
            <a:ext cx="4537075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550863" y="115888"/>
            <a:ext cx="81978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</a:rPr>
              <a:t>3. Scientific literature, Internet online resources</a:t>
            </a:r>
          </a:p>
        </p:txBody>
      </p:sp>
      <p:grpSp>
        <p:nvGrpSpPr>
          <p:cNvPr id="5128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5132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5133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9" name="Rectangle 10"/>
          <p:cNvSpPr>
            <a:spLocks noChangeArrowheads="1"/>
          </p:cNvSpPr>
          <p:nvPr/>
        </p:nvSpPr>
        <p:spPr bwMode="auto">
          <a:xfrm>
            <a:off x="323850" y="1254125"/>
            <a:ext cx="8820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300" b="1">
                <a:latin typeface="Calibri" panose="020F0502020204030204" pitchFamily="34" charset="0"/>
              </a:rPr>
              <a:t>3) Creating your own bibliography database </a:t>
            </a:r>
          </a:p>
        </p:txBody>
      </p:sp>
      <p:sp>
        <p:nvSpPr>
          <p:cNvPr id="5130" name="Text Box 7"/>
          <p:cNvSpPr txBox="1">
            <a:spLocks noChangeArrowheads="1"/>
          </p:cNvSpPr>
          <p:nvPr/>
        </p:nvSpPr>
        <p:spPr bwMode="auto">
          <a:xfrm>
            <a:off x="250825" y="836613"/>
            <a:ext cx="87487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600" b="1">
                <a:latin typeface="Calibri" panose="020F0502020204030204" pitchFamily="34" charset="0"/>
              </a:rPr>
              <a:t>How to search for bibliographic records</a:t>
            </a:r>
            <a:r>
              <a:rPr lang="cs-CZ" altLang="cs-CZ" sz="2600" b="1">
                <a:latin typeface="Calibri" panose="020F0502020204030204" pitchFamily="34" charset="0"/>
              </a:rPr>
              <a:t> </a:t>
            </a:r>
            <a:r>
              <a:rPr lang="en-US" altLang="cs-CZ" sz="2600" b="1">
                <a:latin typeface="Calibri" panose="020F0502020204030204" pitchFamily="34" charset="0"/>
              </a:rPr>
              <a:t>effectively? </a:t>
            </a:r>
          </a:p>
        </p:txBody>
      </p:sp>
      <p:sp>
        <p:nvSpPr>
          <p:cNvPr id="5131" name="Rectangle 1"/>
          <p:cNvSpPr>
            <a:spLocks noChangeArrowheads="1"/>
          </p:cNvSpPr>
          <p:nvPr/>
        </p:nvSpPr>
        <p:spPr bwMode="auto">
          <a:xfrm>
            <a:off x="327025" y="3059113"/>
            <a:ext cx="23637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>
                <a:hlinkClick r:id="rId7"/>
              </a:rPr>
              <a:t>http://blog.mendeley.com/tipstricks/7-ways-to-add-documents-to-mendeley/</a:t>
            </a:r>
            <a:endParaRPr lang="cs-CZ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délník 12"/>
          <p:cNvSpPr>
            <a:spLocks noChangeArrowheads="1"/>
          </p:cNvSpPr>
          <p:nvPr/>
        </p:nvSpPr>
        <p:spPr bwMode="auto">
          <a:xfrm>
            <a:off x="179388" y="1628775"/>
            <a:ext cx="89646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</a:rPr>
              <a:t>Freeware: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Calibri" panose="020F0502020204030204" pitchFamily="34" charset="0"/>
              </a:rPr>
              <a:t>Zotero</a:t>
            </a:r>
            <a:r>
              <a:rPr lang="cs-CZ" altLang="cs-CZ" sz="2000" b="1" dirty="0">
                <a:latin typeface="Calibri" panose="020F0502020204030204" pitchFamily="34" charset="0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</a:rPr>
              <a:t>- </a:t>
            </a:r>
            <a:r>
              <a:rPr lang="cs-CZ" altLang="cs-CZ" sz="2000" dirty="0" err="1">
                <a:latin typeface="Calibri" panose="020F0502020204030204" pitchFamily="34" charset="0"/>
              </a:rPr>
              <a:t>originally</a:t>
            </a:r>
            <a:r>
              <a:rPr lang="cs-CZ" altLang="cs-CZ" sz="2000" dirty="0">
                <a:latin typeface="Calibri" panose="020F0502020204030204" pitchFamily="34" charset="0"/>
              </a:rPr>
              <a:t> as a </a:t>
            </a:r>
            <a:r>
              <a:rPr lang="cs-CZ" altLang="cs-CZ" sz="2000" dirty="0" err="1" smtClean="0">
                <a:latin typeface="Calibri" panose="020F0502020204030204" pitchFamily="34" charset="0"/>
              </a:rPr>
              <a:t>Firefox</a:t>
            </a:r>
            <a:r>
              <a:rPr lang="cs-CZ" altLang="cs-CZ" sz="2000" dirty="0" smtClean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plugin</a:t>
            </a:r>
            <a:r>
              <a:rPr lang="cs-CZ" altLang="cs-CZ" sz="2000" dirty="0">
                <a:latin typeface="Calibri" panose="020F0502020204030204" pitchFamily="34" charset="0"/>
              </a:rPr>
              <a:t>, </a:t>
            </a:r>
            <a:r>
              <a:rPr lang="cs-CZ" altLang="cs-CZ" sz="2000" dirty="0" err="1">
                <a:latin typeface="Calibri" panose="020F0502020204030204" pitchFamily="34" charset="0"/>
              </a:rPr>
              <a:t>now</a:t>
            </a:r>
            <a:r>
              <a:rPr lang="cs-CZ" altLang="cs-CZ" sz="2000" dirty="0">
                <a:latin typeface="Calibri" panose="020F0502020204030204" pitchFamily="34" charset="0"/>
              </a:rPr>
              <a:t> as a </a:t>
            </a:r>
            <a:r>
              <a:rPr lang="cs-CZ" altLang="cs-CZ" sz="2000" dirty="0" err="1">
                <a:latin typeface="Calibri" panose="020F0502020204030204" pitchFamily="34" charset="0"/>
              </a:rPr>
              <a:t>stand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alone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application</a:t>
            </a:r>
            <a:r>
              <a:rPr lang="cs-CZ" altLang="cs-CZ" sz="2000" dirty="0">
                <a:latin typeface="Calibri" panose="020F0502020204030204" pitchFamily="34" charset="0"/>
              </a:rPr>
              <a:t>, </a:t>
            </a:r>
            <a:r>
              <a:rPr lang="cs-CZ" altLang="cs-CZ" sz="2000" dirty="0" err="1">
                <a:latin typeface="Calibri" panose="020F0502020204030204" pitchFamily="34" charset="0"/>
              </a:rPr>
              <a:t>combination</a:t>
            </a:r>
            <a:r>
              <a:rPr lang="cs-CZ" altLang="cs-CZ" sz="2000" dirty="0">
                <a:latin typeface="Calibri" panose="020F0502020204030204" pitchFamily="34" charset="0"/>
              </a:rPr>
              <a:t> of full text and </a:t>
            </a:r>
            <a:r>
              <a:rPr lang="cs-CZ" altLang="cs-CZ" sz="2000" dirty="0" err="1">
                <a:latin typeface="Calibri" panose="020F0502020204030204" pitchFamily="34" charset="0"/>
              </a:rPr>
              <a:t>bibliographic</a:t>
            </a: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</a:rPr>
              <a:t>approach</a:t>
            </a:r>
            <a:r>
              <a:rPr lang="cs-CZ" altLang="cs-CZ" sz="2000" dirty="0">
                <a:latin typeface="Calibri" panose="020F0502020204030204" pitchFamily="34" charset="0"/>
              </a:rPr>
              <a:t> - </a:t>
            </a:r>
            <a:r>
              <a:rPr lang="cs-CZ" altLang="cs-CZ" sz="2000" b="1" dirty="0">
                <a:latin typeface="Calibri" panose="020F0502020204030204" pitchFamily="34" charset="0"/>
              </a:rPr>
              <a:t>http://www.zotero.org/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61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4" t="14485" r="14069" b="19809"/>
          <a:stretch>
            <a:fillRect/>
          </a:stretch>
        </p:blipFill>
        <p:spPr bwMode="auto">
          <a:xfrm>
            <a:off x="1589088" y="2659063"/>
            <a:ext cx="5286375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Rectangle 4"/>
          <p:cNvSpPr>
            <a:spLocks noChangeArrowheads="1"/>
          </p:cNvSpPr>
          <p:nvPr/>
        </p:nvSpPr>
        <p:spPr bwMode="auto">
          <a:xfrm>
            <a:off x="550863" y="115888"/>
            <a:ext cx="81978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</a:rPr>
              <a:t>3. Scientific literature, Internet online resources</a:t>
            </a:r>
          </a:p>
        </p:txBody>
      </p:sp>
      <p:grpSp>
        <p:nvGrpSpPr>
          <p:cNvPr id="615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6155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6156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53" name="Rectangle 10"/>
          <p:cNvSpPr>
            <a:spLocks noChangeArrowheads="1"/>
          </p:cNvSpPr>
          <p:nvPr/>
        </p:nvSpPr>
        <p:spPr bwMode="auto">
          <a:xfrm>
            <a:off x="323850" y="1254125"/>
            <a:ext cx="8820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300" b="1">
                <a:latin typeface="Calibri" panose="020F0502020204030204" pitchFamily="34" charset="0"/>
              </a:rPr>
              <a:t>3) Creating your own bibliography database </a:t>
            </a:r>
          </a:p>
        </p:txBody>
      </p:sp>
      <p:sp>
        <p:nvSpPr>
          <p:cNvPr id="6154" name="Text Box 7"/>
          <p:cNvSpPr txBox="1">
            <a:spLocks noChangeArrowheads="1"/>
          </p:cNvSpPr>
          <p:nvPr/>
        </p:nvSpPr>
        <p:spPr bwMode="auto">
          <a:xfrm>
            <a:off x="250825" y="836613"/>
            <a:ext cx="87487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600" b="1">
                <a:latin typeface="Calibri" panose="020F0502020204030204" pitchFamily="34" charset="0"/>
              </a:rPr>
              <a:t>How to search for bibliographic records</a:t>
            </a:r>
            <a:r>
              <a:rPr lang="cs-CZ" altLang="cs-CZ" sz="2600" b="1">
                <a:latin typeface="Calibri" panose="020F0502020204030204" pitchFamily="34" charset="0"/>
              </a:rPr>
              <a:t> </a:t>
            </a:r>
            <a:r>
              <a:rPr lang="en-US" altLang="cs-CZ" sz="2600" b="1">
                <a:latin typeface="Calibri" panose="020F0502020204030204" pitchFamily="34" charset="0"/>
              </a:rPr>
              <a:t>effectively?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aoblený obdélník 13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7173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4485" r="12888" b="34573"/>
          <a:stretch>
            <a:fillRect/>
          </a:stretch>
        </p:blipFill>
        <p:spPr bwMode="auto">
          <a:xfrm>
            <a:off x="827088" y="2555875"/>
            <a:ext cx="7416800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4"/>
          <p:cNvSpPr>
            <a:spLocks noChangeArrowheads="1"/>
          </p:cNvSpPr>
          <p:nvPr/>
        </p:nvSpPr>
        <p:spPr bwMode="auto">
          <a:xfrm>
            <a:off x="550863" y="115888"/>
            <a:ext cx="81978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</a:rPr>
              <a:t>3. Scientific literature, Internet online resources</a:t>
            </a:r>
          </a:p>
        </p:txBody>
      </p:sp>
      <p:grpSp>
        <p:nvGrpSpPr>
          <p:cNvPr id="7175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7178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7179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6" name="Text Box 7"/>
          <p:cNvSpPr txBox="1">
            <a:spLocks noChangeArrowheads="1"/>
          </p:cNvSpPr>
          <p:nvPr/>
        </p:nvSpPr>
        <p:spPr bwMode="auto">
          <a:xfrm>
            <a:off x="250825" y="920750"/>
            <a:ext cx="87487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600" b="1">
                <a:latin typeface="Calibri" panose="020F0502020204030204" pitchFamily="34" charset="0"/>
              </a:rPr>
              <a:t>How to search for bibliographic records</a:t>
            </a:r>
            <a:r>
              <a:rPr lang="cs-CZ" altLang="cs-CZ" sz="2600" b="1">
                <a:latin typeface="Calibri" panose="020F0502020204030204" pitchFamily="34" charset="0"/>
              </a:rPr>
              <a:t> </a:t>
            </a:r>
            <a:r>
              <a:rPr lang="en-US" altLang="cs-CZ" sz="2600" b="1">
                <a:latin typeface="Calibri" panose="020F0502020204030204" pitchFamily="34" charset="0"/>
              </a:rPr>
              <a:t>effectively? </a:t>
            </a: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250825" y="1438275"/>
            <a:ext cx="84963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alibri" panose="020F0502020204030204" pitchFamily="34" charset="0"/>
              </a:rPr>
              <a:t>4) Searching using full text browsers - </a:t>
            </a:r>
            <a:r>
              <a:rPr lang="cs-CZ" altLang="cs-CZ" sz="2200">
                <a:latin typeface="Calibri" panose="020F0502020204030204" pitchFamily="34" charset="0"/>
              </a:rPr>
              <a:t>full text searching and browsing using </a:t>
            </a:r>
            <a:r>
              <a:rPr lang="cs-CZ" altLang="cs-CZ" sz="2200" b="1">
                <a:latin typeface="Calibri" panose="020F0502020204030204" pitchFamily="34" charset="0"/>
              </a:rPr>
              <a:t>Wikigenes </a:t>
            </a:r>
            <a:r>
              <a:rPr lang="cs-CZ" altLang="cs-CZ" sz="2200">
                <a:latin typeface="Calibri" panose="020F0502020204030204" pitchFamily="34" charset="0"/>
              </a:rPr>
              <a:t>- </a:t>
            </a:r>
            <a:r>
              <a:rPr lang="cs-CZ" altLang="cs-CZ" sz="2200" b="1">
                <a:solidFill>
                  <a:schemeClr val="accent2"/>
                </a:solidFill>
                <a:latin typeface="Calibri" panose="020F0502020204030204" pitchFamily="34" charset="0"/>
              </a:rPr>
              <a:t>http://www.wikigenes.org/</a:t>
            </a:r>
            <a:endParaRPr lang="cs-CZ" altLang="cs-CZ" sz="220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2"/>
          <p:cNvSpPr txBox="1">
            <a:spLocks noChangeArrowheads="1"/>
          </p:cNvSpPr>
          <p:nvPr/>
        </p:nvSpPr>
        <p:spPr bwMode="auto">
          <a:xfrm>
            <a:off x="107950" y="1393825"/>
            <a:ext cx="9034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eResources Portal </a:t>
            </a:r>
            <a:r>
              <a:rPr lang="en-GB" altLang="cs-CZ" sz="1800">
                <a:latin typeface="Calibri" panose="020F0502020204030204" pitchFamily="34" charset="0"/>
                <a:cs typeface="Calibri" panose="020F0502020204030204" pitchFamily="34" charset="0"/>
              </a:rPr>
              <a:t>of Charles University </a:t>
            </a: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1800" b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http://pez.cuni.cz/</a:t>
            </a: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,</a:t>
            </a: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 both journals and books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8198" name="Rectangle 4"/>
          <p:cNvSpPr>
            <a:spLocks noChangeArrowheads="1"/>
          </p:cNvSpPr>
          <p:nvPr/>
        </p:nvSpPr>
        <p:spPr bwMode="auto">
          <a:xfrm>
            <a:off x="550863" y="115888"/>
            <a:ext cx="81978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</a:rPr>
              <a:t>3. Scientific literature, Internet online resources</a:t>
            </a:r>
          </a:p>
        </p:txBody>
      </p:sp>
      <p:grpSp>
        <p:nvGrpSpPr>
          <p:cNvPr id="8199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8202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8203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4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5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200" name="Rectangle 10"/>
          <p:cNvSpPr>
            <a:spLocks noChangeArrowheads="1"/>
          </p:cNvSpPr>
          <p:nvPr/>
        </p:nvSpPr>
        <p:spPr bwMode="auto">
          <a:xfrm>
            <a:off x="323850" y="908050"/>
            <a:ext cx="88201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300" b="1">
                <a:latin typeface="Calibri" panose="020F0502020204030204" pitchFamily="34" charset="0"/>
              </a:rPr>
              <a:t>5) Finding full text of articles from journals or books</a:t>
            </a:r>
          </a:p>
        </p:txBody>
      </p:sp>
      <p:pic>
        <p:nvPicPr>
          <p:cNvPr id="8201" name="Picture 1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8701" r="63229" b="30400"/>
          <a:stretch>
            <a:fillRect/>
          </a:stretch>
        </p:blipFill>
        <p:spPr bwMode="auto">
          <a:xfrm>
            <a:off x="107950" y="1971675"/>
            <a:ext cx="8963025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2"/>
          <p:cNvSpPr txBox="1">
            <a:spLocks noChangeArrowheads="1"/>
          </p:cNvSpPr>
          <p:nvPr/>
        </p:nvSpPr>
        <p:spPr bwMode="auto">
          <a:xfrm>
            <a:off x="107950" y="1393825"/>
            <a:ext cx="90344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800">
                <a:latin typeface="Calibri" panose="020F0502020204030204" pitchFamily="34" charset="0"/>
                <a:cs typeface="Calibri" panose="020F0502020204030204" pitchFamily="34" charset="0"/>
              </a:rPr>
              <a:t>Some bibliographic databases </a:t>
            </a: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integrate</a:t>
            </a:r>
            <a:r>
              <a:rPr lang="en-GB" altLang="cs-CZ" sz="1800">
                <a:latin typeface="Calibri" panose="020F0502020204030204" pitchFamily="34" charset="0"/>
                <a:cs typeface="Calibri" panose="020F0502020204030204" pitchFamily="34" charset="0"/>
              </a:rPr>
              <a:t> available full text resources „at one click“, like Kopernio from ISI WOS</a:t>
            </a: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9222" name="Rectangle 4"/>
          <p:cNvSpPr>
            <a:spLocks noChangeArrowheads="1"/>
          </p:cNvSpPr>
          <p:nvPr/>
        </p:nvSpPr>
        <p:spPr bwMode="auto">
          <a:xfrm>
            <a:off x="550863" y="115888"/>
            <a:ext cx="81978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</a:rPr>
              <a:t>3. Scientific literature, Internet online resources</a:t>
            </a:r>
          </a:p>
        </p:txBody>
      </p:sp>
      <p:grpSp>
        <p:nvGrpSpPr>
          <p:cNvPr id="9223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9227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922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0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4" name="Rectangle 10"/>
          <p:cNvSpPr>
            <a:spLocks noChangeArrowheads="1"/>
          </p:cNvSpPr>
          <p:nvPr/>
        </p:nvSpPr>
        <p:spPr bwMode="auto">
          <a:xfrm>
            <a:off x="323850" y="908050"/>
            <a:ext cx="88201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300" b="1">
                <a:latin typeface="Calibri" panose="020F0502020204030204" pitchFamily="34" charset="0"/>
              </a:rPr>
              <a:t>5) Finding full text of articles from journals or books</a:t>
            </a:r>
          </a:p>
        </p:txBody>
      </p:sp>
      <p:pic>
        <p:nvPicPr>
          <p:cNvPr id="9225" name="Picture 2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t="21301" r="63252" b="45100"/>
          <a:stretch>
            <a:fillRect/>
          </a:stretch>
        </p:blipFill>
        <p:spPr bwMode="auto">
          <a:xfrm>
            <a:off x="0" y="2760663"/>
            <a:ext cx="8882063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2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r="94540" b="84647"/>
          <a:stretch>
            <a:fillRect/>
          </a:stretch>
        </p:blipFill>
        <p:spPr bwMode="auto">
          <a:xfrm>
            <a:off x="98425" y="2220913"/>
            <a:ext cx="18716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2"/>
          <p:cNvSpPr txBox="1">
            <a:spLocks noChangeArrowheads="1"/>
          </p:cNvSpPr>
          <p:nvPr/>
        </p:nvSpPr>
        <p:spPr bwMode="auto">
          <a:xfrm>
            <a:off x="323850" y="1341438"/>
            <a:ext cx="86042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cs-CZ" sz="2000" b="1" dirty="0" err="1"/>
              <a:t>ProQuest</a:t>
            </a:r>
            <a:r>
              <a:rPr lang="cs-CZ" sz="2000" b="1" dirty="0"/>
              <a:t> </a:t>
            </a:r>
            <a:r>
              <a:rPr lang="cs-CZ" sz="2000" b="1" dirty="0" err="1"/>
              <a:t>Ebook</a:t>
            </a:r>
            <a:r>
              <a:rPr lang="cs-CZ" sz="2000" b="1" dirty="0"/>
              <a:t> </a:t>
            </a:r>
            <a:r>
              <a:rPr lang="cs-CZ" sz="2000" b="1" dirty="0" err="1" smtClean="0"/>
              <a:t>Central</a:t>
            </a:r>
            <a:r>
              <a:rPr lang="en-GB" sz="2000" dirty="0" smtClean="0"/>
              <a:t> </a:t>
            </a:r>
            <a:r>
              <a:rPr lang="cs-CZ" sz="2000" dirty="0" smtClean="0">
                <a:hlinkClick r:id="rId2"/>
              </a:rPr>
              <a:t>https</a:t>
            </a:r>
            <a:r>
              <a:rPr lang="cs-CZ" sz="2000" dirty="0">
                <a:hlinkClick r:id="rId2"/>
              </a:rPr>
              <a:t>://ebookcentral.proquest.com/lib/cuni/home.action?ebraryDocId=null</a:t>
            </a:r>
            <a:endParaRPr lang="cs-CZ" sz="2000" dirty="0"/>
          </a:p>
        </p:txBody>
      </p:sp>
      <p:sp>
        <p:nvSpPr>
          <p:cNvPr id="14" name="Zaoblený obdélník 13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0247" name="Rectangle 4"/>
          <p:cNvSpPr>
            <a:spLocks noChangeArrowheads="1"/>
          </p:cNvSpPr>
          <p:nvPr/>
        </p:nvSpPr>
        <p:spPr bwMode="auto">
          <a:xfrm>
            <a:off x="550863" y="115888"/>
            <a:ext cx="81978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</a:rPr>
              <a:t>3. Scientific literature, Internet online resources</a:t>
            </a:r>
          </a:p>
        </p:txBody>
      </p:sp>
      <p:grpSp>
        <p:nvGrpSpPr>
          <p:cNvPr id="10248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0250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0251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2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9" name="Rectangle 10"/>
          <p:cNvSpPr>
            <a:spLocks noChangeArrowheads="1"/>
          </p:cNvSpPr>
          <p:nvPr/>
        </p:nvSpPr>
        <p:spPr bwMode="auto">
          <a:xfrm>
            <a:off x="323850" y="908050"/>
            <a:ext cx="88201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300" b="1">
                <a:latin typeface="Calibri" panose="020F0502020204030204" pitchFamily="34" charset="0"/>
              </a:rPr>
              <a:t>5) Finding full text of articles from journals or books</a:t>
            </a:r>
          </a:p>
        </p:txBody>
      </p:sp>
      <p:pic>
        <p:nvPicPr>
          <p:cNvPr id="12" name="Picture 11">
            <a:hlinkClick r:id="rId2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364" y="2274845"/>
            <a:ext cx="7106784" cy="4173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Obdélník 11"/>
          <p:cNvSpPr>
            <a:spLocks noChangeArrowheads="1"/>
          </p:cNvSpPr>
          <p:nvPr/>
        </p:nvSpPr>
        <p:spPr bwMode="auto">
          <a:xfrm>
            <a:off x="141288" y="1198563"/>
            <a:ext cx="4019550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2200" b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Journal Citation Reports</a:t>
            </a:r>
            <a:r>
              <a:rPr lang="en-US" altLang="cs-CZ" sz="2200">
                <a:latin typeface="Calibri" panose="020F0502020204030204" pitchFamily="34" charset="0"/>
                <a:cs typeface="Calibri" panose="020F0502020204030204" pitchFamily="34" charset="0"/>
              </a:rPr>
              <a:t> - one of the database of </a:t>
            </a:r>
            <a:r>
              <a:rPr lang="en-US" altLang="cs-CZ" sz="2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 of Knowledge</a:t>
            </a:r>
            <a:r>
              <a:rPr lang="en-US" altLang="cs-CZ" sz="2200">
                <a:latin typeface="Calibri" panose="020F0502020204030204" pitchFamily="34" charset="0"/>
                <a:cs typeface="Calibri" panose="020F0502020204030204" pitchFamily="34" charset="0"/>
              </a:rPr>
              <a:t> of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US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Institute for Scientific Information</a:t>
            </a:r>
            <a:r>
              <a:rPr lang="en-US" altLang="cs-CZ" sz="2200">
                <a:latin typeface="Calibri" panose="020F0502020204030204" pitchFamily="34" charset="0"/>
                <a:cs typeface="Calibri" panose="020F0502020204030204" pitchFamily="34" charset="0"/>
              </a:rPr>
              <a:t> (ISI). Journal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cs-CZ" sz="2200">
                <a:latin typeface="Calibri" panose="020F0502020204030204" pitchFamily="34" charset="0"/>
                <a:cs typeface="Calibri" panose="020F0502020204030204" pitchFamily="34" charset="0"/>
              </a:rPr>
              <a:t> from all scientific fields are included and evaluated.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200" b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http://isiknowledge.com/</a:t>
            </a:r>
            <a:endParaRPr lang="cs-CZ" altLang="cs-CZ" sz="2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cs-CZ" sz="2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200">
                <a:latin typeface="Calibri" panose="020F0502020204030204" pitchFamily="34" charset="0"/>
                <a:cs typeface="Calibri" panose="020F0502020204030204" pitchFamily="34" charset="0"/>
              </a:rPr>
              <a:t>The comparison is 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largely </a:t>
            </a:r>
            <a:r>
              <a:rPr lang="en-US" altLang="cs-CZ" sz="2200">
                <a:latin typeface="Calibri" panose="020F0502020204030204" pitchFamily="34" charset="0"/>
                <a:cs typeface="Calibri" panose="020F0502020204030204" pitchFamily="34" charset="0"/>
              </a:rPr>
              <a:t>mainly based on the </a:t>
            </a:r>
            <a:r>
              <a:rPr lang="en-US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impact factor (IF)</a:t>
            </a: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, i.e.</a:t>
            </a:r>
            <a:r>
              <a:rPr lang="en-US" altLang="cs-CZ" sz="22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the a</a:t>
            </a:r>
            <a:r>
              <a:rPr lang="en-US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verage number of citations per article within past two years</a:t>
            </a:r>
            <a:r>
              <a:rPr lang="en-US" altLang="cs-CZ" sz="2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altLang="cs-CZ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Higher </a:t>
            </a:r>
            <a:r>
              <a:rPr lang="cs-CZ" altLang="cs-CZ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 usually reflects </a:t>
            </a:r>
            <a:r>
              <a:rPr lang="en-US" altLang="cs-CZ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 quality and higher impact in the scientific community.</a:t>
            </a:r>
            <a:endParaRPr lang="en-US" altLang="cs-CZ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7" name="Text Box 7"/>
          <p:cNvSpPr txBox="1">
            <a:spLocks noChangeArrowheads="1"/>
          </p:cNvSpPr>
          <p:nvPr/>
        </p:nvSpPr>
        <p:spPr bwMode="auto">
          <a:xfrm>
            <a:off x="-36513" y="822325"/>
            <a:ext cx="9324976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b="1">
                <a:latin typeface="Calibri" panose="020F0502020204030204" pitchFamily="34" charset="0"/>
              </a:rPr>
              <a:t>3.4. Scientometry as the a tool to evaluate the quality of scientific work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271" name="Rectangle 4"/>
          <p:cNvSpPr>
            <a:spLocks noChangeArrowheads="1"/>
          </p:cNvSpPr>
          <p:nvPr/>
        </p:nvSpPr>
        <p:spPr bwMode="auto">
          <a:xfrm>
            <a:off x="550863" y="115888"/>
            <a:ext cx="81978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</a:rPr>
              <a:t>3. Scientific literature, Internet online resources</a:t>
            </a:r>
          </a:p>
        </p:txBody>
      </p:sp>
      <p:grpSp>
        <p:nvGrpSpPr>
          <p:cNvPr id="1127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1274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127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6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7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73" name="Picture 11">
            <a:hlinkClick r:id="rId2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2" t="17801" r="65749" b="33200"/>
          <a:stretch>
            <a:fillRect/>
          </a:stretch>
        </p:blipFill>
        <p:spPr bwMode="auto">
          <a:xfrm>
            <a:off x="4197350" y="1916113"/>
            <a:ext cx="4945063" cy="37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7359</TotalTime>
  <Words>918</Words>
  <Application>Microsoft Office PowerPoint</Application>
  <PresentationFormat>On-screen Show (4:3)</PresentationFormat>
  <Paragraphs>72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Výchozí návrh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mbox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mbox</dc:creator>
  <cp:lastModifiedBy>Petrášek Jan UEB</cp:lastModifiedBy>
  <cp:revision>212</cp:revision>
  <dcterms:created xsi:type="dcterms:W3CDTF">2006-10-17T20:07:31Z</dcterms:created>
  <dcterms:modified xsi:type="dcterms:W3CDTF">2020-11-19T15:23:15Z</dcterms:modified>
</cp:coreProperties>
</file>