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4" r:id="rId2"/>
    <p:sldId id="273" r:id="rId3"/>
    <p:sldId id="274" r:id="rId4"/>
    <p:sldId id="275" r:id="rId5"/>
    <p:sldId id="276" r:id="rId6"/>
    <p:sldId id="278" r:id="rId7"/>
    <p:sldId id="306" r:id="rId8"/>
    <p:sldId id="307" r:id="rId9"/>
    <p:sldId id="308" r:id="rId10"/>
    <p:sldId id="309" r:id="rId11"/>
    <p:sldId id="304" r:id="rId12"/>
    <p:sldId id="311" r:id="rId13"/>
    <p:sldId id="305" r:id="rId14"/>
    <p:sldId id="310" r:id="rId15"/>
    <p:sldId id="287" r:id="rId16"/>
    <p:sldId id="290" r:id="rId17"/>
    <p:sldId id="289" r:id="rId18"/>
    <p:sldId id="291" r:id="rId19"/>
    <p:sldId id="292" r:id="rId20"/>
    <p:sldId id="279" r:id="rId21"/>
    <p:sldId id="294" r:id="rId22"/>
    <p:sldId id="295" r:id="rId23"/>
    <p:sldId id="313" r:id="rId24"/>
    <p:sldId id="314" r:id="rId25"/>
    <p:sldId id="315" r:id="rId26"/>
    <p:sldId id="316" r:id="rId27"/>
    <p:sldId id="298" r:id="rId28"/>
    <p:sldId id="296" r:id="rId29"/>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387CF65-1E98-4051-85A5-BA6F6504CA6C}"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E8F078-5DA4-4987-A41B-D9B302E1D368}" type="slidenum">
              <a:rPr lang="cs-CZ" altLang="cs-CZ" smtClean="0"/>
              <a:pPr>
                <a:spcBef>
                  <a:spcPct val="0"/>
                </a:spcBef>
              </a:pPr>
              <a:t>1</a:t>
            </a:fld>
            <a:endParaRPr lang="cs-CZ" altLang="cs-CZ"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F68FBE1F-FA76-4656-B67D-E4816B0757D6}" type="slidenum">
              <a:rPr lang="cs-CZ" altLang="cs-CZ"/>
              <a:pPr>
                <a:defRPr/>
              </a:pPr>
              <a:t>‹#›</a:t>
            </a:fld>
            <a:endParaRPr lang="cs-CZ" altLang="cs-CZ"/>
          </a:p>
        </p:txBody>
      </p:sp>
    </p:spTree>
    <p:extLst>
      <p:ext uri="{BB962C8B-B14F-4D97-AF65-F5344CB8AC3E}">
        <p14:creationId xmlns:p14="http://schemas.microsoft.com/office/powerpoint/2010/main" val="3560398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DB504DAB-1AA7-40EE-9D8C-7E3609800D7C}" type="slidenum">
              <a:rPr lang="cs-CZ" altLang="cs-CZ"/>
              <a:pPr>
                <a:defRPr/>
              </a:pPr>
              <a:t>‹#›</a:t>
            </a:fld>
            <a:endParaRPr lang="cs-CZ" altLang="cs-CZ"/>
          </a:p>
        </p:txBody>
      </p:sp>
    </p:spTree>
    <p:extLst>
      <p:ext uri="{BB962C8B-B14F-4D97-AF65-F5344CB8AC3E}">
        <p14:creationId xmlns:p14="http://schemas.microsoft.com/office/powerpoint/2010/main" val="110504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F641A75C-0622-401F-9623-899F855C6D90}" type="slidenum">
              <a:rPr lang="cs-CZ" altLang="cs-CZ"/>
              <a:pPr>
                <a:defRPr/>
              </a:pPr>
              <a:t>‹#›</a:t>
            </a:fld>
            <a:endParaRPr lang="cs-CZ" altLang="cs-CZ"/>
          </a:p>
        </p:txBody>
      </p:sp>
    </p:spTree>
    <p:extLst>
      <p:ext uri="{BB962C8B-B14F-4D97-AF65-F5344CB8AC3E}">
        <p14:creationId xmlns:p14="http://schemas.microsoft.com/office/powerpoint/2010/main" val="353914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0CAA961-F17A-4481-8966-25F91F4B44C6}" type="slidenum">
              <a:rPr lang="cs-CZ" altLang="cs-CZ"/>
              <a:pPr>
                <a:defRPr/>
              </a:pPr>
              <a:t>‹#›</a:t>
            </a:fld>
            <a:endParaRPr lang="cs-CZ" altLang="cs-CZ"/>
          </a:p>
        </p:txBody>
      </p:sp>
    </p:spTree>
    <p:extLst>
      <p:ext uri="{BB962C8B-B14F-4D97-AF65-F5344CB8AC3E}">
        <p14:creationId xmlns:p14="http://schemas.microsoft.com/office/powerpoint/2010/main" val="9139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D0A543F9-03CF-4DC6-BDD1-F94198A5E849}" type="slidenum">
              <a:rPr lang="cs-CZ" altLang="cs-CZ"/>
              <a:pPr>
                <a:defRPr/>
              </a:pPr>
              <a:t>‹#›</a:t>
            </a:fld>
            <a:endParaRPr lang="cs-CZ" altLang="cs-CZ"/>
          </a:p>
        </p:txBody>
      </p:sp>
    </p:spTree>
    <p:extLst>
      <p:ext uri="{BB962C8B-B14F-4D97-AF65-F5344CB8AC3E}">
        <p14:creationId xmlns:p14="http://schemas.microsoft.com/office/powerpoint/2010/main" val="12498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D63A51EE-7618-433D-B7DD-94EBB6D5933F}" type="slidenum">
              <a:rPr lang="cs-CZ" altLang="cs-CZ"/>
              <a:pPr>
                <a:defRPr/>
              </a:pPr>
              <a:t>‹#›</a:t>
            </a:fld>
            <a:endParaRPr lang="cs-CZ" altLang="cs-CZ"/>
          </a:p>
        </p:txBody>
      </p:sp>
    </p:spTree>
    <p:extLst>
      <p:ext uri="{BB962C8B-B14F-4D97-AF65-F5344CB8AC3E}">
        <p14:creationId xmlns:p14="http://schemas.microsoft.com/office/powerpoint/2010/main" val="308970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A1D90A98-04D3-41E3-8C08-24FC74507102}" type="slidenum">
              <a:rPr lang="cs-CZ" altLang="cs-CZ"/>
              <a:pPr>
                <a:defRPr/>
              </a:pPr>
              <a:t>‹#›</a:t>
            </a:fld>
            <a:endParaRPr lang="cs-CZ" altLang="cs-CZ"/>
          </a:p>
        </p:txBody>
      </p:sp>
    </p:spTree>
    <p:extLst>
      <p:ext uri="{BB962C8B-B14F-4D97-AF65-F5344CB8AC3E}">
        <p14:creationId xmlns:p14="http://schemas.microsoft.com/office/powerpoint/2010/main" val="44370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DB5642B7-B370-4D49-9664-3EB9B2EF5CFB}" type="slidenum">
              <a:rPr lang="cs-CZ" altLang="cs-CZ"/>
              <a:pPr>
                <a:defRPr/>
              </a:pPr>
              <a:t>‹#›</a:t>
            </a:fld>
            <a:endParaRPr lang="cs-CZ" altLang="cs-CZ"/>
          </a:p>
        </p:txBody>
      </p:sp>
    </p:spTree>
    <p:extLst>
      <p:ext uri="{BB962C8B-B14F-4D97-AF65-F5344CB8AC3E}">
        <p14:creationId xmlns:p14="http://schemas.microsoft.com/office/powerpoint/2010/main" val="7667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CCF10F97-D2D7-48A0-A66C-C1D41CBE4405}" type="slidenum">
              <a:rPr lang="cs-CZ" altLang="cs-CZ"/>
              <a:pPr>
                <a:defRPr/>
              </a:pPr>
              <a:t>‹#›</a:t>
            </a:fld>
            <a:endParaRPr lang="cs-CZ" altLang="cs-CZ"/>
          </a:p>
        </p:txBody>
      </p:sp>
    </p:spTree>
    <p:extLst>
      <p:ext uri="{BB962C8B-B14F-4D97-AF65-F5344CB8AC3E}">
        <p14:creationId xmlns:p14="http://schemas.microsoft.com/office/powerpoint/2010/main" val="96811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AE357149-8965-446A-A97B-9C603B3C9F2C}" type="slidenum">
              <a:rPr lang="cs-CZ" altLang="cs-CZ"/>
              <a:pPr>
                <a:defRPr/>
              </a:pPr>
              <a:t>‹#›</a:t>
            </a:fld>
            <a:endParaRPr lang="cs-CZ" altLang="cs-CZ"/>
          </a:p>
        </p:txBody>
      </p:sp>
    </p:spTree>
    <p:extLst>
      <p:ext uri="{BB962C8B-B14F-4D97-AF65-F5344CB8AC3E}">
        <p14:creationId xmlns:p14="http://schemas.microsoft.com/office/powerpoint/2010/main" val="252918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20DFDD16-C995-4B71-BF85-A39373151394}" type="slidenum">
              <a:rPr lang="cs-CZ" altLang="cs-CZ"/>
              <a:pPr>
                <a:defRPr/>
              </a:pPr>
              <a:t>‹#›</a:t>
            </a:fld>
            <a:endParaRPr lang="cs-CZ" altLang="cs-CZ"/>
          </a:p>
        </p:txBody>
      </p:sp>
    </p:spTree>
    <p:extLst>
      <p:ext uri="{BB962C8B-B14F-4D97-AF65-F5344CB8AC3E}">
        <p14:creationId xmlns:p14="http://schemas.microsoft.com/office/powerpoint/2010/main" val="185513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B631AC7-5FA8-4130-ABBA-7E70AEEE5C31}"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hr.ueb.cas.cz/petrasek/B130P16E.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upload.wikimedia.org/wikipedia/commons/f/f1/InvestigadoresUR.JPG"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www.csicop.org/si/show/how_to_test_a_miracle"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www.sysifos.cz/"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www.ueb.cas.cz/cs/content/seznamte-se-s-nami"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media" Target="file:///E:\Passport_data\Honza\Vyuka\Uvod_2019\ENG\01\corticalbfa2xfinal.avi" TargetMode="External"/><Relationship Id="rId7" Type="http://schemas.openxmlformats.org/officeDocument/2006/relationships/image" Target="../media/image25.png"/><Relationship Id="rId12" Type="http://schemas.openxmlformats.org/officeDocument/2006/relationships/image" Target="../media/image3.png"/><Relationship Id="rId2" Type="http://schemas.openxmlformats.org/officeDocument/2006/relationships/video" Target="file:///E:\Passport_data\Honza\Vyuka\Uvod_2019\ENG\01\control2xfinal.avi" TargetMode="External"/><Relationship Id="rId1" Type="http://schemas.microsoft.com/office/2007/relationships/media" Target="file:///E:\Passport_data\Honza\Vyuka\Uvod_2019\ENG\01\control2xfinal.avi" TargetMode="External"/><Relationship Id="rId6" Type="http://schemas.openxmlformats.org/officeDocument/2006/relationships/image" Target="../media/image24.png"/><Relationship Id="rId11" Type="http://schemas.openxmlformats.org/officeDocument/2006/relationships/image" Target="../media/image2.png"/><Relationship Id="rId5" Type="http://schemas.openxmlformats.org/officeDocument/2006/relationships/slideLayout" Target="../slideLayouts/slideLayout1.xml"/><Relationship Id="rId10" Type="http://schemas.openxmlformats.org/officeDocument/2006/relationships/image" Target="../media/image1.png"/><Relationship Id="rId4" Type="http://schemas.openxmlformats.org/officeDocument/2006/relationships/video" Target="file:///E:\Passport_data\Honza\Vyuka\Uvod_2019\ENG\01\corticalbfa2xfinal.avi" TargetMode="External"/><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lhr.ueb.cas.cz/petrasek/MB130P16E_2019/Transformation_BY2_Ath_suspensions.pdf"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png"/><Relationship Id="rId7" Type="http://schemas.openxmlformats.org/officeDocument/2006/relationships/hyperlink" Target="http://colinpurrington.com/tips/lab-notebook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olinpurrington.com/tips/lab-notebooks/"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hyperlink" Target="http://postdocexperience.scienceblog.com/2012/11/19/electronic-lab-notebooks/" TargetMode="External"/><Relationship Id="rId3" Type="http://schemas.openxmlformats.org/officeDocument/2006/relationships/image" Target="../media/image2.png"/><Relationship Id="rId7" Type="http://schemas.openxmlformats.org/officeDocument/2006/relationships/hyperlink" Target="http://www.nature.com/news/going-paperless-the-digital-lab-1.9881"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chronicle.com/blogs/profhacker/digital-lab-notebooks-what-works-and-what-doesnt/51239" TargetMode="External"/><Relationship Id="rId5" Type="http://schemas.openxmlformats.org/officeDocument/2006/relationships/hyperlink" Target="https://colinpurrington.com/tips/lab-notebooks/"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flickr.com/photos/annevoi/5878993041/" TargetMode="External"/><Relationship Id="rId5" Type="http://schemas.openxmlformats.org/officeDocument/2006/relationships/hyperlink" Target="https://colinpurrington.com/tips/lab-notebooks/"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noodlersink.com/" TargetMode="External"/><Relationship Id="rId5" Type="http://schemas.openxmlformats.org/officeDocument/2006/relationships/hyperlink" Target="https://colinpurrington.com/tips/lab-notebooks/" TargetMode="Externa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http://lhr.ueb.cas.cz/petrasek/MB130P16E_2019/080128_summaryBILA_Petrasek.ppt" TargetMode="External"/><Relationship Id="rId2" Type="http://schemas.openxmlformats.org/officeDocument/2006/relationships/hyperlink" Target="http://abacus.bates.edu/~ganderso/biology/resources/statistics.html"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400050" y="142875"/>
            <a:ext cx="8743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Practical basics of scientific work (B130P16E)</a:t>
            </a:r>
          </a:p>
        </p:txBody>
      </p:sp>
      <p:sp>
        <p:nvSpPr>
          <p:cNvPr id="3075" name="Text Box 5"/>
          <p:cNvSpPr txBox="1">
            <a:spLocks noChangeArrowheads="1"/>
          </p:cNvSpPr>
          <p:nvPr/>
        </p:nvSpPr>
        <p:spPr bwMode="auto">
          <a:xfrm>
            <a:off x="185738" y="1341438"/>
            <a:ext cx="885031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cs-CZ" sz="2600" b="1" dirty="0" smtClean="0">
                <a:latin typeface="Calibri" panose="020F0502020204030204" pitchFamily="34" charset="0"/>
                <a:ea typeface="Calibri" panose="020F0502020204030204" pitchFamily="34" charset="0"/>
                <a:cs typeface="Calibri" panose="020F0502020204030204" pitchFamily="34" charset="0"/>
              </a:rPr>
              <a:t>Guaranteed by:</a:t>
            </a:r>
            <a:r>
              <a:rPr lang="en-US" altLang="cs-CZ" sz="2600" dirty="0" smtClean="0">
                <a:latin typeface="Calibri" panose="020F0502020204030204" pitchFamily="34" charset="0"/>
                <a:ea typeface="Calibri" panose="020F0502020204030204" pitchFamily="34" charset="0"/>
                <a:cs typeface="Calibri" panose="020F0502020204030204" pitchFamily="34" charset="0"/>
              </a:rPr>
              <a:t> 130 </a:t>
            </a:r>
            <a:r>
              <a:rPr lang="cs-CZ" altLang="cs-CZ" sz="2600" dirty="0" smtClean="0">
                <a:latin typeface="Calibri" panose="020F0502020204030204" pitchFamily="34" charset="0"/>
                <a:ea typeface="Calibri" panose="020F0502020204030204" pitchFamily="34" charset="0"/>
                <a:cs typeface="Calibri" panose="020F0502020204030204" pitchFamily="34" charset="0"/>
              </a:rPr>
              <a:t>-</a:t>
            </a:r>
            <a:r>
              <a:rPr lang="en-US" altLang="cs-CZ" sz="2600" dirty="0" smtClean="0">
                <a:latin typeface="Calibri" panose="020F0502020204030204" pitchFamily="34" charset="0"/>
                <a:ea typeface="Calibri" panose="020F0502020204030204" pitchFamily="34" charset="0"/>
                <a:cs typeface="Calibri" panose="020F0502020204030204" pitchFamily="34" charset="0"/>
              </a:rPr>
              <a:t> </a:t>
            </a:r>
            <a:r>
              <a:rPr lang="cs-CZ" altLang="cs-CZ" sz="2600" dirty="0" smtClean="0">
                <a:latin typeface="Calibri" panose="020F0502020204030204" pitchFamily="34" charset="0"/>
                <a:ea typeface="Calibri" panose="020F0502020204030204" pitchFamily="34" charset="0"/>
                <a:cs typeface="Calibri" panose="020F0502020204030204" pitchFamily="34" charset="0"/>
              </a:rPr>
              <a:t>D</a:t>
            </a:r>
            <a:r>
              <a:rPr lang="en-US" altLang="cs-CZ" sz="2600" dirty="0" smtClean="0">
                <a:latin typeface="Calibri" panose="020F0502020204030204" pitchFamily="34" charset="0"/>
                <a:ea typeface="Calibri" panose="020F0502020204030204" pitchFamily="34" charset="0"/>
                <a:cs typeface="Calibri" panose="020F0502020204030204" pitchFamily="34" charset="0"/>
              </a:rPr>
              <a:t>ep</a:t>
            </a:r>
            <a:r>
              <a:rPr lang="cs-CZ" altLang="cs-CZ" sz="2600" dirty="0" err="1" smtClean="0">
                <a:latin typeface="Calibri" panose="020F0502020204030204" pitchFamily="34" charset="0"/>
                <a:ea typeface="Calibri" panose="020F0502020204030204" pitchFamily="34" charset="0"/>
                <a:cs typeface="Calibri" panose="020F0502020204030204" pitchFamily="34" charset="0"/>
              </a:rPr>
              <a:t>artment</a:t>
            </a:r>
            <a:r>
              <a:rPr lang="cs-CZ" altLang="cs-CZ" sz="2600" dirty="0" smtClean="0">
                <a:latin typeface="Calibri" panose="020F0502020204030204" pitchFamily="34" charset="0"/>
                <a:ea typeface="Calibri" panose="020F0502020204030204" pitchFamily="34" charset="0"/>
                <a:cs typeface="Calibri" panose="020F0502020204030204" pitchFamily="34" charset="0"/>
              </a:rPr>
              <a:t> of</a:t>
            </a:r>
            <a:r>
              <a:rPr lang="en-US" altLang="cs-CZ" sz="2600" dirty="0" smtClean="0">
                <a:latin typeface="Calibri" panose="020F0502020204030204" pitchFamily="34" charset="0"/>
                <a:ea typeface="Calibri" panose="020F0502020204030204" pitchFamily="34" charset="0"/>
                <a:cs typeface="Calibri" panose="020F0502020204030204" pitchFamily="34" charset="0"/>
              </a:rPr>
              <a:t> Plant </a:t>
            </a:r>
            <a:r>
              <a:rPr lang="cs-CZ" altLang="cs-CZ" sz="2600" dirty="0" smtClean="0">
                <a:latin typeface="Calibri" panose="020F0502020204030204" pitchFamily="34" charset="0"/>
                <a:ea typeface="Calibri" panose="020F0502020204030204" pitchFamily="34" charset="0"/>
                <a:cs typeface="Calibri" panose="020F0502020204030204" pitchFamily="34" charset="0"/>
              </a:rPr>
              <a:t>Experimental Biology</a:t>
            </a:r>
            <a:endParaRPr lang="en-US" altLang="cs-CZ" sz="2600" dirty="0" smtClean="0">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buFontTx/>
              <a:buNone/>
              <a:defRPr/>
            </a:pPr>
            <a:r>
              <a:rPr lang="en-US" altLang="cs-CZ" sz="2600" b="1" dirty="0" smtClean="0">
                <a:latin typeface="Calibri" panose="020F0502020204030204" pitchFamily="34" charset="0"/>
                <a:ea typeface="Calibri" panose="020F0502020204030204" pitchFamily="34" charset="0"/>
                <a:cs typeface="Calibri" panose="020F0502020204030204" pitchFamily="34" charset="0"/>
              </a:rPr>
              <a:t>Winter term:</a:t>
            </a:r>
            <a:r>
              <a:rPr lang="en-US" altLang="cs-CZ" sz="2600" dirty="0" smtClean="0">
                <a:latin typeface="Calibri" panose="020F0502020204030204" pitchFamily="34" charset="0"/>
                <a:ea typeface="Calibri" panose="020F0502020204030204" pitchFamily="34" charset="0"/>
                <a:cs typeface="Calibri" panose="020F0502020204030204" pitchFamily="34" charset="0"/>
              </a:rPr>
              <a:t> 0/2 C (hours/week)</a:t>
            </a:r>
          </a:p>
          <a:p>
            <a:pPr eaLnBrk="1" hangingPunct="1">
              <a:spcBef>
                <a:spcPct val="0"/>
              </a:spcBef>
              <a:buFontTx/>
              <a:buNone/>
              <a:defRPr/>
            </a:pPr>
            <a:r>
              <a:rPr lang="en-US" altLang="cs-CZ" sz="2600" b="1" dirty="0" smtClean="0">
                <a:latin typeface="Calibri" panose="020F0502020204030204" pitchFamily="34" charset="0"/>
                <a:ea typeface="Calibri" panose="020F0502020204030204" pitchFamily="34" charset="0"/>
                <a:cs typeface="Calibri" panose="020F0502020204030204" pitchFamily="34" charset="0"/>
              </a:rPr>
              <a:t>Credits:</a:t>
            </a:r>
            <a:r>
              <a:rPr lang="en-US" altLang="cs-CZ" sz="2600" dirty="0" smtClean="0">
                <a:latin typeface="Calibri" panose="020F0502020204030204" pitchFamily="34" charset="0"/>
                <a:ea typeface="Calibri" panose="020F0502020204030204" pitchFamily="34" charset="0"/>
                <a:cs typeface="Calibri" panose="020F0502020204030204" pitchFamily="34" charset="0"/>
              </a:rPr>
              <a:t> 2</a:t>
            </a:r>
          </a:p>
          <a:p>
            <a:pPr eaLnBrk="1" hangingPunct="1">
              <a:spcBef>
                <a:spcPct val="0"/>
              </a:spcBef>
              <a:buFontTx/>
              <a:buNone/>
              <a:defRPr/>
            </a:pPr>
            <a:r>
              <a:rPr lang="en-US" altLang="cs-CZ" sz="2600" b="1" dirty="0" smtClean="0">
                <a:latin typeface="Calibri" panose="020F0502020204030204" pitchFamily="34" charset="0"/>
                <a:ea typeface="Calibri" panose="020F0502020204030204" pitchFamily="34" charset="0"/>
                <a:cs typeface="Calibri" panose="020F0502020204030204" pitchFamily="34" charset="0"/>
              </a:rPr>
              <a:t>Teacher:</a:t>
            </a:r>
            <a:r>
              <a:rPr lang="en-US" altLang="cs-CZ" sz="2600" dirty="0" smtClean="0">
                <a:latin typeface="Calibri" panose="020F0502020204030204" pitchFamily="34" charset="0"/>
                <a:ea typeface="Calibri" panose="020F0502020204030204" pitchFamily="34" charset="0"/>
                <a:cs typeface="Calibri" panose="020F0502020204030204" pitchFamily="34" charset="0"/>
              </a:rPr>
              <a:t> Petrášek, J., Dep Plant </a:t>
            </a:r>
            <a:r>
              <a:rPr lang="cs-CZ" altLang="cs-CZ" sz="2600" dirty="0" smtClean="0">
                <a:latin typeface="Calibri" panose="020F0502020204030204" pitchFamily="34" charset="0"/>
                <a:ea typeface="Calibri" panose="020F0502020204030204" pitchFamily="34" charset="0"/>
                <a:cs typeface="Calibri" panose="020F0502020204030204" pitchFamily="34" charset="0"/>
              </a:rPr>
              <a:t>Exp </a:t>
            </a:r>
            <a:r>
              <a:rPr lang="cs-CZ" altLang="cs-CZ" sz="2600" dirty="0" err="1" smtClean="0">
                <a:latin typeface="Calibri" panose="020F0502020204030204" pitchFamily="34" charset="0"/>
                <a:ea typeface="Calibri" panose="020F0502020204030204" pitchFamily="34" charset="0"/>
                <a:cs typeface="Calibri" panose="020F0502020204030204" pitchFamily="34" charset="0"/>
              </a:rPr>
              <a:t>Biol</a:t>
            </a:r>
            <a:r>
              <a:rPr lang="en-US" altLang="cs-CZ" sz="2600" dirty="0" smtClean="0">
                <a:latin typeface="Calibri" panose="020F0502020204030204" pitchFamily="34" charset="0"/>
                <a:ea typeface="Calibri" panose="020F0502020204030204" pitchFamily="34" charset="0"/>
                <a:cs typeface="Calibri" panose="020F0502020204030204" pitchFamily="34" charset="0"/>
              </a:rPr>
              <a:t> and IEB ASCR</a:t>
            </a:r>
          </a:p>
          <a:p>
            <a:pPr eaLnBrk="1" hangingPunct="1">
              <a:spcBef>
                <a:spcPct val="0"/>
              </a:spcBef>
              <a:buFontTx/>
              <a:buNone/>
              <a:defRPr/>
            </a:pPr>
            <a:r>
              <a:rPr lang="en-US" altLang="cs-CZ" sz="2600" b="1" dirty="0" smtClean="0">
                <a:latin typeface="Calibri" panose="020F0502020204030204" pitchFamily="34" charset="0"/>
                <a:ea typeface="Calibri" panose="020F0502020204030204" pitchFamily="34" charset="0"/>
                <a:cs typeface="Calibri" panose="020F0502020204030204" pitchFamily="34" charset="0"/>
              </a:rPr>
              <a:t>WWW</a:t>
            </a:r>
            <a:r>
              <a:rPr lang="en-US" altLang="cs-CZ" sz="2600" dirty="0" smtClean="0">
                <a:latin typeface="Calibri" panose="020F0502020204030204" pitchFamily="34" charset="0"/>
                <a:ea typeface="Calibri" panose="020F0502020204030204" pitchFamily="34" charset="0"/>
                <a:cs typeface="Calibri" panose="020F0502020204030204" pitchFamily="34" charset="0"/>
              </a:rPr>
              <a:t>: </a:t>
            </a:r>
            <a:r>
              <a:rPr lang="cs-CZ" altLang="cs-CZ" sz="2600" dirty="0" smtClean="0">
                <a:latin typeface="Calibri" panose="020F0502020204030204" pitchFamily="34" charset="0"/>
                <a:hlinkClick r:id="rId3"/>
              </a:rPr>
              <a:t>http://lhr.ueb.cas.cz/petrasek/B130P16E.htm</a:t>
            </a:r>
            <a:endParaRPr lang="cs-CZ" altLang="cs-CZ" sz="2600" dirty="0" smtClean="0">
              <a:latin typeface="Calibri" panose="020F0502020204030204" pitchFamily="34" charset="0"/>
            </a:endParaRPr>
          </a:p>
          <a:p>
            <a:pPr eaLnBrk="1" hangingPunct="1">
              <a:spcBef>
                <a:spcPct val="0"/>
              </a:spcBef>
              <a:buFontTx/>
              <a:buNone/>
              <a:defRPr/>
            </a:pPr>
            <a:endParaRPr lang="en-US" altLang="cs-CZ" sz="2600" b="1" dirty="0" smtClean="0">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buFontTx/>
              <a:buNone/>
              <a:defRPr/>
            </a:pPr>
            <a:r>
              <a:rPr lang="en-US" altLang="cs-CZ" sz="2600" b="1" dirty="0" smtClean="0">
                <a:latin typeface="Calibri" panose="020F0502020204030204" pitchFamily="34" charset="0"/>
                <a:ea typeface="Calibri" panose="020F0502020204030204" pitchFamily="34" charset="0"/>
                <a:cs typeface="Calibri" panose="020F0502020204030204" pitchFamily="34" charset="0"/>
              </a:rPr>
              <a:t>Requirements for getting credits:</a:t>
            </a:r>
            <a:r>
              <a:rPr lang="cs-CZ" altLang="cs-CZ" sz="2600" dirty="0" smtClean="0">
                <a:latin typeface="Calibri" panose="020F0502020204030204" pitchFamily="34" charset="0"/>
                <a:ea typeface="Calibri" panose="020F0502020204030204" pitchFamily="34" charset="0"/>
                <a:cs typeface="Calibri" panose="020F0502020204030204" pitchFamily="34" charset="0"/>
              </a:rPr>
              <a:t/>
            </a:r>
            <a:br>
              <a:rPr lang="cs-CZ" altLang="cs-CZ" sz="2600" dirty="0" smtClean="0">
                <a:latin typeface="Calibri" panose="020F0502020204030204" pitchFamily="34" charset="0"/>
                <a:ea typeface="Calibri" panose="020F0502020204030204" pitchFamily="34" charset="0"/>
                <a:cs typeface="Calibri" panose="020F0502020204030204" pitchFamily="34" charset="0"/>
              </a:rPr>
            </a:br>
            <a:r>
              <a:rPr lang="en-GB" altLang="cs-CZ" sz="2600" dirty="0" smtClean="0">
                <a:latin typeface="Calibri" panose="020F0502020204030204" pitchFamily="34" charset="0"/>
                <a:ea typeface="Calibri" panose="020F0502020204030204" pitchFamily="34" charset="0"/>
                <a:cs typeface="Calibri" panose="020F0502020204030204" pitchFamily="34" charset="0"/>
              </a:rPr>
              <a:t>1</a:t>
            </a:r>
            <a:r>
              <a:rPr lang="cs-CZ" altLang="cs-CZ" sz="2600" dirty="0" smtClean="0">
                <a:latin typeface="Calibri" panose="020F0502020204030204" pitchFamily="34" charset="0"/>
                <a:ea typeface="Calibri" panose="020F0502020204030204" pitchFamily="34" charset="0"/>
                <a:cs typeface="Calibri" panose="020F0502020204030204" pitchFamily="34" charset="0"/>
              </a:rPr>
              <a:t>) </a:t>
            </a:r>
            <a:r>
              <a:rPr lang="cs-CZ" altLang="cs-CZ" sz="2600" dirty="0" err="1" smtClean="0">
                <a:latin typeface="Calibri" panose="020F0502020204030204" pitchFamily="34" charset="0"/>
                <a:ea typeface="Calibri" panose="020F0502020204030204" pitchFamily="34" charset="0"/>
                <a:cs typeface="Calibri" panose="020F0502020204030204" pitchFamily="34" charset="0"/>
              </a:rPr>
              <a:t>Tests</a:t>
            </a:r>
            <a:r>
              <a:rPr lang="cs-CZ" altLang="cs-CZ" sz="2600" dirty="0" smtClean="0">
                <a:latin typeface="Calibri" panose="020F0502020204030204" pitchFamily="34" charset="0"/>
                <a:ea typeface="Calibri" panose="020F0502020204030204" pitchFamily="34" charset="0"/>
                <a:cs typeface="Calibri" panose="020F0502020204030204" pitchFamily="34" charset="0"/>
              </a:rPr>
              <a:t> on s</a:t>
            </a:r>
            <a:r>
              <a:rPr lang="en-GB" altLang="cs-CZ" sz="2600" dirty="0" err="1" smtClean="0">
                <a:latin typeface="Calibri" panose="020F0502020204030204" pitchFamily="34" charset="0"/>
                <a:ea typeface="Calibri" panose="020F0502020204030204" pitchFamily="34" charset="0"/>
                <a:cs typeface="Calibri" panose="020F0502020204030204" pitchFamily="34" charset="0"/>
              </a:rPr>
              <a:t>earching</a:t>
            </a:r>
            <a:r>
              <a:rPr lang="en-GB" altLang="cs-CZ" sz="2600" dirty="0" smtClean="0">
                <a:latin typeface="Calibri" panose="020F0502020204030204" pitchFamily="34" charset="0"/>
                <a:ea typeface="Calibri" panose="020F0502020204030204" pitchFamily="34" charset="0"/>
                <a:cs typeface="Calibri" panose="020F0502020204030204" pitchFamily="34" charset="0"/>
              </a:rPr>
              <a:t>, processing and presentation of bibliographic, </a:t>
            </a:r>
            <a:r>
              <a:rPr lang="en-GB" altLang="cs-CZ" sz="2600" dirty="0" err="1" smtClean="0">
                <a:latin typeface="Calibri" panose="020F0502020204030204" pitchFamily="34" charset="0"/>
                <a:ea typeface="Calibri" panose="020F0502020204030204" pitchFamily="34" charset="0"/>
                <a:cs typeface="Calibri" panose="020F0502020204030204" pitchFamily="34" charset="0"/>
              </a:rPr>
              <a:t>scientometric</a:t>
            </a:r>
            <a:r>
              <a:rPr lang="en-GB" altLang="cs-CZ" sz="2600" dirty="0" smtClean="0">
                <a:latin typeface="Calibri" panose="020F0502020204030204" pitchFamily="34" charset="0"/>
                <a:ea typeface="Calibri" panose="020F0502020204030204" pitchFamily="34" charset="0"/>
                <a:cs typeface="Calibri" panose="020F0502020204030204" pitchFamily="34" charset="0"/>
              </a:rPr>
              <a:t> and sequence data</a:t>
            </a:r>
          </a:p>
          <a:p>
            <a:pPr eaLnBrk="1" hangingPunct="1">
              <a:spcBef>
                <a:spcPct val="0"/>
              </a:spcBef>
              <a:buNone/>
              <a:defRPr/>
            </a:pPr>
            <a:r>
              <a:rPr lang="cs-CZ" altLang="cs-CZ" sz="2600" dirty="0" smtClean="0">
                <a:latin typeface="Calibri" panose="020F0502020204030204" pitchFamily="34" charset="0"/>
                <a:ea typeface="Calibri" panose="020F0502020204030204" pitchFamily="34" charset="0"/>
                <a:cs typeface="Calibri" panose="020F0502020204030204" pitchFamily="34" charset="0"/>
              </a:rPr>
              <a:t>2) </a:t>
            </a:r>
            <a:r>
              <a:rPr lang="en-GB" altLang="cs-CZ" sz="2600" dirty="0" smtClean="0">
                <a:latin typeface="Calibri" panose="020F0502020204030204" pitchFamily="34" charset="0"/>
                <a:ea typeface="Calibri" panose="020F0502020204030204" pitchFamily="34" charset="0"/>
                <a:cs typeface="Calibri" panose="020F0502020204030204" pitchFamily="34" charset="0"/>
              </a:rPr>
              <a:t>Preparation of the scientific manuscript </a:t>
            </a:r>
          </a:p>
        </p:txBody>
      </p:sp>
      <p:grpSp>
        <p:nvGrpSpPr>
          <p:cNvPr id="3076" name="Skupina 8"/>
          <p:cNvGrpSpPr>
            <a:grpSpLocks/>
          </p:cNvGrpSpPr>
          <p:nvPr/>
        </p:nvGrpSpPr>
        <p:grpSpPr bwMode="auto">
          <a:xfrm>
            <a:off x="0" y="6638925"/>
            <a:ext cx="9142413" cy="246063"/>
            <a:chOff x="0" y="6639164"/>
            <a:chExt cx="9142412" cy="246379"/>
          </a:xfrm>
        </p:grpSpPr>
        <p:sp>
          <p:nvSpPr>
            <p:cNvPr id="3080"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308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2" descr="pecetUK"/>
            <p:cNvPicPr>
              <a:picLocks noChangeAspect="1" noChangeArrowheads="1"/>
            </p:cNvPicPr>
            <p:nvPr/>
          </p:nvPicPr>
          <p:blipFill>
            <a:blip r:embed="rId5"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Zaoblený obdélník 10"/>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214313" y="1052513"/>
            <a:ext cx="88185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300" b="1">
                <a:latin typeface="Calibri" panose="020F0502020204030204" pitchFamily="34" charset="0"/>
                <a:cs typeface="Calibri" panose="020F0502020204030204" pitchFamily="34" charset="0"/>
              </a:rPr>
              <a:t>1.1. </a:t>
            </a:r>
            <a:r>
              <a:rPr lang="en-US" altLang="cs-CZ" sz="2300" b="1">
                <a:latin typeface="Calibri" panose="020F0502020204030204" pitchFamily="34" charset="0"/>
                <a:cs typeface="Calibri" panose="020F0502020204030204" pitchFamily="34" charset="0"/>
              </a:rPr>
              <a:t>The character of scientific work in the field of experimental</a:t>
            </a:r>
            <a:r>
              <a:rPr lang="cs-CZ" altLang="cs-CZ" sz="2300" b="1">
                <a:latin typeface="Calibri" panose="020F0502020204030204" pitchFamily="34" charset="0"/>
                <a:cs typeface="Calibri" panose="020F0502020204030204" pitchFamily="34" charset="0"/>
              </a:rPr>
              <a:t> biology</a:t>
            </a:r>
          </a:p>
        </p:txBody>
      </p:sp>
      <p:grpSp>
        <p:nvGrpSpPr>
          <p:cNvPr id="13315" name="Skupina 18"/>
          <p:cNvGrpSpPr>
            <a:grpSpLocks/>
          </p:cNvGrpSpPr>
          <p:nvPr/>
        </p:nvGrpSpPr>
        <p:grpSpPr bwMode="auto">
          <a:xfrm>
            <a:off x="0" y="6638925"/>
            <a:ext cx="9142413" cy="246063"/>
            <a:chOff x="0" y="6639164"/>
            <a:chExt cx="9142412" cy="246379"/>
          </a:xfrm>
        </p:grpSpPr>
        <p:sp>
          <p:nvSpPr>
            <p:cNvPr id="13327"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332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Zaoblený obdélník 20"/>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319"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
        <p:nvSpPr>
          <p:cNvPr id="13320" name="Text Box 22"/>
          <p:cNvSpPr txBox="1">
            <a:spLocks noChangeArrowheads="1"/>
          </p:cNvSpPr>
          <p:nvPr/>
        </p:nvSpPr>
        <p:spPr bwMode="auto">
          <a:xfrm>
            <a:off x="1143000" y="1571625"/>
            <a:ext cx="746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Biology as the exact science?   This is really a challenge…</a:t>
            </a:r>
          </a:p>
        </p:txBody>
      </p:sp>
      <p:grpSp>
        <p:nvGrpSpPr>
          <p:cNvPr id="13321" name="Skupina 38"/>
          <p:cNvGrpSpPr>
            <a:grpSpLocks/>
          </p:cNvGrpSpPr>
          <p:nvPr/>
        </p:nvGrpSpPr>
        <p:grpSpPr bwMode="auto">
          <a:xfrm>
            <a:off x="179388" y="2133600"/>
            <a:ext cx="4752975" cy="2590800"/>
            <a:chOff x="179512" y="2132856"/>
            <a:chExt cx="4752528" cy="2592288"/>
          </a:xfrm>
        </p:grpSpPr>
        <p:pic>
          <p:nvPicPr>
            <p:cNvPr id="16" name="Picture 22" descr="File:InvestigadoresUR.JPG">
              <a:hlinkClick r:id="rId5"/>
            </p:cNvPr>
            <p:cNvPicPr>
              <a:picLocks noChangeAspect="1" noChangeArrowheads="1"/>
            </p:cNvPicPr>
            <p:nvPr/>
          </p:nvPicPr>
          <p:blipFill>
            <a:blip r:embed="rId6" cstate="print"/>
            <a:srcRect/>
            <a:stretch>
              <a:fillRect/>
            </a:stretch>
          </p:blipFill>
          <p:spPr bwMode="auto">
            <a:xfrm>
              <a:off x="179512" y="2132856"/>
              <a:ext cx="4752528" cy="2376264"/>
            </a:xfrm>
            <a:prstGeom prst="rect">
              <a:avLst/>
            </a:prstGeom>
            <a:ln>
              <a:noFill/>
            </a:ln>
            <a:effectLst>
              <a:softEdge rad="112500"/>
            </a:effectLst>
          </p:spPr>
        </p:pic>
        <p:sp>
          <p:nvSpPr>
            <p:cNvPr id="13326" name="Obdélník 34"/>
            <p:cNvSpPr>
              <a:spLocks noChangeArrowheads="1"/>
            </p:cNvSpPr>
            <p:nvPr/>
          </p:nvSpPr>
          <p:spPr bwMode="auto">
            <a:xfrm>
              <a:off x="179512" y="4448145"/>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latin typeface="Calibri" panose="020F0502020204030204" pitchFamily="34" charset="0"/>
                </a:rPr>
                <a:t>http://commons.wikimedia.org/wiki/File:InvestigadoresUR.JPG</a:t>
              </a:r>
            </a:p>
          </p:txBody>
        </p:sp>
      </p:grpSp>
      <p:grpSp>
        <p:nvGrpSpPr>
          <p:cNvPr id="13322" name="Skupina 37"/>
          <p:cNvGrpSpPr>
            <a:grpSpLocks/>
          </p:cNvGrpSpPr>
          <p:nvPr/>
        </p:nvGrpSpPr>
        <p:grpSpPr bwMode="auto">
          <a:xfrm>
            <a:off x="4356100" y="4005263"/>
            <a:ext cx="4679950" cy="2581275"/>
            <a:chOff x="4283968" y="4005064"/>
            <a:chExt cx="4680520" cy="2581255"/>
          </a:xfrm>
        </p:grpSpPr>
        <p:pic>
          <p:nvPicPr>
            <p:cNvPr id="20" name="Picture 24" descr="http://library.miami.edu/uml/chc/files/2012/07/facebook-busyReadingRoom.jpg"/>
            <p:cNvPicPr>
              <a:picLocks noChangeAspect="1" noChangeArrowheads="1"/>
            </p:cNvPicPr>
            <p:nvPr/>
          </p:nvPicPr>
          <p:blipFill>
            <a:blip r:embed="rId7" cstate="print"/>
            <a:srcRect l="7060" t="30997" r="9606"/>
            <a:stretch>
              <a:fillRect/>
            </a:stretch>
          </p:blipFill>
          <p:spPr bwMode="auto">
            <a:xfrm>
              <a:off x="4283968" y="4005064"/>
              <a:ext cx="4680520" cy="2437533"/>
            </a:xfrm>
            <a:prstGeom prst="rect">
              <a:avLst/>
            </a:prstGeom>
            <a:ln>
              <a:noFill/>
            </a:ln>
            <a:effectLst>
              <a:softEdge rad="112500"/>
            </a:effectLst>
          </p:spPr>
        </p:pic>
        <p:sp>
          <p:nvSpPr>
            <p:cNvPr id="13324" name="Obdélník 36"/>
            <p:cNvSpPr>
              <a:spLocks noChangeArrowheads="1"/>
            </p:cNvSpPr>
            <p:nvPr/>
          </p:nvSpPr>
          <p:spPr bwMode="auto">
            <a:xfrm>
              <a:off x="4355976" y="6309320"/>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latin typeface="Calibri" panose="020F0502020204030204" pitchFamily="34" charset="0"/>
                </a:rPr>
                <a:t>http://library.miami.edu/uml/chc/tag/behind-the-scenes-at-chc/</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1"/>
          <p:cNvSpPr txBox="1">
            <a:spLocks noChangeArrowheads="1"/>
          </p:cNvSpPr>
          <p:nvPr/>
        </p:nvSpPr>
        <p:spPr bwMode="auto">
          <a:xfrm>
            <a:off x="468313" y="1571625"/>
            <a:ext cx="2087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Scientific work	</a:t>
            </a:r>
          </a:p>
        </p:txBody>
      </p:sp>
      <p:grpSp>
        <p:nvGrpSpPr>
          <p:cNvPr id="2" name="Group 12"/>
          <p:cNvGrpSpPr>
            <a:grpSpLocks/>
          </p:cNvGrpSpPr>
          <p:nvPr/>
        </p:nvGrpSpPr>
        <p:grpSpPr bwMode="auto">
          <a:xfrm>
            <a:off x="2286000" y="1785938"/>
            <a:ext cx="1152525" cy="644525"/>
            <a:chOff x="657" y="3158"/>
            <a:chExt cx="726" cy="162"/>
          </a:xfrm>
        </p:grpSpPr>
        <p:sp>
          <p:nvSpPr>
            <p:cNvPr id="14367" name="Line 13"/>
            <p:cNvSpPr>
              <a:spLocks noChangeShapeType="1"/>
            </p:cNvSpPr>
            <p:nvPr/>
          </p:nvSpPr>
          <p:spPr bwMode="auto">
            <a:xfrm>
              <a:off x="657" y="3158"/>
              <a:ext cx="726"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14368" name="Line 14"/>
            <p:cNvSpPr>
              <a:spLocks noChangeShapeType="1"/>
            </p:cNvSpPr>
            <p:nvPr/>
          </p:nvSpPr>
          <p:spPr bwMode="auto">
            <a:xfrm>
              <a:off x="657" y="3158"/>
              <a:ext cx="720" cy="162"/>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sp>
        <p:nvSpPr>
          <p:cNvPr id="55311" name="Text Box 15"/>
          <p:cNvSpPr txBox="1">
            <a:spLocks noChangeArrowheads="1"/>
          </p:cNvSpPr>
          <p:nvPr/>
        </p:nvSpPr>
        <p:spPr bwMode="auto">
          <a:xfrm>
            <a:off x="3708400" y="2143125"/>
            <a:ext cx="51847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b="1" dirty="0">
                <a:latin typeface="Calibri" panose="020F0502020204030204" pitchFamily="34" charset="0"/>
                <a:cs typeface="Calibri" panose="020F0502020204030204" pitchFamily="34" charset="0"/>
              </a:rPr>
              <a:t>Verification of models </a:t>
            </a:r>
            <a:r>
              <a:rPr lang="en-US" altLang="cs-CZ" sz="2000" dirty="0">
                <a:latin typeface="Calibri" panose="020F0502020204030204" pitchFamily="34" charset="0"/>
                <a:cs typeface="Calibri" panose="020F0502020204030204" pitchFamily="34" charset="0"/>
              </a:rPr>
              <a:t>- in the </a:t>
            </a:r>
            <a:r>
              <a:rPr lang="en-US" altLang="cs-CZ" sz="2000" dirty="0" smtClean="0">
                <a:latin typeface="Calibri" panose="020F0502020204030204" pitchFamily="34" charset="0"/>
                <a:cs typeface="Calibri" panose="020F0502020204030204" pitchFamily="34" charset="0"/>
              </a:rPr>
              <a:t>biology</a:t>
            </a:r>
            <a:r>
              <a:rPr lang="cs-CZ" altLang="cs-CZ" sz="2000" dirty="0" smtClean="0">
                <a:latin typeface="Calibri" panose="020F0502020204030204" pitchFamily="34" charset="0"/>
                <a:cs typeface="Calibri" panose="020F0502020204030204" pitchFamily="34" charset="0"/>
              </a:rPr>
              <a:t>,</a:t>
            </a:r>
            <a:r>
              <a:rPr lang="en-US" altLang="cs-CZ" sz="2000" dirty="0" smtClean="0">
                <a:latin typeface="Calibri" panose="020F0502020204030204" pitchFamily="34" charset="0"/>
                <a:cs typeface="Calibri" panose="020F0502020204030204" pitchFamily="34" charset="0"/>
              </a:rPr>
              <a:t> </a:t>
            </a:r>
            <a:r>
              <a:rPr lang="en-US" altLang="cs-CZ" sz="2000" dirty="0">
                <a:latin typeface="Calibri" panose="020F0502020204030204" pitchFamily="34" charset="0"/>
                <a:cs typeface="Calibri" panose="020F0502020204030204" pitchFamily="34" charset="0"/>
              </a:rPr>
              <a:t>the model </a:t>
            </a:r>
            <a:r>
              <a:rPr lang="cs-CZ" altLang="cs-CZ" sz="2000" dirty="0" err="1" smtClean="0">
                <a:latin typeface="Calibri" panose="020F0502020204030204" pitchFamily="34" charset="0"/>
                <a:cs typeface="Calibri" panose="020F0502020204030204" pitchFamily="34" charset="0"/>
              </a:rPr>
              <a:t>represents</a:t>
            </a:r>
            <a:r>
              <a:rPr lang="cs-CZ" altLang="cs-CZ" sz="2000" dirty="0" smtClean="0">
                <a:latin typeface="Calibri" panose="020F0502020204030204" pitchFamily="34" charset="0"/>
                <a:cs typeface="Calibri" panose="020F0502020204030204" pitchFamily="34" charset="0"/>
              </a:rPr>
              <a:t> </a:t>
            </a:r>
            <a:r>
              <a:rPr lang="en-US" altLang="cs-CZ" sz="2000" dirty="0" smtClean="0">
                <a:latin typeface="Calibri" panose="020F0502020204030204" pitchFamily="34" charset="0"/>
                <a:cs typeface="Calibri" panose="020F0502020204030204" pitchFamily="34" charset="0"/>
              </a:rPr>
              <a:t>the </a:t>
            </a:r>
            <a:r>
              <a:rPr lang="en-US" altLang="cs-CZ" sz="2000" dirty="0">
                <a:latin typeface="Calibri" panose="020F0502020204030204" pitchFamily="34" charset="0"/>
                <a:cs typeface="Calibri" panose="020F0502020204030204" pitchFamily="34" charset="0"/>
              </a:rPr>
              <a:t>result of experimental activities and </a:t>
            </a:r>
            <a:r>
              <a:rPr lang="en-US" altLang="cs-CZ" sz="2000" dirty="0" err="1" smtClean="0">
                <a:latin typeface="Calibri" panose="020F0502020204030204" pitchFamily="34" charset="0"/>
                <a:cs typeface="Calibri" panose="020F0502020204030204" pitchFamily="34" charset="0"/>
              </a:rPr>
              <a:t>reductionistic</a:t>
            </a:r>
            <a:r>
              <a:rPr lang="en-US" altLang="cs-CZ" sz="2000" dirty="0" smtClean="0">
                <a:latin typeface="Calibri" panose="020F0502020204030204" pitchFamily="34" charset="0"/>
                <a:cs typeface="Calibri" panose="020F0502020204030204" pitchFamily="34" charset="0"/>
              </a:rPr>
              <a:t> </a:t>
            </a:r>
            <a:r>
              <a:rPr lang="en-US" altLang="cs-CZ" sz="2000" dirty="0">
                <a:latin typeface="Calibri" panose="020F0502020204030204" pitchFamily="34" charset="0"/>
                <a:cs typeface="Calibri" panose="020F0502020204030204" pitchFamily="34" charset="0"/>
              </a:rPr>
              <a:t>approach to the object studied</a:t>
            </a:r>
          </a:p>
        </p:txBody>
      </p:sp>
      <p:sp>
        <p:nvSpPr>
          <p:cNvPr id="55312" name="Text Box 16"/>
          <p:cNvSpPr txBox="1">
            <a:spLocks noChangeArrowheads="1"/>
          </p:cNvSpPr>
          <p:nvPr/>
        </p:nvSpPr>
        <p:spPr bwMode="auto">
          <a:xfrm>
            <a:off x="3708400" y="1549400"/>
            <a:ext cx="543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b="1">
                <a:latin typeface="Calibri" panose="020F0502020204030204" pitchFamily="34" charset="0"/>
                <a:cs typeface="Calibri" panose="020F0502020204030204" pitchFamily="34" charset="0"/>
              </a:rPr>
              <a:t>Testing hypotheses </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verification or falsification</a:t>
            </a:r>
          </a:p>
        </p:txBody>
      </p:sp>
      <p:sp>
        <p:nvSpPr>
          <p:cNvPr id="22" name="Zaoblený obdélník 21"/>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3" name="Skupina 45"/>
          <p:cNvGrpSpPr>
            <a:grpSpLocks/>
          </p:cNvGrpSpPr>
          <p:nvPr/>
        </p:nvGrpSpPr>
        <p:grpSpPr bwMode="auto">
          <a:xfrm>
            <a:off x="3313113" y="3357563"/>
            <a:ext cx="5629275" cy="3311525"/>
            <a:chOff x="3312368" y="3356992"/>
            <a:chExt cx="5629300" cy="3312076"/>
          </a:xfrm>
        </p:grpSpPr>
        <p:pic>
          <p:nvPicPr>
            <p:cNvPr id="143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392" y="3356992"/>
              <a:ext cx="3960812"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5" name="Obdélník 27"/>
            <p:cNvSpPr>
              <a:spLocks noChangeArrowheads="1"/>
            </p:cNvSpPr>
            <p:nvPr/>
          </p:nvSpPr>
          <p:spPr bwMode="auto">
            <a:xfrm>
              <a:off x="3312368" y="6381036"/>
              <a:ext cx="435597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latin typeface="Calibri" panose="020F0502020204030204" pitchFamily="34" charset="0"/>
                </a:rPr>
                <a:t>http://www.thwink.org/sustain/glossary/ModelRevolution.htm</a:t>
              </a:r>
            </a:p>
          </p:txBody>
        </p:sp>
        <p:pic>
          <p:nvPicPr>
            <p:cNvPr id="14366" name="Picture 26" descr="Cover of Thomas Kuhn's The Structure of Scientific Revolu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3861048"/>
              <a:ext cx="1489348" cy="225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Skupina 44"/>
          <p:cNvGrpSpPr>
            <a:grpSpLocks/>
          </p:cNvGrpSpPr>
          <p:nvPr/>
        </p:nvGrpSpPr>
        <p:grpSpPr bwMode="auto">
          <a:xfrm>
            <a:off x="323850" y="3708400"/>
            <a:ext cx="3033713" cy="2312988"/>
            <a:chOff x="251520" y="3347700"/>
            <a:chExt cx="3033852" cy="2313637"/>
          </a:xfrm>
        </p:grpSpPr>
        <p:cxnSp>
          <p:nvCxnSpPr>
            <p:cNvPr id="33" name="Přímá spojovací šipka 32"/>
            <p:cNvCxnSpPr/>
            <p:nvPr/>
          </p:nvCxnSpPr>
          <p:spPr>
            <a:xfrm flipH="1">
              <a:off x="1404098" y="5507306"/>
              <a:ext cx="792199"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p:nvPr/>
          </p:nvCxnSpPr>
          <p:spPr>
            <a:xfrm flipV="1">
              <a:off x="611900" y="3563661"/>
              <a:ext cx="360379" cy="576425"/>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ovací šipka 35"/>
            <p:cNvCxnSpPr/>
            <p:nvPr/>
          </p:nvCxnSpPr>
          <p:spPr>
            <a:xfrm flipH="1">
              <a:off x="2555089" y="4643463"/>
              <a:ext cx="288938" cy="576425"/>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Přímá spojovací šipka 37"/>
            <p:cNvCxnSpPr/>
            <p:nvPr/>
          </p:nvCxnSpPr>
          <p:spPr>
            <a:xfrm rot="10800000">
              <a:off x="538871" y="4572006"/>
              <a:ext cx="288938" cy="576424"/>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Přímá spojovací šipka 38"/>
            <p:cNvCxnSpPr/>
            <p:nvPr/>
          </p:nvCxnSpPr>
          <p:spPr>
            <a:xfrm rot="10800000" flipH="1" flipV="1">
              <a:off x="2339179" y="3563661"/>
              <a:ext cx="360379" cy="576425"/>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359" name="Obdélník 39"/>
            <p:cNvSpPr>
              <a:spLocks noChangeArrowheads="1"/>
            </p:cNvSpPr>
            <p:nvPr/>
          </p:nvSpPr>
          <p:spPr bwMode="auto">
            <a:xfrm>
              <a:off x="2195736" y="5291916"/>
              <a:ext cx="1089636"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questions</a:t>
              </a:r>
            </a:p>
          </p:txBody>
        </p:sp>
        <p:sp>
          <p:nvSpPr>
            <p:cNvPr id="14360" name="Obdélník 40"/>
            <p:cNvSpPr>
              <a:spLocks noChangeArrowheads="1"/>
            </p:cNvSpPr>
            <p:nvPr/>
          </p:nvSpPr>
          <p:spPr bwMode="auto">
            <a:xfrm>
              <a:off x="251520" y="5282624"/>
              <a:ext cx="1224136"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800">
                  <a:latin typeface="Calibri" panose="020F0502020204030204" pitchFamily="34" charset="0"/>
                </a:rPr>
                <a:t>hypothesis</a:t>
              </a:r>
            </a:p>
          </p:txBody>
        </p:sp>
        <p:sp>
          <p:nvSpPr>
            <p:cNvPr id="14361" name="Obdélník 41"/>
            <p:cNvSpPr>
              <a:spLocks noChangeArrowheads="1"/>
            </p:cNvSpPr>
            <p:nvPr/>
          </p:nvSpPr>
          <p:spPr bwMode="auto">
            <a:xfrm>
              <a:off x="251520" y="4211796"/>
              <a:ext cx="1152128"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prediction</a:t>
              </a:r>
            </a:p>
          </p:txBody>
        </p:sp>
        <p:sp>
          <p:nvSpPr>
            <p:cNvPr id="14362" name="Obdélník 42"/>
            <p:cNvSpPr>
              <a:spLocks noChangeArrowheads="1"/>
            </p:cNvSpPr>
            <p:nvPr/>
          </p:nvSpPr>
          <p:spPr bwMode="auto">
            <a:xfrm>
              <a:off x="971600" y="3347700"/>
              <a:ext cx="1368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800">
                  <a:latin typeface="Calibri" panose="020F0502020204030204" pitchFamily="34" charset="0"/>
                </a:rPr>
                <a:t>experiment</a:t>
              </a:r>
            </a:p>
          </p:txBody>
        </p:sp>
        <p:sp>
          <p:nvSpPr>
            <p:cNvPr id="14363" name="Obdélník 43"/>
            <p:cNvSpPr>
              <a:spLocks noChangeArrowheads="1"/>
            </p:cNvSpPr>
            <p:nvPr/>
          </p:nvSpPr>
          <p:spPr bwMode="auto">
            <a:xfrm>
              <a:off x="2339752" y="4211796"/>
              <a:ext cx="936104"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analysis</a:t>
              </a:r>
            </a:p>
          </p:txBody>
        </p:sp>
      </p:grpSp>
      <p:sp>
        <p:nvSpPr>
          <p:cNvPr id="14347"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
        <p:nvSpPr>
          <p:cNvPr id="14348" name="Text Box 5"/>
          <p:cNvSpPr txBox="1">
            <a:spLocks noChangeArrowheads="1"/>
          </p:cNvSpPr>
          <p:nvPr/>
        </p:nvSpPr>
        <p:spPr bwMode="auto">
          <a:xfrm>
            <a:off x="325438" y="1052513"/>
            <a:ext cx="85328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1.1. </a:t>
            </a:r>
            <a:r>
              <a:rPr lang="en-US" altLang="cs-CZ" sz="2200" b="1">
                <a:latin typeface="Calibri" panose="020F0502020204030204" pitchFamily="34" charset="0"/>
                <a:cs typeface="Calibri" panose="020F0502020204030204" pitchFamily="34" charset="0"/>
              </a:rPr>
              <a:t>The character of scientific work in the field of experimental</a:t>
            </a:r>
            <a:r>
              <a:rPr lang="cs-CZ" altLang="cs-CZ" sz="2200" b="1">
                <a:latin typeface="Calibri" panose="020F0502020204030204" pitchFamily="34" charset="0"/>
                <a:cs typeface="Calibri" panose="020F0502020204030204" pitchFamily="34" charset="0"/>
              </a:rPr>
              <a:t> biology</a:t>
            </a:r>
          </a:p>
        </p:txBody>
      </p:sp>
      <p:grpSp>
        <p:nvGrpSpPr>
          <p:cNvPr id="14349" name="Skupina 8"/>
          <p:cNvGrpSpPr>
            <a:grpSpLocks/>
          </p:cNvGrpSpPr>
          <p:nvPr/>
        </p:nvGrpSpPr>
        <p:grpSpPr bwMode="auto">
          <a:xfrm>
            <a:off x="0" y="6638925"/>
            <a:ext cx="9142413" cy="246063"/>
            <a:chOff x="0" y="6639164"/>
            <a:chExt cx="9142412" cy="246379"/>
          </a:xfrm>
        </p:grpSpPr>
        <p:sp>
          <p:nvSpPr>
            <p:cNvPr id="14350"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435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2" descr="pecetUK"/>
            <p:cNvPicPr>
              <a:picLocks noChangeAspect="1" noChangeArrowheads="1"/>
            </p:cNvPicPr>
            <p:nvPr/>
          </p:nvPicPr>
          <p:blipFill>
            <a:blip r:embed="rId5"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1" grpId="0"/>
      <p:bldP spid="553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msadelfio.podbean.com/mf/web/jv5mq/BabyScientificMeth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46150"/>
            <a:ext cx="3700462"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aoblený obdélník 4"/>
          <p:cNvSpPr/>
          <p:nvPr/>
        </p:nvSpPr>
        <p:spPr>
          <a:xfrm>
            <a:off x="476841" y="764704"/>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15366" name="Picture 4" descr="http://coconutcreamcare.files.wordpress.com/2013/04/scientific-method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052513"/>
            <a:ext cx="4162425"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grpSp>
        <p:nvGrpSpPr>
          <p:cNvPr id="15368" name="Skupina 8"/>
          <p:cNvGrpSpPr>
            <a:grpSpLocks/>
          </p:cNvGrpSpPr>
          <p:nvPr/>
        </p:nvGrpSpPr>
        <p:grpSpPr bwMode="auto">
          <a:xfrm>
            <a:off x="0" y="6638925"/>
            <a:ext cx="9142413" cy="246063"/>
            <a:chOff x="0" y="6639164"/>
            <a:chExt cx="9142412" cy="246379"/>
          </a:xfrm>
        </p:grpSpPr>
        <p:sp>
          <p:nvSpPr>
            <p:cNvPr id="15369"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537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2" descr="pecetUK"/>
            <p:cNvPicPr>
              <a:picLocks noChangeAspect="1" noChangeArrowheads="1"/>
            </p:cNvPicPr>
            <p:nvPr/>
          </p:nvPicPr>
          <p:blipFill>
            <a:blip r:embed="rId5"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aoblený obdélník 21"/>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9238" name="Picture 22" descr="http://upload.wikimedia.org/wikipedia/commons/thumb/4/43/Karl_Popper.jpg/220px-Karl_Popper.jpg"/>
          <p:cNvPicPr>
            <a:picLocks noChangeAspect="1" noChangeArrowheads="1"/>
          </p:cNvPicPr>
          <p:nvPr/>
        </p:nvPicPr>
        <p:blipFill>
          <a:blip r:embed="rId2" cstate="print"/>
          <a:srcRect/>
          <a:stretch>
            <a:fillRect/>
          </a:stretch>
        </p:blipFill>
        <p:spPr bwMode="auto">
          <a:xfrm>
            <a:off x="499836" y="3284670"/>
            <a:ext cx="1909998" cy="2447793"/>
          </a:xfrm>
          <a:prstGeom prst="rect">
            <a:avLst/>
          </a:prstGeom>
          <a:ln>
            <a:noFill/>
          </a:ln>
          <a:effectLst>
            <a:softEdge rad="112500"/>
          </a:effectLst>
        </p:spPr>
      </p:pic>
      <p:sp>
        <p:nvSpPr>
          <p:cNvPr id="16" name="Text Box 17"/>
          <p:cNvSpPr txBox="1">
            <a:spLocks noChangeArrowheads="1"/>
          </p:cNvSpPr>
          <p:nvPr/>
        </p:nvSpPr>
        <p:spPr bwMode="auto">
          <a:xfrm>
            <a:off x="428625" y="1714500"/>
            <a:ext cx="8496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200">
                <a:latin typeface="Calibri" panose="020F0502020204030204" pitchFamily="34" charset="0"/>
                <a:cs typeface="Calibri" panose="020F0502020204030204" pitchFamily="34" charset="0"/>
              </a:rPr>
              <a:t>Asking new questions - the key for the succesful scientific research</a:t>
            </a:r>
          </a:p>
        </p:txBody>
      </p:sp>
      <p:sp>
        <p:nvSpPr>
          <p:cNvPr id="17" name="Text Box 18"/>
          <p:cNvSpPr txBox="1">
            <a:spLocks noChangeArrowheads="1"/>
          </p:cNvSpPr>
          <p:nvPr/>
        </p:nvSpPr>
        <p:spPr bwMode="auto">
          <a:xfrm>
            <a:off x="428625" y="2347913"/>
            <a:ext cx="86756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200">
                <a:latin typeface="Calibri" panose="020F0502020204030204" pitchFamily="34" charset="0"/>
                <a:cs typeface="Calibri" panose="020F0502020204030204" pitchFamily="34" charset="0"/>
              </a:rPr>
              <a:t>Scientific discovery is rather continual approach to the final „knowledge“</a:t>
            </a:r>
          </a:p>
        </p:txBody>
      </p:sp>
      <p:sp>
        <p:nvSpPr>
          <p:cNvPr id="18" name="Text Box 20"/>
          <p:cNvSpPr txBox="1">
            <a:spLocks noChangeArrowheads="1"/>
          </p:cNvSpPr>
          <p:nvPr/>
        </p:nvSpPr>
        <p:spPr bwMode="auto">
          <a:xfrm>
            <a:off x="428625" y="2914650"/>
            <a:ext cx="86756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dirty="0" smtClean="0">
                <a:latin typeface="Calibri" panose="020F0502020204030204" pitchFamily="34" charset="0"/>
                <a:cs typeface="Calibri" panose="020F0502020204030204" pitchFamily="34" charset="0"/>
              </a:rPr>
              <a:t>Karl </a:t>
            </a:r>
            <a:r>
              <a:rPr lang="en-GB" altLang="cs-CZ" sz="2200" dirty="0" err="1" smtClean="0">
                <a:latin typeface="Calibri" panose="020F0502020204030204" pitchFamily="34" charset="0"/>
                <a:cs typeface="Calibri" panose="020F0502020204030204" pitchFamily="34" charset="0"/>
              </a:rPr>
              <a:t>Raimund</a:t>
            </a:r>
            <a:r>
              <a:rPr lang="en-GB" altLang="cs-CZ" sz="2200" dirty="0" smtClean="0">
                <a:latin typeface="Calibri" panose="020F0502020204030204" pitchFamily="34" charset="0"/>
                <a:cs typeface="Calibri" panose="020F0502020204030204" pitchFamily="34" charset="0"/>
              </a:rPr>
              <a:t> Popper - philosopher of Austrian origin, his critical 				            rationalism gives a true picture of the continual 			            approaching to the truth, which is achieved through 		            the elimination of various mistakes and errors</a:t>
            </a:r>
            <a:endParaRPr lang="en-GB" altLang="cs-CZ" sz="2200" dirty="0">
              <a:latin typeface="Calibri" panose="020F0502020204030204" pitchFamily="34" charset="0"/>
              <a:cs typeface="Calibri" panose="020F0502020204030204" pitchFamily="34" charset="0"/>
            </a:endParaRPr>
          </a:p>
        </p:txBody>
      </p:sp>
      <p:sp>
        <p:nvSpPr>
          <p:cNvPr id="19" name="Text Box 21"/>
          <p:cNvSpPr txBox="1">
            <a:spLocks noChangeArrowheads="1"/>
          </p:cNvSpPr>
          <p:nvPr/>
        </p:nvSpPr>
        <p:spPr bwMode="auto">
          <a:xfrm>
            <a:off x="428625" y="4554538"/>
            <a:ext cx="88233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dirty="0" smtClean="0">
                <a:latin typeface="Calibri" panose="020F0502020204030204" pitchFamily="34" charset="0"/>
                <a:cs typeface="Calibri" panose="020F0502020204030204" pitchFamily="34" charset="0"/>
              </a:rPr>
              <a:t>		         - correct scientific statements must be possible 		        	           to falsify, this is achieved through systematic 			           experimental activity with subsequent interpretation</a:t>
            </a:r>
            <a:endParaRPr lang="en-GB" dirty="0" smtClean="0"/>
          </a:p>
          <a:p>
            <a:pPr eaLnBrk="1" hangingPunct="1">
              <a:spcBef>
                <a:spcPct val="0"/>
              </a:spcBef>
              <a:buFontTx/>
              <a:buNone/>
            </a:pPr>
            <a:r>
              <a:rPr lang="en-GB" altLang="cs-CZ" sz="2200" dirty="0" smtClean="0">
                <a:latin typeface="Calibri" panose="020F0502020204030204" pitchFamily="34" charset="0"/>
                <a:cs typeface="Calibri" panose="020F0502020204030204" pitchFamily="34" charset="0"/>
              </a:rPr>
              <a:t> </a:t>
            </a:r>
            <a:endParaRPr lang="en-GB" altLang="cs-CZ" sz="2200" dirty="0">
              <a:latin typeface="Calibri" panose="020F0502020204030204" pitchFamily="34" charset="0"/>
              <a:cs typeface="Calibri" panose="020F0502020204030204" pitchFamily="34" charset="0"/>
            </a:endParaRPr>
          </a:p>
        </p:txBody>
      </p:sp>
      <p:sp>
        <p:nvSpPr>
          <p:cNvPr id="16394" name="Text Box 5"/>
          <p:cNvSpPr txBox="1">
            <a:spLocks noChangeArrowheads="1"/>
          </p:cNvSpPr>
          <p:nvPr/>
        </p:nvSpPr>
        <p:spPr bwMode="auto">
          <a:xfrm>
            <a:off x="325438" y="1052513"/>
            <a:ext cx="85328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1.1. </a:t>
            </a:r>
            <a:r>
              <a:rPr lang="en-US" altLang="cs-CZ" sz="2200" b="1">
                <a:latin typeface="Calibri" panose="020F0502020204030204" pitchFamily="34" charset="0"/>
                <a:cs typeface="Calibri" panose="020F0502020204030204" pitchFamily="34" charset="0"/>
              </a:rPr>
              <a:t>The character of scientific work in the field of experimental</a:t>
            </a:r>
            <a:r>
              <a:rPr lang="cs-CZ" altLang="cs-CZ" sz="2200" b="1">
                <a:latin typeface="Calibri" panose="020F0502020204030204" pitchFamily="34" charset="0"/>
                <a:cs typeface="Calibri" panose="020F0502020204030204" pitchFamily="34" charset="0"/>
              </a:rPr>
              <a:t> biology</a:t>
            </a:r>
          </a:p>
        </p:txBody>
      </p:sp>
      <p:sp>
        <p:nvSpPr>
          <p:cNvPr id="16395"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grpSp>
        <p:nvGrpSpPr>
          <p:cNvPr id="16396" name="Skupina 8"/>
          <p:cNvGrpSpPr>
            <a:grpSpLocks/>
          </p:cNvGrpSpPr>
          <p:nvPr/>
        </p:nvGrpSpPr>
        <p:grpSpPr bwMode="auto">
          <a:xfrm>
            <a:off x="0" y="6638925"/>
            <a:ext cx="9142413" cy="246063"/>
            <a:chOff x="0" y="6639164"/>
            <a:chExt cx="9142412" cy="246379"/>
          </a:xfrm>
        </p:grpSpPr>
        <p:sp>
          <p:nvSpPr>
            <p:cNvPr id="16397"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639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2" descr="pecetUK"/>
            <p:cNvPicPr>
              <a:picLocks noChangeAspect="1" noChangeArrowheads="1"/>
            </p:cNvPicPr>
            <p:nvPr/>
          </p:nvPicPr>
          <p:blipFill>
            <a:blip r:embed="rId4"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ovéPole 15"/>
          <p:cNvSpPr txBox="1">
            <a:spLocks noChangeArrowheads="1"/>
          </p:cNvSpPr>
          <p:nvPr/>
        </p:nvSpPr>
        <p:spPr bwMode="auto">
          <a:xfrm>
            <a:off x="827088" y="2406650"/>
            <a:ext cx="734536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200" b="1" dirty="0">
                <a:latin typeface="Calibri" panose="020F0502020204030204" pitchFamily="34" charset="0"/>
              </a:rPr>
              <a:t>Scientific</a:t>
            </a:r>
            <a:r>
              <a:rPr lang="cs-CZ" altLang="cs-CZ" sz="2200" b="1" dirty="0">
                <a:latin typeface="Calibri" panose="020F0502020204030204" pitchFamily="34" charset="0"/>
              </a:rPr>
              <a:t> </a:t>
            </a:r>
            <a:r>
              <a:rPr lang="en-US" altLang="cs-CZ" sz="2200" b="1" dirty="0">
                <a:latin typeface="Calibri" panose="020F0502020204030204" pitchFamily="34" charset="0"/>
              </a:rPr>
              <a:t>activities</a:t>
            </a:r>
            <a:r>
              <a:rPr lang="cs-CZ" altLang="cs-CZ" sz="2200" b="1" dirty="0">
                <a:latin typeface="Calibri" panose="020F0502020204030204" pitchFamily="34" charset="0"/>
              </a:rPr>
              <a:t>:</a:t>
            </a:r>
          </a:p>
          <a:p>
            <a:pPr eaLnBrk="1" hangingPunct="1">
              <a:spcBef>
                <a:spcPct val="0"/>
              </a:spcBef>
              <a:buFontTx/>
              <a:buNone/>
            </a:pPr>
            <a:endParaRPr lang="cs-CZ" altLang="cs-CZ" sz="2200" dirty="0">
              <a:latin typeface="Calibri" panose="020F0502020204030204" pitchFamily="34" charset="0"/>
            </a:endParaRPr>
          </a:p>
          <a:p>
            <a:pPr lvl="1" eaLnBrk="1" hangingPunct="1">
              <a:spcBef>
                <a:spcPct val="0"/>
              </a:spcBef>
              <a:buFontTx/>
              <a:buChar char="-"/>
            </a:pPr>
            <a:r>
              <a:rPr lang="cs-CZ" altLang="cs-CZ" sz="2200" b="1" dirty="0">
                <a:latin typeface="Calibri" panose="020F0502020204030204" pitchFamily="34" charset="0"/>
              </a:rPr>
              <a:t> </a:t>
            </a:r>
            <a:r>
              <a:rPr lang="cs-CZ" altLang="cs-CZ" sz="2200" b="1" dirty="0" err="1">
                <a:latin typeface="Calibri" panose="020F0502020204030204" pitchFamily="34" charset="0"/>
              </a:rPr>
              <a:t>systematical</a:t>
            </a:r>
            <a:r>
              <a:rPr lang="cs-CZ" altLang="cs-CZ" sz="2200" b="1" dirty="0">
                <a:latin typeface="Calibri" panose="020F0502020204030204" pitchFamily="34" charset="0"/>
              </a:rPr>
              <a:t>  </a:t>
            </a:r>
            <a:r>
              <a:rPr lang="cs-CZ" altLang="cs-CZ" sz="2200" b="1" dirty="0" err="1">
                <a:latin typeface="Calibri" panose="020F0502020204030204" pitchFamily="34" charset="0"/>
              </a:rPr>
              <a:t>gathering</a:t>
            </a:r>
            <a:r>
              <a:rPr lang="cs-CZ" altLang="cs-CZ" sz="2200" b="1" dirty="0">
                <a:latin typeface="Calibri" panose="020F0502020204030204" pitchFamily="34" charset="0"/>
              </a:rPr>
              <a:t> of data -</a:t>
            </a:r>
            <a:r>
              <a:rPr lang="cs-CZ" altLang="cs-CZ" sz="2200" dirty="0">
                <a:latin typeface="Calibri" panose="020F0502020204030204" pitchFamily="34" charset="0"/>
              </a:rPr>
              <a:t> experiment and </a:t>
            </a:r>
            <a:r>
              <a:rPr lang="cs-CZ" altLang="cs-CZ" sz="2200" dirty="0" err="1">
                <a:latin typeface="Calibri" panose="020F0502020204030204" pitchFamily="34" charset="0"/>
              </a:rPr>
              <a:t>observation</a:t>
            </a:r>
            <a:endParaRPr lang="cs-CZ" altLang="cs-CZ" sz="2200" dirty="0">
              <a:latin typeface="Calibri" panose="020F0502020204030204" pitchFamily="34" charset="0"/>
            </a:endParaRPr>
          </a:p>
          <a:p>
            <a:pPr eaLnBrk="1" hangingPunct="1">
              <a:spcBef>
                <a:spcPct val="0"/>
              </a:spcBef>
              <a:buFontTx/>
              <a:buNone/>
            </a:pPr>
            <a:endParaRPr lang="cs-CZ" altLang="cs-CZ" sz="2200" dirty="0">
              <a:latin typeface="Calibri" panose="020F0502020204030204" pitchFamily="34" charset="0"/>
            </a:endParaRPr>
          </a:p>
          <a:p>
            <a:pPr lvl="1" eaLnBrk="1" hangingPunct="1">
              <a:spcBef>
                <a:spcPct val="0"/>
              </a:spcBef>
              <a:buFontTx/>
              <a:buChar char="-"/>
            </a:pPr>
            <a:r>
              <a:rPr lang="cs-CZ" altLang="cs-CZ" sz="2200" b="1" dirty="0">
                <a:latin typeface="Calibri" panose="020F0502020204030204" pitchFamily="34" charset="0"/>
              </a:rPr>
              <a:t> </a:t>
            </a:r>
            <a:r>
              <a:rPr lang="en-US" altLang="cs-CZ" sz="2200" b="1" dirty="0">
                <a:latin typeface="Calibri" panose="020F0502020204030204" pitchFamily="34" charset="0"/>
              </a:rPr>
              <a:t>formulation of </a:t>
            </a:r>
            <a:r>
              <a:rPr lang="en-US" altLang="cs-CZ" sz="2200" b="1" dirty="0" err="1">
                <a:latin typeface="Calibri" panose="020F0502020204030204" pitchFamily="34" charset="0"/>
              </a:rPr>
              <a:t>hypothes</a:t>
            </a:r>
            <a:r>
              <a:rPr lang="cs-CZ" altLang="cs-CZ" sz="2200" b="1" dirty="0">
                <a:latin typeface="Calibri" panose="020F0502020204030204" pitchFamily="34" charset="0"/>
              </a:rPr>
              <a:t>e</a:t>
            </a:r>
            <a:r>
              <a:rPr lang="en-US" altLang="cs-CZ" sz="2200" b="1" dirty="0">
                <a:latin typeface="Calibri" panose="020F0502020204030204" pitchFamily="34" charset="0"/>
              </a:rPr>
              <a:t>s</a:t>
            </a:r>
            <a:r>
              <a:rPr lang="cs-CZ" altLang="cs-CZ" sz="2200" dirty="0">
                <a:latin typeface="Calibri" panose="020F0502020204030204" pitchFamily="34" charset="0"/>
              </a:rPr>
              <a:t> - these </a:t>
            </a:r>
            <a:r>
              <a:rPr lang="cs-CZ" altLang="cs-CZ" sz="2200" dirty="0" err="1">
                <a:latin typeface="Calibri" panose="020F0502020204030204" pitchFamily="34" charset="0"/>
              </a:rPr>
              <a:t>must</a:t>
            </a:r>
            <a:r>
              <a:rPr lang="cs-CZ" altLang="cs-CZ" sz="2200" dirty="0">
                <a:latin typeface="Calibri" panose="020F0502020204030204" pitchFamily="34" charset="0"/>
              </a:rPr>
              <a:t> </a:t>
            </a:r>
            <a:r>
              <a:rPr lang="cs-CZ" altLang="cs-CZ" sz="2200" dirty="0" err="1">
                <a:latin typeface="Calibri" panose="020F0502020204030204" pitchFamily="34" charset="0"/>
              </a:rPr>
              <a:t>be</a:t>
            </a:r>
            <a:r>
              <a:rPr lang="cs-CZ" altLang="cs-CZ" sz="2200" dirty="0">
                <a:latin typeface="Calibri" panose="020F0502020204030204" pitchFamily="34" charset="0"/>
              </a:rPr>
              <a:t> </a:t>
            </a:r>
            <a:r>
              <a:rPr lang="cs-CZ" altLang="cs-CZ" sz="2200" dirty="0" err="1">
                <a:latin typeface="Calibri" panose="020F0502020204030204" pitchFamily="34" charset="0"/>
              </a:rPr>
              <a:t>able</a:t>
            </a:r>
            <a:r>
              <a:rPr lang="cs-CZ" altLang="cs-CZ" sz="2200" dirty="0">
                <a:latin typeface="Calibri" panose="020F0502020204030204" pitchFamily="34" charset="0"/>
              </a:rPr>
              <a:t> to </a:t>
            </a:r>
            <a:r>
              <a:rPr lang="cs-CZ" altLang="cs-CZ" sz="2200" dirty="0" err="1">
                <a:latin typeface="Calibri" panose="020F0502020204030204" pitchFamily="34" charset="0"/>
              </a:rPr>
              <a:t>be</a:t>
            </a:r>
            <a:r>
              <a:rPr lang="cs-CZ" altLang="cs-CZ" sz="2200" dirty="0">
                <a:latin typeface="Calibri" panose="020F0502020204030204" pitchFamily="34" charset="0"/>
              </a:rPr>
              <a:t> </a:t>
            </a:r>
            <a:r>
              <a:rPr lang="en-US" altLang="cs-CZ" sz="2200" dirty="0" err="1">
                <a:latin typeface="Calibri" panose="020F0502020204030204" pitchFamily="34" charset="0"/>
              </a:rPr>
              <a:t>falsif</a:t>
            </a:r>
            <a:r>
              <a:rPr lang="cs-CZ" altLang="cs-CZ" sz="2200" dirty="0" err="1">
                <a:latin typeface="Calibri" panose="020F0502020204030204" pitchFamily="34" charset="0"/>
              </a:rPr>
              <a:t>ied</a:t>
            </a:r>
            <a:r>
              <a:rPr lang="cs-CZ" altLang="cs-CZ" sz="2200" dirty="0">
                <a:latin typeface="Calibri" panose="020F0502020204030204" pitchFamily="34" charset="0"/>
              </a:rPr>
              <a:t> </a:t>
            </a:r>
            <a:r>
              <a:rPr lang="en-US" altLang="cs-CZ" sz="2200" dirty="0">
                <a:latin typeface="Calibri" panose="020F0502020204030204" pitchFamily="34" charset="0"/>
              </a:rPr>
              <a:t>and </a:t>
            </a:r>
            <a:r>
              <a:rPr lang="en-US" altLang="cs-CZ" sz="2200" dirty="0" smtClean="0">
                <a:latin typeface="Calibri" panose="020F0502020204030204" pitchFamily="34" charset="0"/>
              </a:rPr>
              <a:t>test</a:t>
            </a:r>
            <a:r>
              <a:rPr lang="cs-CZ" altLang="cs-CZ" sz="2200" dirty="0" err="1" smtClean="0">
                <a:latin typeface="Calibri" panose="020F0502020204030204" pitchFamily="34" charset="0"/>
              </a:rPr>
              <a:t>ed</a:t>
            </a:r>
            <a:r>
              <a:rPr lang="cs-CZ" altLang="cs-CZ" sz="2200" dirty="0" smtClean="0">
                <a:latin typeface="Calibri" panose="020F0502020204030204" pitchFamily="34" charset="0"/>
              </a:rPr>
              <a:t>, </a:t>
            </a:r>
            <a:r>
              <a:rPr lang="cs-CZ" altLang="cs-CZ" sz="2200" dirty="0" err="1" smtClean="0">
                <a:latin typeface="Calibri" panose="020F0502020204030204" pitchFamily="34" charset="0"/>
              </a:rPr>
              <a:t>e.g</a:t>
            </a:r>
            <a:r>
              <a:rPr lang="cs-CZ" altLang="cs-CZ" sz="2200" dirty="0" smtClean="0">
                <a:latin typeface="Calibri" panose="020F0502020204030204" pitchFamily="34" charset="0"/>
              </a:rPr>
              <a:t>. by </a:t>
            </a:r>
            <a:r>
              <a:rPr lang="cs-CZ" altLang="cs-CZ" sz="2200" dirty="0" err="1" smtClean="0">
                <a:latin typeface="Calibri" panose="020F0502020204030204" pitchFamily="34" charset="0"/>
              </a:rPr>
              <a:t>comparing</a:t>
            </a:r>
            <a:r>
              <a:rPr lang="cs-CZ" altLang="cs-CZ" sz="2200" dirty="0" smtClean="0">
                <a:latin typeface="Calibri" panose="020F0502020204030204" pitchFamily="34" charset="0"/>
              </a:rPr>
              <a:t> </a:t>
            </a:r>
            <a:r>
              <a:rPr lang="cs-CZ" altLang="cs-CZ" sz="2200" dirty="0" err="1" smtClean="0">
                <a:latin typeface="Calibri" panose="020F0502020204030204" pitchFamily="34" charset="0"/>
              </a:rPr>
              <a:t>results</a:t>
            </a:r>
            <a:r>
              <a:rPr lang="cs-CZ" altLang="cs-CZ" sz="2200" dirty="0" smtClean="0">
                <a:latin typeface="Calibri" panose="020F0502020204030204" pitchFamily="34" charset="0"/>
              </a:rPr>
              <a:t> </a:t>
            </a:r>
            <a:r>
              <a:rPr lang="en-US" altLang="cs-CZ" sz="2200" dirty="0" smtClean="0">
                <a:latin typeface="Calibri" panose="020F0502020204030204" pitchFamily="34" charset="0"/>
              </a:rPr>
              <a:t>with </a:t>
            </a:r>
            <a:r>
              <a:rPr lang="en-US" altLang="cs-CZ" sz="2200" dirty="0">
                <a:latin typeface="Calibri" panose="020F0502020204030204" pitchFamily="34" charset="0"/>
              </a:rPr>
              <a:t>results of other</a:t>
            </a:r>
            <a:r>
              <a:rPr lang="cs-CZ" altLang="cs-CZ" sz="2200" dirty="0">
                <a:latin typeface="Calibri" panose="020F0502020204030204" pitchFamily="34" charset="0"/>
              </a:rPr>
              <a:t> </a:t>
            </a:r>
            <a:r>
              <a:rPr lang="cs-CZ" altLang="cs-CZ" sz="2200" dirty="0" err="1">
                <a:latin typeface="Calibri" panose="020F0502020204030204" pitchFamily="34" charset="0"/>
              </a:rPr>
              <a:t>scientists</a:t>
            </a:r>
            <a:endParaRPr lang="cs-CZ" altLang="cs-CZ" sz="2200" b="1" dirty="0">
              <a:latin typeface="Calibri" panose="020F0502020204030204" pitchFamily="34" charset="0"/>
            </a:endParaRPr>
          </a:p>
        </p:txBody>
      </p:sp>
      <p:sp>
        <p:nvSpPr>
          <p:cNvPr id="15" name="Zaoblený obdélník 14"/>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414"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
        <p:nvSpPr>
          <p:cNvPr id="17415" name="Text Box 5"/>
          <p:cNvSpPr txBox="1">
            <a:spLocks noChangeArrowheads="1"/>
          </p:cNvSpPr>
          <p:nvPr/>
        </p:nvSpPr>
        <p:spPr bwMode="auto">
          <a:xfrm>
            <a:off x="325438" y="1052513"/>
            <a:ext cx="85328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1.1. </a:t>
            </a:r>
            <a:r>
              <a:rPr lang="en-US" altLang="cs-CZ" sz="2200" b="1">
                <a:latin typeface="Calibri" panose="020F0502020204030204" pitchFamily="34" charset="0"/>
                <a:cs typeface="Calibri" panose="020F0502020204030204" pitchFamily="34" charset="0"/>
              </a:rPr>
              <a:t>The character of scientific work in the field of experimental</a:t>
            </a:r>
            <a:r>
              <a:rPr lang="cs-CZ" altLang="cs-CZ" sz="2200" b="1">
                <a:latin typeface="Calibri" panose="020F0502020204030204" pitchFamily="34" charset="0"/>
                <a:cs typeface="Calibri" panose="020F0502020204030204" pitchFamily="34" charset="0"/>
              </a:rPr>
              <a:t> biology</a:t>
            </a:r>
          </a:p>
        </p:txBody>
      </p:sp>
      <p:sp>
        <p:nvSpPr>
          <p:cNvPr id="14" name="Text Box 15"/>
          <p:cNvSpPr txBox="1">
            <a:spLocks noChangeArrowheads="1"/>
          </p:cNvSpPr>
          <p:nvPr/>
        </p:nvSpPr>
        <p:spPr bwMode="auto">
          <a:xfrm>
            <a:off x="428625" y="1571625"/>
            <a:ext cx="79200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200" dirty="0">
                <a:latin typeface="Calibri" panose="020F0502020204030204" pitchFamily="34" charset="0"/>
                <a:cs typeface="Calibri" panose="020F0502020204030204" pitchFamily="34" charset="0"/>
              </a:rPr>
              <a:t>How to distinguish between scientific and </a:t>
            </a:r>
            <a:r>
              <a:rPr lang="en-US" altLang="cs-CZ" sz="2200" dirty="0" smtClean="0">
                <a:latin typeface="Calibri" panose="020F0502020204030204" pitchFamily="34" charset="0"/>
                <a:cs typeface="Calibri" panose="020F0502020204030204" pitchFamily="34" charset="0"/>
              </a:rPr>
              <a:t> non</a:t>
            </a:r>
            <a:r>
              <a:rPr lang="cs-CZ" altLang="cs-CZ" sz="2200" dirty="0" smtClean="0">
                <a:latin typeface="Calibri" panose="020F0502020204030204" pitchFamily="34" charset="0"/>
                <a:cs typeface="Calibri" panose="020F0502020204030204" pitchFamily="34" charset="0"/>
              </a:rPr>
              <a:t>-</a:t>
            </a:r>
            <a:r>
              <a:rPr lang="en-US" altLang="cs-CZ" sz="2200" dirty="0" smtClean="0">
                <a:latin typeface="Calibri" panose="020F0502020204030204" pitchFamily="34" charset="0"/>
                <a:cs typeface="Calibri" panose="020F0502020204030204" pitchFamily="34" charset="0"/>
              </a:rPr>
              <a:t>scientific </a:t>
            </a:r>
            <a:r>
              <a:rPr lang="en-US" altLang="cs-CZ" sz="2200" dirty="0">
                <a:latin typeface="Calibri" panose="020F0502020204030204" pitchFamily="34" charset="0"/>
                <a:cs typeface="Calibri" panose="020F0502020204030204" pitchFamily="34" charset="0"/>
              </a:rPr>
              <a:t>activities in biology and other disciplines?</a:t>
            </a:r>
          </a:p>
        </p:txBody>
      </p:sp>
      <p:grpSp>
        <p:nvGrpSpPr>
          <p:cNvPr id="17417" name="Skupina 8"/>
          <p:cNvGrpSpPr>
            <a:grpSpLocks/>
          </p:cNvGrpSpPr>
          <p:nvPr/>
        </p:nvGrpSpPr>
        <p:grpSpPr bwMode="auto">
          <a:xfrm>
            <a:off x="0" y="6638925"/>
            <a:ext cx="9142413" cy="246063"/>
            <a:chOff x="0" y="6639164"/>
            <a:chExt cx="9142412" cy="246379"/>
          </a:xfrm>
        </p:grpSpPr>
        <p:sp>
          <p:nvSpPr>
            <p:cNvPr id="17418"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741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4" name="Text Box 21"/>
          <p:cNvSpPr txBox="1">
            <a:spLocks noChangeArrowheads="1"/>
          </p:cNvSpPr>
          <p:nvPr/>
        </p:nvSpPr>
        <p:spPr bwMode="auto">
          <a:xfrm>
            <a:off x="428625" y="1981200"/>
            <a:ext cx="84248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CSI </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the committee for skeptical inquiry</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a:t>
            </a:r>
            <a:r>
              <a:rPr lang="cs-CZ" altLang="cs-CZ" sz="2000">
                <a:latin typeface="Calibri" panose="020F0502020204030204" pitchFamily="34" charset="0"/>
                <a:cs typeface="Calibri" panose="020F0502020204030204" pitchFamily="34" charset="0"/>
              </a:rPr>
              <a:t>The </a:t>
            </a:r>
            <a:r>
              <a:rPr lang="en-US" altLang="cs-CZ" sz="2000">
                <a:latin typeface="Calibri" panose="020F0502020204030204" pitchFamily="34" charset="0"/>
                <a:cs typeface="Calibri" panose="020F0502020204030204" pitchFamily="34" charset="0"/>
              </a:rPr>
              <a:t>society of scientists and philosophers promoting methods and ideas of new skepticism (in a sense of critical rationali</a:t>
            </a:r>
            <a:r>
              <a:rPr lang="cs-CZ" altLang="cs-CZ" sz="2000">
                <a:latin typeface="Calibri" panose="020F0502020204030204" pitchFamily="34" charset="0"/>
                <a:cs typeface="Calibri" panose="020F0502020204030204" pitchFamily="34" charset="0"/>
              </a:rPr>
              <a:t>s</a:t>
            </a:r>
            <a:r>
              <a:rPr lang="en-US" altLang="cs-CZ" sz="2000">
                <a:latin typeface="Calibri" panose="020F0502020204030204" pitchFamily="34" charset="0"/>
                <a:cs typeface="Calibri" panose="020F0502020204030204" pitchFamily="34" charset="0"/>
              </a:rPr>
              <a:t>m) towards paranormal and other fringe-science</a:t>
            </a:r>
            <a:r>
              <a:rPr lang="cs-CZ" altLang="cs-CZ" sz="2000">
                <a:latin typeface="Calibri" panose="020F0502020204030204" pitchFamily="34" charset="0"/>
                <a:cs typeface="Calibri" panose="020F0502020204030204" pitchFamily="34" charset="0"/>
              </a:rPr>
              <a:t> </a:t>
            </a:r>
            <a:r>
              <a:rPr lang="en-US" altLang="cs-CZ" sz="2000">
                <a:latin typeface="Calibri" panose="020F0502020204030204" pitchFamily="34" charset="0"/>
                <a:cs typeface="Calibri" panose="020F0502020204030204" pitchFamily="34" charset="0"/>
              </a:rPr>
              <a:t>claims</a:t>
            </a:r>
            <a:r>
              <a:rPr lang="cs-CZ" altLang="cs-CZ" sz="2000">
                <a:latin typeface="Calibri" panose="020F0502020204030204" pitchFamily="34" charset="0"/>
                <a:cs typeface="Calibri" panose="020F0502020204030204" pitchFamily="34" charset="0"/>
              </a:rPr>
              <a:t>.</a:t>
            </a:r>
            <a:endParaRPr lang="en-US" altLang="cs-CZ" sz="2000">
              <a:latin typeface="Calibri" panose="020F0502020204030204" pitchFamily="34" charset="0"/>
              <a:cs typeface="Calibri" panose="020F0502020204030204" pitchFamily="34" charset="0"/>
            </a:endParaRPr>
          </a:p>
        </p:txBody>
      </p:sp>
      <p:sp>
        <p:nvSpPr>
          <p:cNvPr id="18435" name="Text Box 28"/>
          <p:cNvSpPr txBox="1">
            <a:spLocks noChangeArrowheads="1"/>
          </p:cNvSpPr>
          <p:nvPr/>
        </p:nvSpPr>
        <p:spPr bwMode="auto">
          <a:xfrm>
            <a:off x="468313" y="1052513"/>
            <a:ext cx="84963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1.1. </a:t>
            </a:r>
            <a:r>
              <a:rPr lang="en-US" altLang="cs-CZ" sz="2200" b="1">
                <a:latin typeface="Calibri" panose="020F0502020204030204" pitchFamily="34" charset="0"/>
                <a:cs typeface="Calibri" panose="020F0502020204030204" pitchFamily="34" charset="0"/>
              </a:rPr>
              <a:t>The character of scientific work in the field of experimental</a:t>
            </a:r>
            <a:r>
              <a:rPr lang="cs-CZ" altLang="cs-CZ" sz="2200" b="1">
                <a:latin typeface="Calibri" panose="020F0502020204030204" pitchFamily="34" charset="0"/>
                <a:cs typeface="Calibri" panose="020F0502020204030204" pitchFamily="34" charset="0"/>
              </a:rPr>
              <a:t> biology</a:t>
            </a:r>
          </a:p>
        </p:txBody>
      </p:sp>
      <p:grpSp>
        <p:nvGrpSpPr>
          <p:cNvPr id="18436" name="Skupina 12"/>
          <p:cNvGrpSpPr>
            <a:grpSpLocks/>
          </p:cNvGrpSpPr>
          <p:nvPr/>
        </p:nvGrpSpPr>
        <p:grpSpPr bwMode="auto">
          <a:xfrm>
            <a:off x="0" y="6638925"/>
            <a:ext cx="9142413" cy="246063"/>
            <a:chOff x="0" y="6639164"/>
            <a:chExt cx="9142412" cy="246379"/>
          </a:xfrm>
        </p:grpSpPr>
        <p:sp>
          <p:nvSpPr>
            <p:cNvPr id="18443"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844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Zaoblený obdélník 14"/>
          <p:cNvSpPr/>
          <p:nvPr/>
        </p:nvSpPr>
        <p:spPr>
          <a:xfrm>
            <a:off x="584729" y="85609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440" name="Rectangle 25"/>
          <p:cNvSpPr>
            <a:spLocks noChangeArrowheads="1"/>
          </p:cNvSpPr>
          <p:nvPr/>
        </p:nvSpPr>
        <p:spPr bwMode="auto">
          <a:xfrm>
            <a:off x="1982788" y="22225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
        <p:nvSpPr>
          <p:cNvPr id="17" name="Text Box 15"/>
          <p:cNvSpPr txBox="1">
            <a:spLocks noChangeArrowheads="1"/>
          </p:cNvSpPr>
          <p:nvPr/>
        </p:nvSpPr>
        <p:spPr bwMode="auto">
          <a:xfrm>
            <a:off x="428625" y="1357313"/>
            <a:ext cx="7920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How to distinguish between scientific and unscientific activities in biology and other disciplines?</a:t>
            </a:r>
          </a:p>
        </p:txBody>
      </p:sp>
      <p:pic>
        <p:nvPicPr>
          <p:cNvPr id="18" name="Picture 1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12694" t="15704" r="14661" b="6805"/>
          <a:stretch>
            <a:fillRect/>
          </a:stretch>
        </p:blipFill>
        <p:spPr bwMode="auto">
          <a:xfrm>
            <a:off x="2000250" y="3071813"/>
            <a:ext cx="5075238"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2"/>
          <p:cNvSpPr txBox="1">
            <a:spLocks noChangeArrowheads="1"/>
          </p:cNvSpPr>
          <p:nvPr/>
        </p:nvSpPr>
        <p:spPr bwMode="auto">
          <a:xfrm>
            <a:off x="468313" y="1989138"/>
            <a:ext cx="8675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SISYFOS - Czech branch of the international skeptical club, known for every year awarding of unscientific activities that are presented publicly</a:t>
            </a:r>
          </a:p>
        </p:txBody>
      </p:sp>
      <p:sp>
        <p:nvSpPr>
          <p:cNvPr id="19459" name="Text Box 23"/>
          <p:cNvSpPr txBox="1">
            <a:spLocks noChangeArrowheads="1"/>
          </p:cNvSpPr>
          <p:nvPr/>
        </p:nvSpPr>
        <p:spPr bwMode="auto">
          <a:xfrm>
            <a:off x="468313" y="1052513"/>
            <a:ext cx="8351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t>1.1. </a:t>
            </a:r>
            <a:r>
              <a:rPr lang="en-US" altLang="cs-CZ" sz="1800" b="1"/>
              <a:t>The character of scientific work in the field of experimental</a:t>
            </a:r>
            <a:r>
              <a:rPr lang="cs-CZ" altLang="cs-CZ" sz="1800" b="1"/>
              <a:t> biology</a:t>
            </a:r>
          </a:p>
        </p:txBody>
      </p:sp>
      <p:sp>
        <p:nvSpPr>
          <p:cNvPr id="19460" name="Text Box 24"/>
          <p:cNvSpPr txBox="1">
            <a:spLocks noChangeArrowheads="1"/>
          </p:cNvSpPr>
          <p:nvPr/>
        </p:nvSpPr>
        <p:spPr bwMode="auto">
          <a:xfrm>
            <a:off x="468313" y="1341438"/>
            <a:ext cx="79200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How to distinguish between scientific and unscientific activities in biology and other disciplines?</a:t>
            </a:r>
          </a:p>
        </p:txBody>
      </p:sp>
      <p:grpSp>
        <p:nvGrpSpPr>
          <p:cNvPr id="19461" name="Skupina 12"/>
          <p:cNvGrpSpPr>
            <a:grpSpLocks/>
          </p:cNvGrpSpPr>
          <p:nvPr/>
        </p:nvGrpSpPr>
        <p:grpSpPr bwMode="auto">
          <a:xfrm>
            <a:off x="0" y="6638925"/>
            <a:ext cx="9142413" cy="246063"/>
            <a:chOff x="0" y="6639164"/>
            <a:chExt cx="9142412" cy="246379"/>
          </a:xfrm>
        </p:grpSpPr>
        <p:sp>
          <p:nvSpPr>
            <p:cNvPr id="19467"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946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Zaoblený obdélník 14"/>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465"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pic>
        <p:nvPicPr>
          <p:cNvPr id="19466" name="Picture 1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10332" t="16699" r="11707" b="5782"/>
          <a:stretch>
            <a:fillRect/>
          </a:stretch>
        </p:blipFill>
        <p:spPr bwMode="auto">
          <a:xfrm>
            <a:off x="1997075" y="2708275"/>
            <a:ext cx="4735513"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7" name="Text Box 9"/>
          <p:cNvSpPr txBox="1">
            <a:spLocks noChangeArrowheads="1"/>
          </p:cNvSpPr>
          <p:nvPr/>
        </p:nvSpPr>
        <p:spPr bwMode="auto">
          <a:xfrm>
            <a:off x="468313" y="1412875"/>
            <a:ext cx="6624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Categorization of activities of modern experimental biologists:	</a:t>
            </a:r>
          </a:p>
        </p:txBody>
      </p:sp>
      <p:grpSp>
        <p:nvGrpSpPr>
          <p:cNvPr id="2" name="Group 31"/>
          <p:cNvGrpSpPr>
            <a:grpSpLocks/>
          </p:cNvGrpSpPr>
          <p:nvPr/>
        </p:nvGrpSpPr>
        <p:grpSpPr bwMode="auto">
          <a:xfrm>
            <a:off x="484188" y="1438275"/>
            <a:ext cx="8624888" cy="5062538"/>
            <a:chOff x="305" y="906"/>
            <a:chExt cx="5433" cy="3189"/>
          </a:xfrm>
        </p:grpSpPr>
        <p:sp>
          <p:nvSpPr>
            <p:cNvPr id="20494" name="Rectangle 12"/>
            <p:cNvSpPr>
              <a:spLocks noChangeArrowheads="1"/>
            </p:cNvSpPr>
            <p:nvPr/>
          </p:nvSpPr>
          <p:spPr bwMode="auto">
            <a:xfrm>
              <a:off x="305" y="1149"/>
              <a:ext cx="13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latin typeface="Calibri" panose="020F0502020204030204" pitchFamily="34" charset="0"/>
                  <a:cs typeface="Calibri" panose="020F0502020204030204" pitchFamily="34" charset="0"/>
                </a:rPr>
                <a:t>- Laboratory expert</a:t>
              </a:r>
            </a:p>
          </p:txBody>
        </p:sp>
        <p:pic>
          <p:nvPicPr>
            <p:cNvPr id="20495" name="Picture 16" descr="img00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 y="1752"/>
              <a:ext cx="2540" cy="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20" descr="Nitric1Cropped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 y="906"/>
              <a:ext cx="1296" cy="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22" descr="icycler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 y="2523"/>
              <a:ext cx="1530" cy="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24" descr="vgdeprol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5" y="1162"/>
              <a:ext cx="786" cy="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4" name="Text Box 29"/>
          <p:cNvSpPr txBox="1">
            <a:spLocks noChangeArrowheads="1"/>
          </p:cNvSpPr>
          <p:nvPr/>
        </p:nvSpPr>
        <p:spPr bwMode="auto">
          <a:xfrm>
            <a:off x="468313" y="1052513"/>
            <a:ext cx="85677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1.1. </a:t>
            </a:r>
            <a:r>
              <a:rPr lang="en-US" altLang="cs-CZ" sz="2200" b="1">
                <a:latin typeface="Calibri" panose="020F0502020204030204" pitchFamily="34" charset="0"/>
                <a:cs typeface="Calibri" panose="020F0502020204030204" pitchFamily="34" charset="0"/>
              </a:rPr>
              <a:t>The character of scientific work in the field of experimental</a:t>
            </a:r>
            <a:r>
              <a:rPr lang="cs-CZ" altLang="cs-CZ" sz="2200" b="1">
                <a:latin typeface="Calibri" panose="020F0502020204030204" pitchFamily="34" charset="0"/>
                <a:cs typeface="Calibri" panose="020F0502020204030204" pitchFamily="34" charset="0"/>
              </a:rPr>
              <a:t> biology</a:t>
            </a:r>
          </a:p>
        </p:txBody>
      </p:sp>
      <p:grpSp>
        <p:nvGrpSpPr>
          <p:cNvPr id="20485" name="Skupina 15"/>
          <p:cNvGrpSpPr>
            <a:grpSpLocks/>
          </p:cNvGrpSpPr>
          <p:nvPr/>
        </p:nvGrpSpPr>
        <p:grpSpPr bwMode="auto">
          <a:xfrm>
            <a:off x="0" y="6638925"/>
            <a:ext cx="9142413" cy="246063"/>
            <a:chOff x="0" y="6639164"/>
            <a:chExt cx="9142412" cy="246379"/>
          </a:xfrm>
        </p:grpSpPr>
        <p:sp>
          <p:nvSpPr>
            <p:cNvPr id="20490"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20491"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descr="pecetUK"/>
            <p:cNvPicPr>
              <a:picLocks noChangeAspect="1" noChangeArrowheads="1"/>
            </p:cNvPicPr>
            <p:nvPr/>
          </p:nvPicPr>
          <p:blipFill>
            <a:blip r:embed="rId7"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5" descr="logo-male UE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Zaoblený obdélník 17"/>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489"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4"/>
          <p:cNvGrpSpPr>
            <a:grpSpLocks/>
          </p:cNvGrpSpPr>
          <p:nvPr/>
        </p:nvGrpSpPr>
        <p:grpSpPr bwMode="auto">
          <a:xfrm>
            <a:off x="323850" y="1844675"/>
            <a:ext cx="8820150" cy="4537075"/>
            <a:chOff x="204" y="1162"/>
            <a:chExt cx="5556" cy="2858"/>
          </a:xfrm>
        </p:grpSpPr>
        <p:sp>
          <p:nvSpPr>
            <p:cNvPr id="21518" name="Rectangle 12"/>
            <p:cNvSpPr>
              <a:spLocks noChangeArrowheads="1"/>
            </p:cNvSpPr>
            <p:nvPr/>
          </p:nvSpPr>
          <p:spPr bwMode="auto">
            <a:xfrm>
              <a:off x="356" y="1162"/>
              <a:ext cx="15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cs typeface="Calibri" panose="020F0502020204030204" pitchFamily="34" charset="0"/>
                </a:rPr>
                <a:t>- </a:t>
              </a:r>
              <a:r>
                <a:rPr lang="cs-CZ" altLang="cs-CZ" sz="2000" dirty="0" err="1" smtClean="0">
                  <a:latin typeface="Calibri" panose="020F0502020204030204" pitchFamily="34" charset="0"/>
                  <a:cs typeface="Calibri" panose="020F0502020204030204" pitchFamily="34" charset="0"/>
                </a:rPr>
                <a:t>Writer</a:t>
              </a:r>
              <a:r>
                <a:rPr lang="cs-CZ" altLang="cs-CZ" sz="2000" dirty="0" smtClean="0">
                  <a:latin typeface="Calibri" panose="020F0502020204030204" pitchFamily="34" charset="0"/>
                  <a:cs typeface="Calibri" panose="020F0502020204030204" pitchFamily="34" charset="0"/>
                </a:rPr>
                <a:t> </a:t>
              </a:r>
              <a:r>
                <a:rPr lang="cs-CZ" altLang="cs-CZ" sz="2000" dirty="0">
                  <a:latin typeface="Calibri" panose="020F0502020204030204" pitchFamily="34" charset="0"/>
                  <a:cs typeface="Calibri" panose="020F0502020204030204" pitchFamily="34" charset="0"/>
                </a:rPr>
                <a:t>and </a:t>
              </a:r>
              <a:r>
                <a:rPr lang="cs-CZ" altLang="cs-CZ" sz="2000" dirty="0" err="1" smtClean="0">
                  <a:latin typeface="Calibri" panose="020F0502020204030204" pitchFamily="34" charset="0"/>
                  <a:cs typeface="Calibri" panose="020F0502020204030204" pitchFamily="34" charset="0"/>
                </a:rPr>
                <a:t>teacher</a:t>
              </a:r>
              <a:endParaRPr lang="cs-CZ" altLang="cs-CZ" sz="2000" dirty="0">
                <a:latin typeface="Calibri" panose="020F0502020204030204" pitchFamily="34" charset="0"/>
                <a:cs typeface="Calibri" panose="020F0502020204030204" pitchFamily="34" charset="0"/>
              </a:endParaRPr>
            </a:p>
          </p:txBody>
        </p:sp>
        <p:pic>
          <p:nvPicPr>
            <p:cNvPr id="21519" name="Picture 15"/>
            <p:cNvPicPr>
              <a:picLocks noChangeAspect="1" noChangeArrowheads="1"/>
            </p:cNvPicPr>
            <p:nvPr/>
          </p:nvPicPr>
          <p:blipFill>
            <a:blip r:embed="rId2">
              <a:extLst>
                <a:ext uri="{28A0092B-C50C-407E-A947-70E740481C1C}">
                  <a14:useLocalDpi xmlns:a14="http://schemas.microsoft.com/office/drawing/2010/main" val="0"/>
                </a:ext>
              </a:extLst>
            </a:blip>
            <a:srcRect l="6290" t="34875" r="25195" b="18813"/>
            <a:stretch>
              <a:fillRect/>
            </a:stretch>
          </p:blipFill>
          <p:spPr bwMode="auto">
            <a:xfrm>
              <a:off x="204" y="1389"/>
              <a:ext cx="2812" cy="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p:cNvPicPr>
              <a:picLocks noChangeAspect="1" noChangeArrowheads="1"/>
            </p:cNvPicPr>
            <p:nvPr/>
          </p:nvPicPr>
          <p:blipFill>
            <a:blip r:embed="rId3">
              <a:extLst>
                <a:ext uri="{28A0092B-C50C-407E-A947-70E740481C1C}">
                  <a14:useLocalDpi xmlns:a14="http://schemas.microsoft.com/office/drawing/2010/main" val="0"/>
                </a:ext>
              </a:extLst>
            </a:blip>
            <a:srcRect l="4546" t="26967" r="34489" b="21704"/>
            <a:stretch>
              <a:fillRect/>
            </a:stretch>
          </p:blipFill>
          <p:spPr bwMode="auto">
            <a:xfrm>
              <a:off x="2630" y="1344"/>
              <a:ext cx="3130" cy="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p:cNvPicPr>
              <a:picLocks noChangeAspect="1" noChangeArrowheads="1"/>
            </p:cNvPicPr>
            <p:nvPr/>
          </p:nvPicPr>
          <p:blipFill>
            <a:blip r:embed="rId4">
              <a:extLst>
                <a:ext uri="{28A0092B-C50C-407E-A947-70E740481C1C}">
                  <a14:useLocalDpi xmlns:a14="http://schemas.microsoft.com/office/drawing/2010/main" val="0"/>
                </a:ext>
              </a:extLst>
            </a:blip>
            <a:srcRect l="2748" t="42438" r="41731" b="17876"/>
            <a:stretch>
              <a:fillRect/>
            </a:stretch>
          </p:blipFill>
          <p:spPr bwMode="auto">
            <a:xfrm>
              <a:off x="476" y="2520"/>
              <a:ext cx="3357"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Text Box 22"/>
          <p:cNvSpPr txBox="1">
            <a:spLocks noChangeArrowheads="1"/>
          </p:cNvSpPr>
          <p:nvPr/>
        </p:nvSpPr>
        <p:spPr bwMode="auto">
          <a:xfrm>
            <a:off x="468313" y="1052513"/>
            <a:ext cx="8351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a:latin typeface="Calibri" panose="020F0502020204030204" pitchFamily="34" charset="0"/>
                <a:cs typeface="Calibri" panose="020F0502020204030204" pitchFamily="34" charset="0"/>
              </a:rPr>
              <a:t>1.1. </a:t>
            </a:r>
            <a:r>
              <a:rPr lang="en-US" altLang="cs-CZ" sz="2000" b="1">
                <a:latin typeface="Calibri" panose="020F0502020204030204" pitchFamily="34" charset="0"/>
                <a:cs typeface="Calibri" panose="020F0502020204030204" pitchFamily="34" charset="0"/>
              </a:rPr>
              <a:t>The character of scientific work in the field of experimental</a:t>
            </a:r>
            <a:r>
              <a:rPr lang="cs-CZ" altLang="cs-CZ" sz="2000" b="1">
                <a:latin typeface="Calibri" panose="020F0502020204030204" pitchFamily="34" charset="0"/>
                <a:cs typeface="Calibri" panose="020F0502020204030204" pitchFamily="34" charset="0"/>
              </a:rPr>
              <a:t> biology</a:t>
            </a:r>
          </a:p>
        </p:txBody>
      </p:sp>
      <p:sp>
        <p:nvSpPr>
          <p:cNvPr id="21508" name="Text Box 23"/>
          <p:cNvSpPr txBox="1">
            <a:spLocks noChangeArrowheads="1"/>
          </p:cNvSpPr>
          <p:nvPr/>
        </p:nvSpPr>
        <p:spPr bwMode="auto">
          <a:xfrm>
            <a:off x="565150" y="1372334"/>
            <a:ext cx="6624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latin typeface="Calibri" panose="020F0502020204030204" pitchFamily="34" charset="0"/>
                <a:cs typeface="Calibri" panose="020F0502020204030204" pitchFamily="34" charset="0"/>
              </a:rPr>
              <a:t>Categorization of activities of modern experimental biologists</a:t>
            </a:r>
            <a:r>
              <a:rPr lang="en-US" altLang="cs-CZ" sz="2000" dirty="0" smtClean="0">
                <a:latin typeface="Calibri" panose="020F0502020204030204" pitchFamily="34" charset="0"/>
                <a:cs typeface="Calibri" panose="020F0502020204030204" pitchFamily="34" charset="0"/>
              </a:rPr>
              <a:t>:</a:t>
            </a:r>
            <a:endParaRPr lang="en-US" altLang="cs-CZ" sz="2000" dirty="0">
              <a:latin typeface="Calibri" panose="020F0502020204030204" pitchFamily="34" charset="0"/>
              <a:cs typeface="Calibri" panose="020F0502020204030204" pitchFamily="34" charset="0"/>
            </a:endParaRPr>
          </a:p>
        </p:txBody>
      </p:sp>
      <p:grpSp>
        <p:nvGrpSpPr>
          <p:cNvPr id="21509" name="Skupina 14"/>
          <p:cNvGrpSpPr>
            <a:grpSpLocks/>
          </p:cNvGrpSpPr>
          <p:nvPr/>
        </p:nvGrpSpPr>
        <p:grpSpPr bwMode="auto">
          <a:xfrm>
            <a:off x="0" y="6638925"/>
            <a:ext cx="9142413" cy="246063"/>
            <a:chOff x="0" y="6639164"/>
            <a:chExt cx="9142412" cy="246379"/>
          </a:xfrm>
        </p:grpSpPr>
        <p:sp>
          <p:nvSpPr>
            <p:cNvPr id="21514"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215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pecetUK"/>
            <p:cNvPicPr>
              <a:picLocks noChangeAspect="1" noChangeArrowheads="1"/>
            </p:cNvPicPr>
            <p:nvPr/>
          </p:nvPicPr>
          <p:blipFill>
            <a:blip r:embed="rId6"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5" descr="logo-male UE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Zaoblený obdélník 16"/>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513"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2"/>
          <p:cNvSpPr>
            <a:spLocks noChangeArrowheads="1"/>
          </p:cNvSpPr>
          <p:nvPr/>
        </p:nvSpPr>
        <p:spPr bwMode="auto">
          <a:xfrm>
            <a:off x="395536" y="1836737"/>
            <a:ext cx="2967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dirty="0"/>
              <a:t>- </a:t>
            </a:r>
            <a:r>
              <a:rPr lang="cs-CZ" altLang="cs-CZ" sz="1800" dirty="0" err="1"/>
              <a:t>Manager</a:t>
            </a:r>
            <a:r>
              <a:rPr lang="cs-CZ" altLang="cs-CZ" sz="1800" dirty="0"/>
              <a:t> and </a:t>
            </a:r>
            <a:r>
              <a:rPr lang="cs-CZ" altLang="cs-CZ" sz="1800" dirty="0" err="1"/>
              <a:t>popularizer</a:t>
            </a:r>
            <a:endParaRPr lang="cs-CZ" altLang="cs-CZ" sz="1800" dirty="0">
              <a:solidFill>
                <a:schemeClr val="accent2"/>
              </a:solidFill>
            </a:endParaRPr>
          </a:p>
        </p:txBody>
      </p:sp>
      <p:sp>
        <p:nvSpPr>
          <p:cNvPr id="22531" name="Text Box 18"/>
          <p:cNvSpPr txBox="1">
            <a:spLocks noChangeArrowheads="1"/>
          </p:cNvSpPr>
          <p:nvPr/>
        </p:nvSpPr>
        <p:spPr bwMode="auto">
          <a:xfrm>
            <a:off x="468313" y="1052513"/>
            <a:ext cx="8351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t>1.1. </a:t>
            </a:r>
            <a:r>
              <a:rPr lang="en-US" altLang="cs-CZ" sz="1800" b="1"/>
              <a:t>The character of scientific work in the field of experimental</a:t>
            </a:r>
            <a:r>
              <a:rPr lang="cs-CZ" altLang="cs-CZ" sz="1800" b="1"/>
              <a:t> biology</a:t>
            </a:r>
          </a:p>
        </p:txBody>
      </p:sp>
      <p:sp>
        <p:nvSpPr>
          <p:cNvPr id="22532" name="Text Box 19"/>
          <p:cNvSpPr txBox="1">
            <a:spLocks noChangeArrowheads="1"/>
          </p:cNvSpPr>
          <p:nvPr/>
        </p:nvSpPr>
        <p:spPr bwMode="auto">
          <a:xfrm>
            <a:off x="468313" y="1412875"/>
            <a:ext cx="6624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800"/>
              <a:t>Categorization of activities of modern experimental biologists:	</a:t>
            </a:r>
          </a:p>
        </p:txBody>
      </p:sp>
      <p:grpSp>
        <p:nvGrpSpPr>
          <p:cNvPr id="22533" name="Skupina 12"/>
          <p:cNvGrpSpPr>
            <a:grpSpLocks/>
          </p:cNvGrpSpPr>
          <p:nvPr/>
        </p:nvGrpSpPr>
        <p:grpSpPr bwMode="auto">
          <a:xfrm>
            <a:off x="0" y="6638925"/>
            <a:ext cx="9142413" cy="246063"/>
            <a:chOff x="0" y="6639164"/>
            <a:chExt cx="9142412" cy="246379"/>
          </a:xfrm>
        </p:grpSpPr>
        <p:sp>
          <p:nvSpPr>
            <p:cNvPr id="22539"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2254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Zaoblený obdélník 14"/>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2537"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pic>
        <p:nvPicPr>
          <p:cNvPr id="22538" name="Picture 1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1472" t="17438" r="2257" b="6520"/>
          <a:stretch>
            <a:fillRect/>
          </a:stretch>
        </p:blipFill>
        <p:spPr bwMode="auto">
          <a:xfrm>
            <a:off x="1476375" y="2349500"/>
            <a:ext cx="6335713"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5"/>
          <p:cNvSpPr txBox="1">
            <a:spLocks noChangeArrowheads="1"/>
          </p:cNvSpPr>
          <p:nvPr/>
        </p:nvSpPr>
        <p:spPr bwMode="auto">
          <a:xfrm>
            <a:off x="303213" y="1341438"/>
            <a:ext cx="8535987"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600" b="1">
                <a:latin typeface="Calibri" panose="020F0502020204030204" pitchFamily="34" charset="0"/>
                <a:cs typeface="Calibri" panose="020F0502020204030204" pitchFamily="34" charset="0"/>
              </a:rPr>
              <a:t>1. Basics of research work</a:t>
            </a:r>
          </a:p>
          <a:p>
            <a:pPr eaLnBrk="1" hangingPunct="1">
              <a:spcBef>
                <a:spcPct val="0"/>
              </a:spcBef>
              <a:buFontTx/>
              <a:buNone/>
            </a:pPr>
            <a:endParaRPr lang="en-US" altLang="cs-CZ" sz="2600" b="1">
              <a:latin typeface="Calibri" panose="020F0502020204030204" pitchFamily="34" charset="0"/>
              <a:cs typeface="Calibri" panose="020F0502020204030204" pitchFamily="34" charset="0"/>
            </a:endParaRPr>
          </a:p>
          <a:p>
            <a:pPr eaLnBrk="1" hangingPunct="1">
              <a:spcBef>
                <a:spcPct val="0"/>
              </a:spcBef>
              <a:buFontTx/>
              <a:buNone/>
            </a:pPr>
            <a:r>
              <a:rPr lang="en-US" altLang="cs-CZ" sz="2600">
                <a:latin typeface="Calibri" panose="020F0502020204030204" pitchFamily="34" charset="0"/>
                <a:cs typeface="Calibri" panose="020F0502020204030204" pitchFamily="34" charset="0"/>
              </a:rPr>
              <a:t>1.1. The character of scientific work in the field of experimental biology</a:t>
            </a:r>
          </a:p>
          <a:p>
            <a:pPr eaLnBrk="1" hangingPunct="1">
              <a:spcBef>
                <a:spcPct val="0"/>
              </a:spcBef>
              <a:buFontTx/>
              <a:buNone/>
            </a:pPr>
            <a:r>
              <a:rPr lang="en-US" altLang="cs-CZ" sz="2600">
                <a:latin typeface="Calibri" panose="020F0502020204030204" pitchFamily="34" charset="0"/>
                <a:cs typeface="Calibri" panose="020F0502020204030204" pitchFamily="34" charset="0"/>
              </a:rPr>
              <a:t>1.2. Observation and experiment - two general approaches</a:t>
            </a:r>
          </a:p>
          <a:p>
            <a:pPr eaLnBrk="1" hangingPunct="1">
              <a:spcBef>
                <a:spcPct val="0"/>
              </a:spcBef>
              <a:buFontTx/>
              <a:buNone/>
            </a:pPr>
            <a:r>
              <a:rPr lang="en-US" altLang="cs-CZ" sz="2600">
                <a:latin typeface="Calibri" panose="020F0502020204030204" pitchFamily="34" charset="0"/>
                <a:cs typeface="Calibri" panose="020F0502020204030204" pitchFamily="34" charset="0"/>
              </a:rPr>
              <a:t>1.3. Scientific institutions and organizations, scientific conferences</a:t>
            </a:r>
          </a:p>
          <a:p>
            <a:pPr eaLnBrk="1" hangingPunct="1">
              <a:spcBef>
                <a:spcPct val="0"/>
              </a:spcBef>
              <a:buFontTx/>
              <a:buNone/>
            </a:pPr>
            <a:r>
              <a:rPr lang="en-US" altLang="cs-CZ" sz="2600">
                <a:latin typeface="Calibri" panose="020F0502020204030204" pitchFamily="34" charset="0"/>
                <a:cs typeface="Calibri" panose="020F0502020204030204" pitchFamily="34" charset="0"/>
              </a:rPr>
              <a:t>1.4. Ethical rules of scientific work</a:t>
            </a:r>
          </a:p>
          <a:p>
            <a:pPr eaLnBrk="1" hangingPunct="1">
              <a:spcBef>
                <a:spcPct val="0"/>
              </a:spcBef>
              <a:buFontTx/>
              <a:buNone/>
            </a:pPr>
            <a:r>
              <a:rPr lang="en-US" altLang="cs-CZ" sz="2600">
                <a:latin typeface="Calibri" panose="020F0502020204030204" pitchFamily="34" charset="0"/>
                <a:cs typeface="Calibri" panose="020F0502020204030204" pitchFamily="34" charset="0"/>
              </a:rPr>
              <a:t>1.5. Financing of the scientific research</a:t>
            </a:r>
          </a:p>
          <a:p>
            <a:pPr eaLnBrk="1" hangingPunct="1">
              <a:spcBef>
                <a:spcPct val="0"/>
              </a:spcBef>
              <a:buFontTx/>
              <a:buNone/>
            </a:pPr>
            <a:r>
              <a:rPr lang="en-US" altLang="cs-CZ" sz="2600">
                <a:latin typeface="Calibri" panose="020F0502020204030204" pitchFamily="34" charset="0"/>
                <a:cs typeface="Calibri" panose="020F0502020204030204" pitchFamily="34" charset="0"/>
              </a:rPr>
              <a:t>1.6. Writing scientific projects and grant proposals, basic rules</a:t>
            </a:r>
            <a:endParaRPr lang="en-US" altLang="cs-CZ" sz="2600" b="1">
              <a:latin typeface="Calibri" panose="020F0502020204030204" pitchFamily="34" charset="0"/>
              <a:cs typeface="Calibri" panose="020F0502020204030204" pitchFamily="34" charset="0"/>
            </a:endParaRPr>
          </a:p>
        </p:txBody>
      </p:sp>
      <p:grpSp>
        <p:nvGrpSpPr>
          <p:cNvPr id="5123" name="Skupina 8"/>
          <p:cNvGrpSpPr>
            <a:grpSpLocks/>
          </p:cNvGrpSpPr>
          <p:nvPr/>
        </p:nvGrpSpPr>
        <p:grpSpPr bwMode="auto">
          <a:xfrm>
            <a:off x="0" y="6638925"/>
            <a:ext cx="9142413" cy="246063"/>
            <a:chOff x="0" y="6639164"/>
            <a:chExt cx="9142412" cy="246379"/>
          </a:xfrm>
        </p:grpSpPr>
        <p:sp>
          <p:nvSpPr>
            <p:cNvPr id="5128"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512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4" name="Rectangle 4"/>
          <p:cNvSpPr>
            <a:spLocks noChangeArrowheads="1"/>
          </p:cNvSpPr>
          <p:nvPr/>
        </p:nvSpPr>
        <p:spPr bwMode="auto">
          <a:xfrm>
            <a:off x="3916363" y="115888"/>
            <a:ext cx="1749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Syllabus</a:t>
            </a:r>
          </a:p>
        </p:txBody>
      </p:sp>
      <p:sp>
        <p:nvSpPr>
          <p:cNvPr id="12" name="Zaoblený obdélník 11"/>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395288" y="1052513"/>
            <a:ext cx="75596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1.2. </a:t>
            </a:r>
            <a:r>
              <a:rPr lang="en-US" altLang="cs-CZ" sz="2200" b="1">
                <a:latin typeface="Calibri" panose="020F0502020204030204" pitchFamily="34" charset="0"/>
                <a:cs typeface="Calibri" panose="020F0502020204030204" pitchFamily="34" charset="0"/>
              </a:rPr>
              <a:t>Observation and experiment - two general approaches</a:t>
            </a:r>
            <a:endParaRPr lang="cs-CZ" altLang="cs-CZ" sz="2200" b="1">
              <a:latin typeface="Calibri" panose="020F0502020204030204" pitchFamily="34" charset="0"/>
              <a:cs typeface="Calibri" panose="020F0502020204030204" pitchFamily="34" charset="0"/>
            </a:endParaRPr>
          </a:p>
        </p:txBody>
      </p:sp>
      <p:sp>
        <p:nvSpPr>
          <p:cNvPr id="47115" name="Text Box 11"/>
          <p:cNvSpPr txBox="1">
            <a:spLocks noChangeArrowheads="1"/>
          </p:cNvSpPr>
          <p:nvPr/>
        </p:nvSpPr>
        <p:spPr bwMode="auto">
          <a:xfrm>
            <a:off x="468313" y="5876925"/>
            <a:ext cx="8351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800">
                <a:latin typeface="Calibri" panose="020F0502020204030204" pitchFamily="34" charset="0"/>
                <a:cs typeface="Calibri" panose="020F0502020204030204" pitchFamily="34" charset="0"/>
              </a:rPr>
              <a:t>The approaches of experiment and </a:t>
            </a:r>
            <a:r>
              <a:rPr lang="cs-CZ" altLang="cs-CZ" sz="1800">
                <a:latin typeface="Calibri" panose="020F0502020204030204" pitchFamily="34" charset="0"/>
                <a:cs typeface="Calibri" panose="020F0502020204030204" pitchFamily="34" charset="0"/>
              </a:rPr>
              <a:t>o</a:t>
            </a:r>
            <a:r>
              <a:rPr lang="en-US" altLang="cs-CZ" sz="1800">
                <a:latin typeface="Calibri" panose="020F0502020204030204" pitchFamily="34" charset="0"/>
                <a:cs typeface="Calibri" panose="020F0502020204030204" pitchFamily="34" charset="0"/>
              </a:rPr>
              <a:t>bservation are mixed and can not be separated from each other</a:t>
            </a:r>
          </a:p>
        </p:txBody>
      </p:sp>
      <p:grpSp>
        <p:nvGrpSpPr>
          <p:cNvPr id="2" name="Group 25"/>
          <p:cNvGrpSpPr>
            <a:grpSpLocks/>
          </p:cNvGrpSpPr>
          <p:nvPr/>
        </p:nvGrpSpPr>
        <p:grpSpPr bwMode="auto">
          <a:xfrm>
            <a:off x="4033838" y="3429000"/>
            <a:ext cx="4859337" cy="2438400"/>
            <a:chOff x="2541" y="2251"/>
            <a:chExt cx="3061" cy="1536"/>
          </a:xfrm>
        </p:grpSpPr>
        <p:sp>
          <p:nvSpPr>
            <p:cNvPr id="23574" name="Text Box 15"/>
            <p:cNvSpPr txBox="1">
              <a:spLocks noChangeArrowheads="1"/>
            </p:cNvSpPr>
            <p:nvPr/>
          </p:nvSpPr>
          <p:spPr bwMode="auto">
            <a:xfrm>
              <a:off x="2563" y="2251"/>
              <a:ext cx="291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800" b="1">
                  <a:latin typeface="Calibri" panose="020F0502020204030204" pitchFamily="34" charset="0"/>
                  <a:cs typeface="Calibri" panose="020F0502020204030204" pitchFamily="34" charset="0"/>
                </a:rPr>
                <a:t>Experiment</a:t>
              </a:r>
              <a:r>
                <a:rPr lang="en-US" altLang="cs-CZ" sz="1800">
                  <a:latin typeface="Calibri" panose="020F0502020204030204" pitchFamily="34" charset="0"/>
                  <a:cs typeface="Calibri" panose="020F0502020204030204" pitchFamily="34" charset="0"/>
                </a:rPr>
                <a:t> </a:t>
              </a:r>
              <a:r>
                <a:rPr lang="cs-CZ" altLang="cs-CZ" sz="1800">
                  <a:latin typeface="Calibri" panose="020F0502020204030204" pitchFamily="34" charset="0"/>
                  <a:cs typeface="Calibri" panose="020F0502020204030204" pitchFamily="34" charset="0"/>
                </a:rPr>
                <a:t>-</a:t>
              </a:r>
              <a:r>
                <a:rPr lang="en-US" altLang="cs-CZ" sz="1800">
                  <a:latin typeface="Calibri" panose="020F0502020204030204" pitchFamily="34" charset="0"/>
                  <a:cs typeface="Calibri" panose="020F0502020204030204" pitchFamily="34" charset="0"/>
                </a:rPr>
                <a:t> following the effect of well-pre-defined factors</a:t>
              </a:r>
            </a:p>
          </p:txBody>
        </p:sp>
        <p:pic>
          <p:nvPicPr>
            <p:cNvPr id="21527" name="control2xfinal.avi">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2541" y="2704"/>
              <a:ext cx="1485" cy="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corticalbfa2xfinal.avi">
              <a:hlinkClick r:id="" action="ppaction://media"/>
            </p:cNvPr>
            <p:cNvPicPr>
              <a:picLocks noChangeAspect="1" noChangeArrowheads="1"/>
            </p:cNvPicPr>
            <p:nvPr>
              <a:videoFile r:link="rId4"/>
              <p:extLst>
                <p:ext uri="{DAA4B4D4-6D71-4841-9C94-3DE7FCFB9230}">
                  <p14:media xmlns:p14="http://schemas.microsoft.com/office/powerpoint/2010/main" r:link="rId3"/>
                </p:ext>
              </p:extLst>
            </p:nvPr>
          </p:nvPicPr>
          <p:blipFill>
            <a:blip r:embed="rId7">
              <a:extLst>
                <a:ext uri="{28A0092B-C50C-407E-A947-70E740481C1C}">
                  <a14:useLocalDpi xmlns:a14="http://schemas.microsoft.com/office/drawing/2010/main" val="0"/>
                </a:ext>
              </a:extLst>
            </a:blip>
            <a:srcRect/>
            <a:stretch>
              <a:fillRect/>
            </a:stretch>
          </p:blipFill>
          <p:spPr bwMode="auto">
            <a:xfrm>
              <a:off x="4117" y="2704"/>
              <a:ext cx="1485" cy="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7" name="Text Box 13"/>
          <p:cNvSpPr txBox="1">
            <a:spLocks noChangeArrowheads="1"/>
          </p:cNvSpPr>
          <p:nvPr/>
        </p:nvSpPr>
        <p:spPr bwMode="auto">
          <a:xfrm>
            <a:off x="195263" y="1412875"/>
            <a:ext cx="2374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cs typeface="Calibri" panose="020F0502020204030204" pitchFamily="34" charset="0"/>
              </a:rPr>
              <a:t>Scientific </a:t>
            </a:r>
            <a:r>
              <a:rPr lang="en-US" altLang="cs-CZ" sz="2000">
                <a:latin typeface="Calibri" panose="020F0502020204030204" pitchFamily="34" charset="0"/>
                <a:cs typeface="Calibri" panose="020F0502020204030204" pitchFamily="34" charset="0"/>
              </a:rPr>
              <a:t>approaches	</a:t>
            </a:r>
          </a:p>
        </p:txBody>
      </p:sp>
      <p:grpSp>
        <p:nvGrpSpPr>
          <p:cNvPr id="3" name="Group 32"/>
          <p:cNvGrpSpPr>
            <a:grpSpLocks/>
          </p:cNvGrpSpPr>
          <p:nvPr/>
        </p:nvGrpSpPr>
        <p:grpSpPr bwMode="auto">
          <a:xfrm>
            <a:off x="2627313" y="1412875"/>
            <a:ext cx="6840537" cy="2297113"/>
            <a:chOff x="1655" y="890"/>
            <a:chExt cx="4309" cy="1447"/>
          </a:xfrm>
        </p:grpSpPr>
        <p:sp>
          <p:nvSpPr>
            <p:cNvPr id="23568" name="Text Box 14"/>
            <p:cNvSpPr txBox="1">
              <a:spLocks noChangeArrowheads="1"/>
            </p:cNvSpPr>
            <p:nvPr/>
          </p:nvSpPr>
          <p:spPr bwMode="auto">
            <a:xfrm>
              <a:off x="2562" y="890"/>
              <a:ext cx="34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800" b="1">
                  <a:latin typeface="Calibri" panose="020F0502020204030204" pitchFamily="34" charset="0"/>
                  <a:cs typeface="Calibri" panose="020F0502020204030204" pitchFamily="34" charset="0"/>
                </a:rPr>
                <a:t>Observation</a:t>
              </a:r>
              <a:r>
                <a:rPr lang="en-US" altLang="cs-CZ" sz="1800">
                  <a:latin typeface="Calibri" panose="020F0502020204030204" pitchFamily="34" charset="0"/>
                  <a:cs typeface="Calibri" panose="020F0502020204030204" pitchFamily="34" charset="0"/>
                </a:rPr>
                <a:t> - explorative or analytical</a:t>
              </a:r>
              <a:r>
                <a:rPr lang="cs-CZ" altLang="cs-CZ" sz="1800">
                  <a:latin typeface="Calibri" panose="020F0502020204030204" pitchFamily="34" charset="0"/>
                  <a:cs typeface="Calibri" panose="020F0502020204030204" pitchFamily="34" charset="0"/>
                </a:rPr>
                <a:t> </a:t>
              </a:r>
              <a:r>
                <a:rPr lang="en-US" altLang="cs-CZ" sz="1800">
                  <a:latin typeface="Calibri" panose="020F0502020204030204" pitchFamily="34" charset="0"/>
                  <a:cs typeface="Calibri" panose="020F0502020204030204" pitchFamily="34" charset="0"/>
                </a:rPr>
                <a:t>(</a:t>
              </a:r>
              <a:r>
                <a:rPr lang="cs-CZ" altLang="cs-CZ" sz="1800">
                  <a:latin typeface="Calibri" panose="020F0502020204030204" pitchFamily="34" charset="0"/>
                  <a:cs typeface="Calibri" panose="020F0502020204030204" pitchFamily="34" charset="0"/>
                </a:rPr>
                <a:t>analysis</a:t>
              </a:r>
              <a:r>
                <a:rPr lang="en-US" altLang="cs-CZ" sz="1800">
                  <a:latin typeface="Calibri" panose="020F0502020204030204" pitchFamily="34" charset="0"/>
                  <a:cs typeface="Calibri" panose="020F0502020204030204" pitchFamily="34" charset="0"/>
                </a:rPr>
                <a:t>)</a:t>
              </a:r>
            </a:p>
          </p:txBody>
        </p:sp>
        <p:grpSp>
          <p:nvGrpSpPr>
            <p:cNvPr id="23569" name="Group 16"/>
            <p:cNvGrpSpPr>
              <a:grpSpLocks/>
            </p:cNvGrpSpPr>
            <p:nvPr/>
          </p:nvGrpSpPr>
          <p:grpSpPr bwMode="auto">
            <a:xfrm>
              <a:off x="1655" y="1030"/>
              <a:ext cx="726" cy="1307"/>
              <a:chOff x="657" y="3158"/>
              <a:chExt cx="726" cy="272"/>
            </a:xfrm>
          </p:grpSpPr>
          <p:sp>
            <p:nvSpPr>
              <p:cNvPr id="23572" name="Line 17"/>
              <p:cNvSpPr>
                <a:spLocks noChangeShapeType="1"/>
              </p:cNvSpPr>
              <p:nvPr/>
            </p:nvSpPr>
            <p:spPr bwMode="auto">
              <a:xfrm>
                <a:off x="657" y="3158"/>
                <a:ext cx="726"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23573" name="Line 18"/>
              <p:cNvSpPr>
                <a:spLocks noChangeShapeType="1"/>
              </p:cNvSpPr>
              <p:nvPr/>
            </p:nvSpPr>
            <p:spPr bwMode="auto">
              <a:xfrm>
                <a:off x="657" y="3158"/>
                <a:ext cx="726" cy="272"/>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pic>
          <p:nvPicPr>
            <p:cNvPr id="23570" name="Picture 21"/>
            <p:cNvPicPr>
              <a:picLocks noChangeAspect="1" noChangeArrowheads="1"/>
            </p:cNvPicPr>
            <p:nvPr/>
          </p:nvPicPr>
          <p:blipFill>
            <a:blip r:embed="rId8">
              <a:extLst>
                <a:ext uri="{28A0092B-C50C-407E-A947-70E740481C1C}">
                  <a14:useLocalDpi xmlns:a14="http://schemas.microsoft.com/office/drawing/2010/main" val="0"/>
                </a:ext>
              </a:extLst>
            </a:blip>
            <a:srcRect b="67332"/>
            <a:stretch>
              <a:fillRect/>
            </a:stretch>
          </p:blipFill>
          <p:spPr bwMode="auto">
            <a:xfrm>
              <a:off x="2562" y="1112"/>
              <a:ext cx="1542"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8263">
                  <a:solidFill>
                    <a:srgbClr val="000000"/>
                  </a:solidFill>
                  <a:miter lim="800000"/>
                  <a:headEnd/>
                  <a:tailEnd/>
                </a14:hiddenLine>
              </a:ext>
            </a:extLst>
          </p:spPr>
        </p:pic>
        <p:pic>
          <p:nvPicPr>
            <p:cNvPr id="23571" name="Picture 26"/>
            <p:cNvPicPr>
              <a:picLocks noChangeAspect="1" noChangeArrowheads="1"/>
            </p:cNvPicPr>
            <p:nvPr/>
          </p:nvPicPr>
          <p:blipFill>
            <a:blip r:embed="rId9">
              <a:extLst>
                <a:ext uri="{28A0092B-C50C-407E-A947-70E740481C1C}">
                  <a14:useLocalDpi xmlns:a14="http://schemas.microsoft.com/office/drawing/2010/main" val="0"/>
                </a:ext>
              </a:extLst>
            </a:blip>
            <a:srcRect t="63307"/>
            <a:stretch>
              <a:fillRect/>
            </a:stretch>
          </p:blipFill>
          <p:spPr bwMode="auto">
            <a:xfrm>
              <a:off x="4150" y="1161"/>
              <a:ext cx="1497"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59" name="Skupina 21"/>
          <p:cNvGrpSpPr>
            <a:grpSpLocks/>
          </p:cNvGrpSpPr>
          <p:nvPr/>
        </p:nvGrpSpPr>
        <p:grpSpPr bwMode="auto">
          <a:xfrm>
            <a:off x="0" y="6638925"/>
            <a:ext cx="9142413" cy="246063"/>
            <a:chOff x="0" y="6639164"/>
            <a:chExt cx="9142412" cy="246379"/>
          </a:xfrm>
        </p:grpSpPr>
        <p:sp>
          <p:nvSpPr>
            <p:cNvPr id="23564"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23565"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2" descr="pecetUK"/>
            <p:cNvPicPr>
              <a:picLocks noChangeAspect="1" noChangeArrowheads="1"/>
            </p:cNvPicPr>
            <p:nvPr/>
          </p:nvPicPr>
          <p:blipFill>
            <a:blip r:embed="rId11"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5" descr="logo-male UEB"/>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Zaoblený obdélník 23"/>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3563"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Text Box 9"/>
          <p:cNvSpPr txBox="1">
            <a:spLocks noChangeArrowheads="1"/>
          </p:cNvSpPr>
          <p:nvPr/>
        </p:nvSpPr>
        <p:spPr bwMode="auto">
          <a:xfrm>
            <a:off x="395288" y="1484313"/>
            <a:ext cx="8424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How to perform experiments? Experimental design, data a</a:t>
            </a:r>
            <a:r>
              <a:rPr lang="cs-CZ" altLang="cs-CZ" sz="2000">
                <a:latin typeface="Calibri" panose="020F0502020204030204" pitchFamily="34" charset="0"/>
                <a:cs typeface="Calibri" panose="020F0502020204030204" pitchFamily="34" charset="0"/>
              </a:rPr>
              <a:t>c</a:t>
            </a:r>
            <a:r>
              <a:rPr lang="en-US" altLang="cs-CZ" sz="2000">
                <a:latin typeface="Calibri" panose="020F0502020204030204" pitchFamily="34" charset="0"/>
                <a:cs typeface="Calibri" panose="020F0502020204030204" pitchFamily="34" charset="0"/>
              </a:rPr>
              <a:t>quisition</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processing and interpretation</a:t>
            </a:r>
          </a:p>
        </p:txBody>
      </p:sp>
      <p:sp>
        <p:nvSpPr>
          <p:cNvPr id="63504" name="Rectangle 16"/>
          <p:cNvSpPr>
            <a:spLocks noChangeArrowheads="1"/>
          </p:cNvSpPr>
          <p:nvPr/>
        </p:nvSpPr>
        <p:spPr bwMode="auto">
          <a:xfrm>
            <a:off x="395288" y="2347913"/>
            <a:ext cx="243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Experimental design</a:t>
            </a:r>
            <a:r>
              <a:rPr lang="cs-CZ" altLang="cs-CZ" sz="2000">
                <a:latin typeface="Calibri" panose="020F0502020204030204" pitchFamily="34" charset="0"/>
                <a:cs typeface="Calibri" panose="020F0502020204030204" pitchFamily="34" charset="0"/>
              </a:rPr>
              <a:t>:</a:t>
            </a:r>
            <a:endParaRPr lang="en-US" altLang="cs-CZ" sz="2000">
              <a:latin typeface="Calibri" panose="020F0502020204030204" pitchFamily="34" charset="0"/>
              <a:cs typeface="Calibri" panose="020F0502020204030204" pitchFamily="34" charset="0"/>
            </a:endParaRPr>
          </a:p>
        </p:txBody>
      </p:sp>
      <p:sp>
        <p:nvSpPr>
          <p:cNvPr id="63507" name="Rectangle 19"/>
          <p:cNvSpPr>
            <a:spLocks noChangeArrowheads="1"/>
          </p:cNvSpPr>
          <p:nvPr/>
        </p:nvSpPr>
        <p:spPr bwMode="auto">
          <a:xfrm>
            <a:off x="2914650" y="2349500"/>
            <a:ext cx="4073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latin typeface="Calibri" panose="020F0502020204030204" pitchFamily="34" charset="0"/>
                <a:cs typeface="Calibri" panose="020F0502020204030204" pitchFamily="34" charset="0"/>
              </a:rPr>
              <a:t>- is </a:t>
            </a:r>
            <a:r>
              <a:rPr lang="cs-CZ" altLang="cs-CZ" sz="2000" dirty="0" err="1">
                <a:latin typeface="Calibri" panose="020F0502020204030204" pitchFamily="34" charset="0"/>
                <a:cs typeface="Calibri" panose="020F0502020204030204" pitchFamily="34" charset="0"/>
              </a:rPr>
              <a:t>the</a:t>
            </a:r>
            <a:r>
              <a:rPr lang="cs-CZ" altLang="cs-CZ" sz="2000" dirty="0">
                <a:latin typeface="Calibri" panose="020F0502020204030204" pitchFamily="34" charset="0"/>
                <a:cs typeface="Calibri" panose="020F0502020204030204" pitchFamily="34" charset="0"/>
              </a:rPr>
              <a:t> experiment </a:t>
            </a:r>
            <a:r>
              <a:rPr lang="cs-CZ" altLang="cs-CZ" sz="2000" dirty="0" err="1">
                <a:latin typeface="Calibri" panose="020F0502020204030204" pitchFamily="34" charset="0"/>
                <a:cs typeface="Calibri" panose="020F0502020204030204" pitchFamily="34" charset="0"/>
              </a:rPr>
              <a:t>really</a:t>
            </a:r>
            <a:r>
              <a:rPr lang="cs-CZ" altLang="cs-CZ" sz="2000" dirty="0">
                <a:latin typeface="Calibri" panose="020F0502020204030204" pitchFamily="34" charset="0"/>
                <a:cs typeface="Calibri" panose="020F0502020204030204" pitchFamily="34" charset="0"/>
              </a:rPr>
              <a:t> </a:t>
            </a:r>
            <a:r>
              <a:rPr lang="en-US" altLang="cs-CZ" sz="2000" dirty="0" err="1">
                <a:latin typeface="Calibri" panose="020F0502020204030204" pitchFamily="34" charset="0"/>
                <a:cs typeface="Calibri" panose="020F0502020204030204" pitchFamily="34" charset="0"/>
              </a:rPr>
              <a:t>necessarry</a:t>
            </a:r>
            <a:r>
              <a:rPr lang="en-US" altLang="cs-CZ" sz="2000" dirty="0">
                <a:latin typeface="Calibri" panose="020F0502020204030204" pitchFamily="34" charset="0"/>
                <a:cs typeface="Calibri" panose="020F0502020204030204" pitchFamily="34" charset="0"/>
              </a:rPr>
              <a:t>?</a:t>
            </a:r>
          </a:p>
        </p:txBody>
      </p:sp>
      <p:sp>
        <p:nvSpPr>
          <p:cNvPr id="63508" name="Rectangle 20"/>
          <p:cNvSpPr>
            <a:spLocks noChangeArrowheads="1"/>
          </p:cNvSpPr>
          <p:nvPr/>
        </p:nvSpPr>
        <p:spPr bwMode="auto">
          <a:xfrm>
            <a:off x="2914650" y="2776538"/>
            <a:ext cx="6086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 </a:t>
            </a:r>
            <a:r>
              <a:rPr lang="cs-CZ" altLang="cs-CZ" sz="2000">
                <a:latin typeface="Calibri" panose="020F0502020204030204" pitchFamily="34" charset="0"/>
                <a:cs typeface="Calibri" panose="020F0502020204030204" pitchFamily="34" charset="0"/>
              </a:rPr>
              <a:t>statement of </a:t>
            </a:r>
            <a:r>
              <a:rPr lang="en-US" altLang="cs-CZ" sz="2000">
                <a:latin typeface="Calibri" panose="020F0502020204030204" pitchFamily="34" charset="0"/>
                <a:cs typeface="Calibri" panose="020F0502020204030204" pitchFamily="34" charset="0"/>
              </a:rPr>
              <a:t>null hypothesis</a:t>
            </a:r>
            <a:r>
              <a:rPr lang="cs-CZ" altLang="cs-CZ" sz="2000">
                <a:latin typeface="Calibri" panose="020F0502020204030204" pitchFamily="34" charset="0"/>
                <a:cs typeface="Calibri" panose="020F0502020204030204" pitchFamily="34" charset="0"/>
              </a:rPr>
              <a:t> that might be rejected based on the results of our experiment</a:t>
            </a:r>
            <a:endParaRPr lang="en-US" altLang="cs-CZ" sz="2000">
              <a:latin typeface="Calibri" panose="020F0502020204030204" pitchFamily="34" charset="0"/>
              <a:cs typeface="Calibri" panose="020F0502020204030204" pitchFamily="34" charset="0"/>
            </a:endParaRPr>
          </a:p>
        </p:txBody>
      </p:sp>
      <p:sp>
        <p:nvSpPr>
          <p:cNvPr id="63509" name="Rectangle 21"/>
          <p:cNvSpPr>
            <a:spLocks noChangeArrowheads="1"/>
          </p:cNvSpPr>
          <p:nvPr/>
        </p:nvSpPr>
        <p:spPr bwMode="auto">
          <a:xfrm>
            <a:off x="2911475" y="3490913"/>
            <a:ext cx="4900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latin typeface="Calibri" panose="020F0502020204030204" pitchFamily="34" charset="0"/>
                <a:cs typeface="Calibri" panose="020F0502020204030204" pitchFamily="34" charset="0"/>
              </a:rPr>
              <a:t>- </a:t>
            </a:r>
            <a:r>
              <a:rPr lang="cs-CZ" altLang="cs-CZ" sz="2000" dirty="0" err="1">
                <a:latin typeface="Calibri" panose="020F0502020204030204" pitchFamily="34" charset="0"/>
                <a:cs typeface="Calibri" panose="020F0502020204030204" pitchFamily="34" charset="0"/>
              </a:rPr>
              <a:t>considering</a:t>
            </a:r>
            <a:r>
              <a:rPr lang="en-US" altLang="cs-CZ" sz="2000" dirty="0">
                <a:latin typeface="Calibri" panose="020F0502020204030204" pitchFamily="34" charset="0"/>
                <a:cs typeface="Calibri" panose="020F0502020204030204" pitchFamily="34" charset="0"/>
              </a:rPr>
              <a:t> time and financial costs</a:t>
            </a:r>
          </a:p>
        </p:txBody>
      </p:sp>
      <p:sp>
        <p:nvSpPr>
          <p:cNvPr id="63510" name="Rectangle 22"/>
          <p:cNvSpPr>
            <a:spLocks noChangeArrowheads="1"/>
          </p:cNvSpPr>
          <p:nvPr/>
        </p:nvSpPr>
        <p:spPr bwMode="auto">
          <a:xfrm>
            <a:off x="2914650" y="3990975"/>
            <a:ext cx="6265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latin typeface="Calibri" panose="020F0502020204030204" pitchFamily="34" charset="0"/>
                <a:cs typeface="Calibri" panose="020F0502020204030204" pitchFamily="34" charset="0"/>
              </a:rPr>
              <a:t>- </a:t>
            </a:r>
            <a:r>
              <a:rPr lang="en-US" altLang="cs-CZ" sz="2000" dirty="0" err="1" smtClean="0">
                <a:latin typeface="Calibri" panose="020F0502020204030204" pitchFamily="34" charset="0"/>
                <a:cs typeface="Calibri" panose="020F0502020204030204" pitchFamily="34" charset="0"/>
              </a:rPr>
              <a:t>ch</a:t>
            </a:r>
            <a:r>
              <a:rPr lang="cs-CZ" altLang="cs-CZ" sz="2000" dirty="0" smtClean="0">
                <a:latin typeface="Calibri" panose="020F0502020204030204" pitchFamily="34" charset="0"/>
                <a:cs typeface="Calibri" panose="020F0502020204030204" pitchFamily="34" charset="0"/>
              </a:rPr>
              <a:t>o</a:t>
            </a:r>
            <a:r>
              <a:rPr lang="en-US" altLang="cs-CZ" sz="2000" dirty="0" err="1" smtClean="0">
                <a:latin typeface="Calibri" panose="020F0502020204030204" pitchFamily="34" charset="0"/>
                <a:cs typeface="Calibri" panose="020F0502020204030204" pitchFamily="34" charset="0"/>
              </a:rPr>
              <a:t>osing</a:t>
            </a:r>
            <a:r>
              <a:rPr lang="en-US" altLang="cs-CZ" sz="2000" dirty="0" smtClean="0">
                <a:latin typeface="Calibri" panose="020F0502020204030204" pitchFamily="34" charset="0"/>
                <a:cs typeface="Calibri" panose="020F0502020204030204" pitchFamily="34" charset="0"/>
              </a:rPr>
              <a:t> </a:t>
            </a:r>
            <a:r>
              <a:rPr lang="en-US" altLang="cs-CZ" sz="2000" dirty="0">
                <a:latin typeface="Calibri" panose="020F0502020204030204" pitchFamily="34" charset="0"/>
                <a:cs typeface="Calibri" panose="020F0502020204030204" pitchFamily="34" charset="0"/>
              </a:rPr>
              <a:t>appropriate methods including their </a:t>
            </a:r>
            <a:r>
              <a:rPr lang="en-US" altLang="cs-CZ" sz="2000" dirty="0">
                <a:latin typeface="Calibri" panose="020F0502020204030204" pitchFamily="34" charset="0"/>
                <a:cs typeface="Calibri" panose="020F0502020204030204" pitchFamily="34" charset="0"/>
                <a:hlinkClick r:id="rId2"/>
              </a:rPr>
              <a:t>understanding</a:t>
            </a:r>
            <a:endParaRPr lang="en-US" altLang="cs-CZ" sz="2000" dirty="0">
              <a:solidFill>
                <a:schemeClr val="accent2"/>
              </a:solidFill>
              <a:latin typeface="Calibri" panose="020F0502020204030204" pitchFamily="34" charset="0"/>
              <a:cs typeface="Calibri" panose="020F0502020204030204" pitchFamily="34" charset="0"/>
            </a:endParaRPr>
          </a:p>
        </p:txBody>
      </p:sp>
      <p:sp>
        <p:nvSpPr>
          <p:cNvPr id="63511" name="Rectangle 23"/>
          <p:cNvSpPr>
            <a:spLocks noChangeArrowheads="1"/>
          </p:cNvSpPr>
          <p:nvPr/>
        </p:nvSpPr>
        <p:spPr bwMode="auto">
          <a:xfrm>
            <a:off x="2911475" y="4814888"/>
            <a:ext cx="5116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 </a:t>
            </a:r>
            <a:r>
              <a:rPr lang="cs-CZ" altLang="cs-CZ" sz="2000">
                <a:latin typeface="Calibri" panose="020F0502020204030204" pitchFamily="34" charset="0"/>
                <a:cs typeface="Calibri" panose="020F0502020204030204" pitchFamily="34" charset="0"/>
              </a:rPr>
              <a:t>considering</a:t>
            </a:r>
            <a:r>
              <a:rPr lang="en-US" altLang="cs-CZ" sz="2000">
                <a:latin typeface="Calibri" panose="020F0502020204030204" pitchFamily="34" charset="0"/>
                <a:cs typeface="Calibri" panose="020F0502020204030204" pitchFamily="34" charset="0"/>
              </a:rPr>
              <a:t> </a:t>
            </a:r>
            <a:r>
              <a:rPr lang="cs-CZ" altLang="cs-CZ" sz="2000">
                <a:latin typeface="Calibri" panose="020F0502020204030204" pitchFamily="34" charset="0"/>
                <a:cs typeface="Calibri" panose="020F0502020204030204" pitchFamily="34" charset="0"/>
              </a:rPr>
              <a:t>the way of presentation of results</a:t>
            </a:r>
            <a:endParaRPr lang="en-US" altLang="cs-CZ" sz="2000">
              <a:latin typeface="Calibri" panose="020F0502020204030204" pitchFamily="34" charset="0"/>
              <a:cs typeface="Calibri" panose="020F0502020204030204" pitchFamily="34" charset="0"/>
            </a:endParaRPr>
          </a:p>
        </p:txBody>
      </p:sp>
      <p:grpSp>
        <p:nvGrpSpPr>
          <p:cNvPr id="24585" name="Skupina 15"/>
          <p:cNvGrpSpPr>
            <a:grpSpLocks/>
          </p:cNvGrpSpPr>
          <p:nvPr/>
        </p:nvGrpSpPr>
        <p:grpSpPr bwMode="auto">
          <a:xfrm>
            <a:off x="0" y="6638925"/>
            <a:ext cx="9142413" cy="246063"/>
            <a:chOff x="0" y="6639164"/>
            <a:chExt cx="9142412" cy="246379"/>
          </a:xfrm>
        </p:grpSpPr>
        <p:sp>
          <p:nvSpPr>
            <p:cNvPr id="24591"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2459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2" descr="pecetUK"/>
            <p:cNvPicPr>
              <a:picLocks noChangeAspect="1" noChangeArrowheads="1"/>
            </p:cNvPicPr>
            <p:nvPr/>
          </p:nvPicPr>
          <p:blipFill>
            <a:blip r:embed="rId4"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Zaoblený obdélník 17"/>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4589"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
        <p:nvSpPr>
          <p:cNvPr id="24590" name="Text Box 5"/>
          <p:cNvSpPr txBox="1">
            <a:spLocks noChangeArrowheads="1"/>
          </p:cNvSpPr>
          <p:nvPr/>
        </p:nvSpPr>
        <p:spPr bwMode="auto">
          <a:xfrm>
            <a:off x="395288" y="1052513"/>
            <a:ext cx="75596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1.2. </a:t>
            </a:r>
            <a:r>
              <a:rPr lang="en-US" altLang="cs-CZ" sz="2200" b="1">
                <a:latin typeface="Calibri" panose="020F0502020204030204" pitchFamily="34" charset="0"/>
                <a:cs typeface="Calibri" panose="020F0502020204030204" pitchFamily="34" charset="0"/>
              </a:rPr>
              <a:t>Observation and experiment - two general approaches</a:t>
            </a:r>
            <a:endParaRPr lang="cs-CZ" altLang="cs-CZ" sz="2200" b="1">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5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5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5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5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5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p:bldP spid="63504" grpId="0"/>
      <p:bldP spid="63507" grpId="0"/>
      <p:bldP spid="63508" grpId="0"/>
      <p:bldP spid="63509" grpId="0"/>
      <p:bldP spid="63510" grpId="0"/>
      <p:bldP spid="635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a:spLocks noChangeArrowheads="1"/>
          </p:cNvSpPr>
          <p:nvPr/>
        </p:nvSpPr>
        <p:spPr bwMode="auto">
          <a:xfrm>
            <a:off x="395288" y="2282825"/>
            <a:ext cx="2447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b="1">
                <a:latin typeface="Calibri" panose="020F0502020204030204" pitchFamily="34" charset="0"/>
                <a:cs typeface="Calibri" panose="020F0502020204030204" pitchFamily="34" charset="0"/>
              </a:rPr>
              <a:t>Data aquisition in</a:t>
            </a:r>
            <a:r>
              <a:rPr lang="cs-CZ" altLang="cs-CZ" sz="2000" b="1">
                <a:latin typeface="Calibri" panose="020F0502020204030204" pitchFamily="34" charset="0"/>
                <a:cs typeface="Calibri" panose="020F0502020204030204" pitchFamily="34" charset="0"/>
              </a:rPr>
              <a:t/>
            </a:r>
            <a:br>
              <a:rPr lang="cs-CZ" altLang="cs-CZ" sz="2000" b="1">
                <a:latin typeface="Calibri" panose="020F0502020204030204" pitchFamily="34" charset="0"/>
                <a:cs typeface="Calibri" panose="020F0502020204030204" pitchFamily="34" charset="0"/>
              </a:rPr>
            </a:br>
            <a:r>
              <a:rPr lang="en-US" altLang="cs-CZ" sz="2000" b="1">
                <a:latin typeface="Calibri" panose="020F0502020204030204" pitchFamily="34" charset="0"/>
                <a:cs typeface="Calibri" panose="020F0502020204030204" pitchFamily="34" charset="0"/>
              </a:rPr>
              <a:t>the laboratory</a:t>
            </a:r>
            <a:r>
              <a:rPr lang="cs-CZ" altLang="cs-CZ" sz="2000" b="1">
                <a:latin typeface="Calibri" panose="020F0502020204030204" pitchFamily="34" charset="0"/>
                <a:cs typeface="Calibri" panose="020F0502020204030204" pitchFamily="34" charset="0"/>
              </a:rPr>
              <a:t>:</a:t>
            </a:r>
            <a:endParaRPr lang="en-US" altLang="cs-CZ" sz="2000" b="1">
              <a:latin typeface="Calibri" panose="020F0502020204030204" pitchFamily="34" charset="0"/>
              <a:cs typeface="Calibri" panose="020F0502020204030204" pitchFamily="34" charset="0"/>
            </a:endParaRPr>
          </a:p>
        </p:txBody>
      </p:sp>
      <p:sp>
        <p:nvSpPr>
          <p:cNvPr id="25603" name="Text Box 32"/>
          <p:cNvSpPr txBox="1">
            <a:spLocks noChangeArrowheads="1"/>
          </p:cNvSpPr>
          <p:nvPr/>
        </p:nvSpPr>
        <p:spPr bwMode="auto">
          <a:xfrm>
            <a:off x="395288" y="1484313"/>
            <a:ext cx="8424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How to perform experiments? Experimental design, data a</a:t>
            </a:r>
            <a:r>
              <a:rPr lang="cs-CZ" altLang="cs-CZ" sz="2000">
                <a:latin typeface="Calibri" panose="020F0502020204030204" pitchFamily="34" charset="0"/>
                <a:cs typeface="Calibri" panose="020F0502020204030204" pitchFamily="34" charset="0"/>
              </a:rPr>
              <a:t>c</a:t>
            </a:r>
            <a:r>
              <a:rPr lang="en-US" altLang="cs-CZ" sz="2000">
                <a:latin typeface="Calibri" panose="020F0502020204030204" pitchFamily="34" charset="0"/>
                <a:cs typeface="Calibri" panose="020F0502020204030204" pitchFamily="34" charset="0"/>
              </a:rPr>
              <a:t>quisition</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processing and interpretation</a:t>
            </a:r>
          </a:p>
        </p:txBody>
      </p:sp>
      <p:grpSp>
        <p:nvGrpSpPr>
          <p:cNvPr id="25604" name="Skupina 14"/>
          <p:cNvGrpSpPr>
            <a:grpSpLocks/>
          </p:cNvGrpSpPr>
          <p:nvPr/>
        </p:nvGrpSpPr>
        <p:grpSpPr bwMode="auto">
          <a:xfrm>
            <a:off x="0" y="6638925"/>
            <a:ext cx="9142413" cy="246063"/>
            <a:chOff x="0" y="6639164"/>
            <a:chExt cx="9142412" cy="246379"/>
          </a:xfrm>
        </p:grpSpPr>
        <p:sp>
          <p:nvSpPr>
            <p:cNvPr id="25618"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2561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Zaoblený obdélník 16"/>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5608"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
        <p:nvSpPr>
          <p:cNvPr id="25609" name="Text Box 5"/>
          <p:cNvSpPr txBox="1">
            <a:spLocks noChangeArrowheads="1"/>
          </p:cNvSpPr>
          <p:nvPr/>
        </p:nvSpPr>
        <p:spPr bwMode="auto">
          <a:xfrm>
            <a:off x="395288" y="1052513"/>
            <a:ext cx="755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a:latin typeface="Calibri" panose="020F0502020204030204" pitchFamily="34" charset="0"/>
                <a:cs typeface="Calibri" panose="020F0502020204030204" pitchFamily="34" charset="0"/>
              </a:rPr>
              <a:t>1.2. </a:t>
            </a:r>
            <a:r>
              <a:rPr lang="en-US" altLang="cs-CZ" sz="2000" b="1">
                <a:latin typeface="Calibri" panose="020F0502020204030204" pitchFamily="34" charset="0"/>
                <a:cs typeface="Calibri" panose="020F0502020204030204" pitchFamily="34" charset="0"/>
              </a:rPr>
              <a:t>Observation and experiment - two general approaches</a:t>
            </a:r>
            <a:endParaRPr lang="cs-CZ" altLang="cs-CZ" sz="2000" b="1">
              <a:latin typeface="Calibri" panose="020F0502020204030204" pitchFamily="34" charset="0"/>
              <a:cs typeface="Calibri" panose="020F0502020204030204" pitchFamily="34" charset="0"/>
            </a:endParaRPr>
          </a:p>
        </p:txBody>
      </p:sp>
      <p:grpSp>
        <p:nvGrpSpPr>
          <p:cNvPr id="3" name="Skupina 22"/>
          <p:cNvGrpSpPr>
            <a:grpSpLocks/>
          </p:cNvGrpSpPr>
          <p:nvPr/>
        </p:nvGrpSpPr>
        <p:grpSpPr bwMode="auto">
          <a:xfrm>
            <a:off x="1457325" y="2349500"/>
            <a:ext cx="7497763" cy="2251075"/>
            <a:chOff x="1457827" y="2349500"/>
            <a:chExt cx="7497261" cy="2252402"/>
          </a:xfrm>
        </p:grpSpPr>
        <p:sp>
          <p:nvSpPr>
            <p:cNvPr id="25615" name="Rectangle 18"/>
            <p:cNvSpPr>
              <a:spLocks noChangeArrowheads="1"/>
            </p:cNvSpPr>
            <p:nvPr/>
          </p:nvSpPr>
          <p:spPr bwMode="auto">
            <a:xfrm>
              <a:off x="3130550" y="2349500"/>
              <a:ext cx="58245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 rules for health and safety policy</a:t>
              </a:r>
              <a:r>
                <a:rPr lang="cs-CZ" altLang="cs-CZ" sz="2000">
                  <a:latin typeface="Calibri" panose="020F0502020204030204" pitchFamily="34" charset="0"/>
                  <a:cs typeface="Calibri" panose="020F0502020204030204" pitchFamily="34" charset="0"/>
                </a:rPr>
                <a:t/>
              </a:r>
              <a:br>
                <a:rPr lang="cs-CZ" altLang="cs-CZ" sz="2000">
                  <a:latin typeface="Calibri" panose="020F0502020204030204" pitchFamily="34" charset="0"/>
                  <a:cs typeface="Calibri" panose="020F0502020204030204" pitchFamily="34" charset="0"/>
                </a:rPr>
              </a:br>
              <a:r>
                <a:rPr lang="cs-CZ" altLang="cs-CZ" sz="2000">
                  <a:latin typeface="Calibri" panose="020F0502020204030204" pitchFamily="34" charset="0"/>
                  <a:cs typeface="Calibri" panose="020F0502020204030204" pitchFamily="34" charset="0"/>
                </a:rPr>
                <a:t>  </a:t>
              </a:r>
              <a:r>
                <a:rPr lang="en-US" altLang="cs-CZ" sz="2000">
                  <a:latin typeface="Calibri" panose="020F0502020204030204" pitchFamily="34" charset="0"/>
                  <a:cs typeface="Calibri" panose="020F0502020204030204" pitchFamily="34" charset="0"/>
                </a:rPr>
                <a:t>careful </a:t>
              </a:r>
              <a:r>
                <a:rPr lang="cs-CZ" altLang="cs-CZ" sz="2000">
                  <a:latin typeface="Calibri" panose="020F0502020204030204" pitchFamily="34" charset="0"/>
                  <a:cs typeface="Calibri" panose="020F0502020204030204" pitchFamily="34" charset="0"/>
                </a:rPr>
                <a:t>handling with </a:t>
              </a:r>
              <a:r>
                <a:rPr lang="en-US" altLang="cs-CZ" sz="2000">
                  <a:latin typeface="Calibri" panose="020F0502020204030204" pitchFamily="34" charset="0"/>
                  <a:cs typeface="Calibri" panose="020F0502020204030204" pitchFamily="34" charset="0"/>
                </a:rPr>
                <a:t>chemicals, radioactive material</a:t>
              </a:r>
              <a:r>
                <a:rPr lang="cs-CZ" altLang="cs-CZ" sz="2000">
                  <a:latin typeface="Calibri" panose="020F0502020204030204" pitchFamily="34" charset="0"/>
                  <a:cs typeface="Calibri" panose="020F0502020204030204" pitchFamily="34" charset="0"/>
                </a:rPr>
                <a:t/>
              </a:r>
              <a:br>
                <a:rPr lang="cs-CZ" altLang="cs-CZ" sz="2000">
                  <a:latin typeface="Calibri" panose="020F0502020204030204" pitchFamily="34" charset="0"/>
                  <a:cs typeface="Calibri" panose="020F0502020204030204" pitchFamily="34" charset="0"/>
                </a:rPr>
              </a:br>
              <a:r>
                <a:rPr lang="cs-CZ" altLang="cs-CZ" sz="2000">
                  <a:latin typeface="Calibri" panose="020F0502020204030204" pitchFamily="34" charset="0"/>
                  <a:cs typeface="Calibri" panose="020F0502020204030204" pitchFamily="34" charset="0"/>
                </a:rPr>
                <a:t> </a:t>
              </a:r>
              <a:r>
                <a:rPr lang="en-US" altLang="cs-CZ" sz="2000">
                  <a:latin typeface="Calibri" panose="020F0502020204030204" pitchFamily="34" charset="0"/>
                  <a:cs typeface="Calibri" panose="020F0502020204030204" pitchFamily="34" charset="0"/>
                </a:rPr>
                <a:t> and genetically modified material, protective coats </a:t>
              </a:r>
              <a:r>
                <a:rPr lang="cs-CZ" altLang="cs-CZ" sz="2000">
                  <a:latin typeface="Calibri" panose="020F0502020204030204" pitchFamily="34" charset="0"/>
                  <a:cs typeface="Calibri" panose="020F0502020204030204" pitchFamily="34" charset="0"/>
                </a:rPr>
                <a:t>                               </a:t>
              </a:r>
              <a:r>
                <a:rPr lang="en-US" altLang="cs-CZ" sz="2000">
                  <a:latin typeface="Calibri" panose="020F0502020204030204" pitchFamily="34" charset="0"/>
                  <a:cs typeface="Calibri" panose="020F0502020204030204" pitchFamily="34" charset="0"/>
                </a:rPr>
                <a:t>and</a:t>
              </a:r>
              <a:r>
                <a:rPr lang="cs-CZ" altLang="cs-CZ" sz="2000">
                  <a:latin typeface="Calibri" panose="020F0502020204030204" pitchFamily="34" charset="0"/>
                  <a:cs typeface="Calibri" panose="020F0502020204030204" pitchFamily="34" charset="0"/>
                </a:rPr>
                <a:t> </a:t>
              </a:r>
              <a:r>
                <a:rPr lang="en-US" altLang="cs-CZ" sz="2000">
                  <a:latin typeface="Calibri" panose="020F0502020204030204" pitchFamily="34" charset="0"/>
                  <a:cs typeface="Calibri" panose="020F0502020204030204" pitchFamily="34" charset="0"/>
                </a:rPr>
                <a:t>glowes are </a:t>
              </a:r>
              <a:r>
                <a:rPr lang="cs-CZ" altLang="cs-CZ" sz="2000">
                  <a:latin typeface="Calibri" panose="020F0502020204030204" pitchFamily="34" charset="0"/>
                  <a:cs typeface="Calibri" panose="020F0502020204030204" pitchFamily="34" charset="0"/>
                </a:rPr>
                <a:t>often </a:t>
              </a:r>
              <a:r>
                <a:rPr lang="en-US" altLang="cs-CZ" sz="2000">
                  <a:latin typeface="Calibri" panose="020F0502020204030204" pitchFamily="34" charset="0"/>
                  <a:cs typeface="Calibri" panose="020F0502020204030204" pitchFamily="34" charset="0"/>
                </a:rPr>
                <a:t>obligatory</a:t>
              </a:r>
            </a:p>
          </p:txBody>
        </p:sp>
        <p:pic>
          <p:nvPicPr>
            <p:cNvPr id="25616" name="Picture 20" descr="http://www.underconsideration.com/speakup/archives/biohazard_symbolred.gif"/>
            <p:cNvPicPr>
              <a:picLocks noChangeAspect="1" noChangeArrowheads="1"/>
            </p:cNvPicPr>
            <p:nvPr/>
          </p:nvPicPr>
          <p:blipFill>
            <a:blip r:embed="rId5">
              <a:extLst>
                <a:ext uri="{28A0092B-C50C-407E-A947-70E740481C1C}">
                  <a14:useLocalDpi xmlns:a14="http://schemas.microsoft.com/office/drawing/2010/main" val="0"/>
                </a:ext>
              </a:extLst>
            </a:blip>
            <a:srcRect l="24583" t="7617" r="23788" b="11131"/>
            <a:stretch>
              <a:fillRect/>
            </a:stretch>
          </p:blipFill>
          <p:spPr bwMode="auto">
            <a:xfrm>
              <a:off x="7380125" y="3419314"/>
              <a:ext cx="1440025" cy="11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8" descr="http://www.publicdomainpictures.net/pictures/10000/nahled/1-12121495914tsn.jpg"/>
            <p:cNvPicPr>
              <a:picLocks noChangeAspect="1" noChangeArrowheads="1"/>
            </p:cNvPicPr>
            <p:nvPr/>
          </p:nvPicPr>
          <p:blipFill>
            <a:blip r:embed="rId6" cstate="print"/>
            <a:srcRect/>
            <a:stretch>
              <a:fillRect/>
            </a:stretch>
          </p:blipFill>
          <p:spPr bwMode="auto">
            <a:xfrm flipV="1">
              <a:off x="1457827" y="3159370"/>
              <a:ext cx="1260022" cy="1007771"/>
            </a:xfrm>
            <a:prstGeom prst="rect">
              <a:avLst/>
            </a:prstGeom>
            <a:ln>
              <a:noFill/>
            </a:ln>
            <a:effectLst>
              <a:softEdge rad="112500"/>
            </a:effectLst>
          </p:spPr>
        </p:pic>
      </p:grpSp>
      <p:sp>
        <p:nvSpPr>
          <p:cNvPr id="64532" name="Rectangle 20"/>
          <p:cNvSpPr>
            <a:spLocks noChangeArrowheads="1"/>
          </p:cNvSpPr>
          <p:nvPr/>
        </p:nvSpPr>
        <p:spPr bwMode="auto">
          <a:xfrm>
            <a:off x="3130550" y="4583113"/>
            <a:ext cx="5824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 electronical version of experimental protocol</a:t>
            </a:r>
          </a:p>
        </p:txBody>
      </p:sp>
      <p:grpSp>
        <p:nvGrpSpPr>
          <p:cNvPr id="6" name="Skupina 5"/>
          <p:cNvGrpSpPr>
            <a:grpSpLocks/>
          </p:cNvGrpSpPr>
          <p:nvPr/>
        </p:nvGrpSpPr>
        <p:grpSpPr bwMode="auto">
          <a:xfrm>
            <a:off x="755650" y="3929063"/>
            <a:ext cx="8272463" cy="2460625"/>
            <a:chOff x="755576" y="3929068"/>
            <a:chExt cx="8272537" cy="2461248"/>
          </a:xfrm>
        </p:grpSpPr>
        <p:sp>
          <p:nvSpPr>
            <p:cNvPr id="25613" name="Rectangle 19"/>
            <p:cNvSpPr>
              <a:spLocks noChangeArrowheads="1"/>
            </p:cNvSpPr>
            <p:nvPr/>
          </p:nvSpPr>
          <p:spPr bwMode="auto">
            <a:xfrm>
              <a:off x="3203575" y="3929068"/>
              <a:ext cx="5824538"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 hand-written </a:t>
              </a:r>
              <a:r>
                <a:rPr lang="en-US" altLang="cs-CZ" sz="2000">
                  <a:latin typeface="Calibri" panose="020F0502020204030204" pitchFamily="34" charset="0"/>
                  <a:cs typeface="Calibri" panose="020F0502020204030204" pitchFamily="34" charset="0"/>
                  <a:hlinkClick r:id="rId7"/>
                </a:rPr>
                <a:t>laboratory notebook</a:t>
              </a:r>
              <a:endParaRPr lang="en-US" altLang="cs-CZ" sz="2000">
                <a:latin typeface="Calibri" panose="020F0502020204030204" pitchFamily="34" charset="0"/>
                <a:cs typeface="Calibri" panose="020F0502020204030204" pitchFamily="34" charset="0"/>
              </a:endParaRPr>
            </a:p>
          </p:txBody>
        </p:sp>
        <p:pic>
          <p:nvPicPr>
            <p:cNvPr id="25614" name="Obrázek 2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5576" y="4364831"/>
              <a:ext cx="1705035" cy="202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161925" y="1700213"/>
            <a:ext cx="89646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b="1">
                <a:latin typeface="Calibri" panose="020F0502020204030204" pitchFamily="34" charset="0"/>
                <a:cs typeface="Calibri" panose="020F0502020204030204" pitchFamily="34" charset="0"/>
              </a:rPr>
              <a:t>Reasons to keep a laboratory notebook</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provide yourself with a complete record of why experiments were initiated and how they were performed.</a:t>
            </a:r>
            <a:r>
              <a:rPr lang="en-GB" altLang="en-US" sz="1800">
                <a:latin typeface="Calibri" panose="020F0502020204030204" pitchFamily="34" charset="0"/>
                <a:cs typeface="Calibri" panose="020F0502020204030204" pitchFamily="34" charset="0"/>
              </a:rPr>
              <a:t> You’ll forget if you don’t. Seriously: even in your youth your brain cells are senescing.</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give yourself a central</a:t>
            </a:r>
            <a:r>
              <a:rPr lang="en-GB" altLang="en-US" sz="1800" b="1" i="1">
                <a:latin typeface="Calibri" panose="020F0502020204030204" pitchFamily="34" charset="0"/>
                <a:cs typeface="Calibri" panose="020F0502020204030204" pitchFamily="34" charset="0"/>
              </a:rPr>
              <a:t>, </a:t>
            </a:r>
            <a:r>
              <a:rPr lang="en-GB" altLang="en-US" sz="1800" b="1">
                <a:latin typeface="Calibri" panose="020F0502020204030204" pitchFamily="34" charset="0"/>
                <a:cs typeface="Calibri" panose="020F0502020204030204" pitchFamily="34" charset="0"/>
              </a:rPr>
              <a:t>physical place to record your data, to note statistical outcomes, and to paste graphs that show results.</a:t>
            </a:r>
            <a:r>
              <a:rPr lang="en-GB" altLang="en-US" sz="1800">
                <a:latin typeface="Calibri" panose="020F0502020204030204" pitchFamily="34" charset="0"/>
                <a:cs typeface="Calibri" panose="020F0502020204030204" pitchFamily="34" charset="0"/>
              </a:rPr>
              <a:t> Researchers who keep these items in separate places are unlikely to be productive scientists.</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encourage sound thinking. </a:t>
            </a:r>
            <a:r>
              <a:rPr lang="en-GB" altLang="en-US" sz="1800">
                <a:latin typeface="Calibri" panose="020F0502020204030204" pitchFamily="34" charset="0"/>
                <a:cs typeface="Calibri" panose="020F0502020204030204" pitchFamily="34" charset="0"/>
              </a:rPr>
              <a:t>Keeping a notebook gives you a forum to talk to yourself — to ask questions, to record important thoughts about the experimental design, and to speculate on how your results might eventually be interpreted.</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provide information to a person who is interested in continuing your research project, even if you deem that possibility hilariously unlikely.</a:t>
            </a:r>
            <a:r>
              <a:rPr lang="en-GB" altLang="en-US" sz="1800">
                <a:latin typeface="Calibri" panose="020F0502020204030204" pitchFamily="34" charset="0"/>
                <a:cs typeface="Calibri" panose="020F0502020204030204" pitchFamily="34" charset="0"/>
              </a:rPr>
              <a:t> And if you’re doing important research and die an early, gruesome death, your colleagues might want to pick it up.</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get rich. </a:t>
            </a:r>
            <a:r>
              <a:rPr lang="en-GB" altLang="en-US" sz="1800">
                <a:latin typeface="Calibri" panose="020F0502020204030204" pitchFamily="34" charset="0"/>
                <a:cs typeface="Calibri" panose="020F0502020204030204" pitchFamily="34" charset="0"/>
              </a:rPr>
              <a:t>Not everyone sets out with the goal of patenting a process or contraption, but you might stumble onto something actually important, and in such an event you must have a notebook that supports your claims.</a:t>
            </a:r>
          </a:p>
        </p:txBody>
      </p:sp>
      <p:sp>
        <p:nvSpPr>
          <p:cNvPr id="5" name="Zaoblený obdélník 17"/>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6630" name="Skupina 15"/>
          <p:cNvGrpSpPr>
            <a:grpSpLocks/>
          </p:cNvGrpSpPr>
          <p:nvPr/>
        </p:nvGrpSpPr>
        <p:grpSpPr bwMode="auto">
          <a:xfrm>
            <a:off x="0" y="6638925"/>
            <a:ext cx="9142413" cy="246063"/>
            <a:chOff x="0" y="6639163"/>
            <a:chExt cx="9142412" cy="246221"/>
          </a:xfrm>
        </p:grpSpPr>
        <p:sp>
          <p:nvSpPr>
            <p:cNvPr id="26634"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663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1" name="Rectangle 12"/>
          <p:cNvSpPr>
            <a:spLocks noChangeArrowheads="1"/>
          </p:cNvSpPr>
          <p:nvPr/>
        </p:nvSpPr>
        <p:spPr bwMode="auto">
          <a:xfrm>
            <a:off x="198438" y="6196013"/>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alibri" panose="020F0502020204030204" pitchFamily="34" charset="0"/>
                <a:cs typeface="Calibri" panose="020F0502020204030204" pitchFamily="34" charset="0"/>
              </a:rPr>
              <a:t>Colin Purrington, </a:t>
            </a:r>
            <a:r>
              <a:rPr lang="en-GB" altLang="en-US" sz="1600">
                <a:latin typeface="Calibri" panose="020F0502020204030204" pitchFamily="34" charset="0"/>
                <a:cs typeface="Calibri" panose="020F0502020204030204" pitchFamily="34" charset="0"/>
                <a:hlinkClick r:id="rId5"/>
              </a:rPr>
              <a:t>https://colinpurrington.com/tips/lab-notebooks/</a:t>
            </a:r>
            <a:r>
              <a:rPr lang="en-GB" altLang="en-US" sz="1600">
                <a:latin typeface="Calibri" panose="020F0502020204030204" pitchFamily="34" charset="0"/>
                <a:cs typeface="Calibri" panose="020F0502020204030204" pitchFamily="34" charset="0"/>
              </a:rPr>
              <a:t>  </a:t>
            </a:r>
          </a:p>
        </p:txBody>
      </p:sp>
      <p:sp>
        <p:nvSpPr>
          <p:cNvPr id="26632" name="Text Box 5"/>
          <p:cNvSpPr txBox="1">
            <a:spLocks noChangeArrowheads="1"/>
          </p:cNvSpPr>
          <p:nvPr/>
        </p:nvSpPr>
        <p:spPr bwMode="auto">
          <a:xfrm>
            <a:off x="395288" y="1052513"/>
            <a:ext cx="755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a:latin typeface="Calibri" panose="020F0502020204030204" pitchFamily="34" charset="0"/>
                <a:cs typeface="Calibri" panose="020F0502020204030204" pitchFamily="34" charset="0"/>
              </a:rPr>
              <a:t>1.2. </a:t>
            </a:r>
            <a:r>
              <a:rPr lang="en-US" altLang="cs-CZ" sz="2000" b="1">
                <a:latin typeface="Calibri" panose="020F0502020204030204" pitchFamily="34" charset="0"/>
                <a:cs typeface="Calibri" panose="020F0502020204030204" pitchFamily="34" charset="0"/>
              </a:rPr>
              <a:t>Observation and experiment - two general approaches</a:t>
            </a:r>
            <a:endParaRPr lang="cs-CZ" altLang="cs-CZ" sz="2000" b="1">
              <a:latin typeface="Calibri" panose="020F0502020204030204" pitchFamily="34" charset="0"/>
              <a:cs typeface="Calibri" panose="020F0502020204030204" pitchFamily="34" charset="0"/>
            </a:endParaRPr>
          </a:p>
        </p:txBody>
      </p:sp>
      <p:sp>
        <p:nvSpPr>
          <p:cNvPr id="26633"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aoblený obdélník 17"/>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7653" name="Skupina 15"/>
          <p:cNvGrpSpPr>
            <a:grpSpLocks/>
          </p:cNvGrpSpPr>
          <p:nvPr/>
        </p:nvGrpSpPr>
        <p:grpSpPr bwMode="auto">
          <a:xfrm>
            <a:off x="0" y="6638925"/>
            <a:ext cx="9142413" cy="246063"/>
            <a:chOff x="0" y="6639163"/>
            <a:chExt cx="9142412" cy="246221"/>
          </a:xfrm>
        </p:grpSpPr>
        <p:sp>
          <p:nvSpPr>
            <p:cNvPr id="27657"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765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4" name="Rectangle 12"/>
          <p:cNvSpPr>
            <a:spLocks noChangeArrowheads="1"/>
          </p:cNvSpPr>
          <p:nvPr/>
        </p:nvSpPr>
        <p:spPr bwMode="auto">
          <a:xfrm>
            <a:off x="198438" y="6196013"/>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alibri" panose="020F0502020204030204" pitchFamily="34" charset="0"/>
                <a:cs typeface="Calibri" panose="020F0502020204030204" pitchFamily="34" charset="0"/>
              </a:rPr>
              <a:t>Colin Purrington, </a:t>
            </a:r>
            <a:r>
              <a:rPr lang="en-GB" altLang="en-US" sz="1600">
                <a:latin typeface="Calibri" panose="020F0502020204030204" pitchFamily="34" charset="0"/>
                <a:cs typeface="Calibri" panose="020F0502020204030204" pitchFamily="34" charset="0"/>
                <a:hlinkClick r:id="rId5"/>
              </a:rPr>
              <a:t>https://colinpurrington.com/tips/lab-notebooks/</a:t>
            </a:r>
            <a:r>
              <a:rPr lang="en-GB" altLang="en-US" sz="1600">
                <a:latin typeface="Calibri" panose="020F0502020204030204" pitchFamily="34" charset="0"/>
                <a:cs typeface="Calibri" panose="020F0502020204030204" pitchFamily="34" charset="0"/>
              </a:rPr>
              <a:t>  </a:t>
            </a:r>
          </a:p>
        </p:txBody>
      </p:sp>
      <p:sp>
        <p:nvSpPr>
          <p:cNvPr id="27655" name="Rectangle 1"/>
          <p:cNvSpPr>
            <a:spLocks noChangeArrowheads="1"/>
          </p:cNvSpPr>
          <p:nvPr/>
        </p:nvSpPr>
        <p:spPr bwMode="auto">
          <a:xfrm>
            <a:off x="21052" y="1106120"/>
            <a:ext cx="9142413"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b="1" dirty="0">
                <a:solidFill>
                  <a:srgbClr val="000000"/>
                </a:solidFill>
                <a:latin typeface="Calibri" panose="020F0502020204030204" pitchFamily="34" charset="0"/>
                <a:cs typeface="Calibri" panose="020F0502020204030204" pitchFamily="34" charset="0"/>
              </a:rPr>
              <a:t>What to use as a laboratory notebook</a:t>
            </a:r>
            <a:endParaRPr lang="en-GB" altLang="en-US" sz="1400" b="1"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400" b="1" dirty="0">
                <a:solidFill>
                  <a:srgbClr val="000000"/>
                </a:solidFill>
                <a:latin typeface="Calibri" panose="020F0502020204030204" pitchFamily="34" charset="0"/>
                <a:cs typeface="Calibri" panose="020F0502020204030204" pitchFamily="34" charset="0"/>
              </a:rPr>
              <a:t>Purchase a notebook that possesses a stitched binding</a:t>
            </a:r>
            <a:r>
              <a:rPr lang="en-GB" altLang="en-US" sz="1400" dirty="0">
                <a:solidFill>
                  <a:srgbClr val="000000"/>
                </a:solidFill>
                <a:latin typeface="Calibri" panose="020F0502020204030204" pitchFamily="34" charset="0"/>
                <a:cs typeface="Calibri" panose="020F0502020204030204" pitchFamily="34" charset="0"/>
              </a:rPr>
              <a:t>. Spiral-bound notebooks are undesirable because it is too tempting to rip out pages in moments of frustration or when you make silly mistake. And glue-bound notebooks are generally bad because glue doesn’t last over time (it ages and becomes brittle, plus cockroaches will eat glue). Ring binders and stacks of loose paper are unacceptable.</a:t>
            </a:r>
            <a:endParaRPr lang="en-GB" altLang="en-US" sz="14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400" b="1" dirty="0">
                <a:solidFill>
                  <a:srgbClr val="000000"/>
                </a:solidFill>
                <a:latin typeface="Calibri" panose="020F0502020204030204" pitchFamily="34" charset="0"/>
                <a:cs typeface="Calibri" panose="020F0502020204030204" pitchFamily="34" charset="0"/>
              </a:rPr>
              <a:t>Some laboratory notebooks have a “carbon copy” function that allows a duplicated sheet to be created and then removed to a second, safer location. I think these notebooks encourage bad notebook procedures and should be avoided. </a:t>
            </a:r>
            <a:r>
              <a:rPr lang="en-GB" altLang="en-US" sz="1400" dirty="0">
                <a:solidFill>
                  <a:srgbClr val="000000"/>
                </a:solidFill>
                <a:latin typeface="Calibri" panose="020F0502020204030204" pitchFamily="34" charset="0"/>
                <a:cs typeface="Calibri" panose="020F0502020204030204" pitchFamily="34" charset="0"/>
              </a:rPr>
              <a:t>A </a:t>
            </a:r>
            <a:r>
              <a:rPr lang="en-GB" altLang="en-US" sz="1400" i="1" dirty="0">
                <a:solidFill>
                  <a:srgbClr val="000000"/>
                </a:solidFill>
                <a:latin typeface="Calibri" panose="020F0502020204030204" pitchFamily="34" charset="0"/>
                <a:cs typeface="Calibri" panose="020F0502020204030204" pitchFamily="34" charset="0"/>
              </a:rPr>
              <a:t>proper</a:t>
            </a:r>
            <a:r>
              <a:rPr lang="en-GB" altLang="en-US" sz="1400" dirty="0">
                <a:solidFill>
                  <a:srgbClr val="000000"/>
                </a:solidFill>
                <a:latin typeface="Calibri" panose="020F0502020204030204" pitchFamily="34" charset="0"/>
                <a:cs typeface="Calibri" panose="020F0502020204030204" pitchFamily="34" charset="0"/>
              </a:rPr>
              <a:t> notebook has a lot of glued-in information (printed graphs, datasheet templates, photographs, product labels, etc.) that simply will not show up on the sheet below, so the “carbon copy” notebooks are only good for archiving </a:t>
            </a:r>
            <a:r>
              <a:rPr lang="en-GB" altLang="en-US" sz="1400" i="1" dirty="0">
                <a:solidFill>
                  <a:srgbClr val="000000"/>
                </a:solidFill>
                <a:latin typeface="Calibri" panose="020F0502020204030204" pitchFamily="34" charset="0"/>
                <a:cs typeface="Calibri" panose="020F0502020204030204" pitchFamily="34" charset="0"/>
              </a:rPr>
              <a:t>written</a:t>
            </a:r>
            <a:r>
              <a:rPr lang="en-GB" altLang="en-US" sz="1400" dirty="0">
                <a:solidFill>
                  <a:srgbClr val="000000"/>
                </a:solidFill>
                <a:latin typeface="Calibri" panose="020F0502020204030204" pitchFamily="34" charset="0"/>
                <a:cs typeface="Calibri" panose="020F0502020204030204" pitchFamily="34" charset="0"/>
              </a:rPr>
              <a:t> entries. If you really want a backup of your notebook, make a daily date with a </a:t>
            </a:r>
            <a:r>
              <a:rPr lang="en-GB" altLang="en-US" sz="1400" dirty="0" smtClean="0">
                <a:solidFill>
                  <a:srgbClr val="000000"/>
                </a:solidFill>
                <a:latin typeface="Calibri" panose="020F0502020204030204" pitchFamily="34" charset="0"/>
                <a:cs typeface="Calibri" panose="020F0502020204030204" pitchFamily="34" charset="0"/>
              </a:rPr>
              <a:t>photograph </a:t>
            </a:r>
            <a:r>
              <a:rPr lang="en-GB" altLang="en-US" sz="1400" dirty="0">
                <a:solidFill>
                  <a:srgbClr val="000000"/>
                </a:solidFill>
                <a:latin typeface="Calibri" panose="020F0502020204030204" pitchFamily="34" charset="0"/>
                <a:cs typeface="Calibri" panose="020F0502020204030204" pitchFamily="34" charset="0"/>
              </a:rPr>
              <a:t>of your completed pages each day with your smartphone and store the files in the cloud. Or get a camera equipped with </a:t>
            </a:r>
            <a:r>
              <a:rPr lang="en-GB" altLang="en-US" sz="1400" dirty="0" err="1">
                <a:solidFill>
                  <a:srgbClr val="000000"/>
                </a:solidFill>
                <a:latin typeface="Calibri" panose="020F0502020204030204" pitchFamily="34" charset="0"/>
                <a:cs typeface="Calibri" panose="020F0502020204030204" pitchFamily="34" charset="0"/>
              </a:rPr>
              <a:t>Wifi</a:t>
            </a:r>
            <a:r>
              <a:rPr lang="en-GB" altLang="en-US" sz="1400" dirty="0">
                <a:solidFill>
                  <a:srgbClr val="000000"/>
                </a:solidFill>
                <a:latin typeface="Calibri" panose="020F0502020204030204" pitchFamily="34" charset="0"/>
                <a:cs typeface="Calibri" panose="020F0502020204030204" pitchFamily="34" charset="0"/>
              </a:rPr>
              <a:t> that sends pics to a designated cloud folder automatically. </a:t>
            </a:r>
            <a:endParaRPr lang="en-GB" altLang="en-US" sz="1400" dirty="0" smtClean="0">
              <a:solidFill>
                <a:srgbClr val="000000"/>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400" b="1" dirty="0" smtClean="0">
                <a:solidFill>
                  <a:srgbClr val="000000"/>
                </a:solidFill>
                <a:latin typeface="Calibri" panose="020F0502020204030204" pitchFamily="34" charset="0"/>
                <a:cs typeface="Calibri" panose="020F0502020204030204" pitchFamily="34" charset="0"/>
              </a:rPr>
              <a:t>Notebooks </a:t>
            </a:r>
            <a:r>
              <a:rPr lang="en-GB" altLang="en-US" sz="1400" b="1" dirty="0">
                <a:solidFill>
                  <a:srgbClr val="000000"/>
                </a:solidFill>
                <a:latin typeface="Calibri" panose="020F0502020204030204" pitchFamily="34" charset="0"/>
                <a:cs typeface="Calibri" panose="020F0502020204030204" pitchFamily="34" charset="0"/>
              </a:rPr>
              <a:t>come in a variety of dimensions. </a:t>
            </a:r>
            <a:r>
              <a:rPr lang="en-GB" altLang="en-US" sz="1400" dirty="0">
                <a:solidFill>
                  <a:srgbClr val="000000"/>
                </a:solidFill>
                <a:latin typeface="Calibri" panose="020F0502020204030204" pitchFamily="34" charset="0"/>
                <a:cs typeface="Calibri" panose="020F0502020204030204" pitchFamily="34" charset="0"/>
              </a:rPr>
              <a:t>Those larger than a standard page are convenient because you can easily paste in printer output without using scissors. On the other hand, smaller notebooks are much easier to lug around in field conditions, and look cute. There’s a lot to be said for cute.</a:t>
            </a:r>
            <a:br>
              <a:rPr lang="en-GB" altLang="en-US" sz="1400" dirty="0">
                <a:solidFill>
                  <a:srgbClr val="000000"/>
                </a:solidFill>
                <a:latin typeface="Calibri" panose="020F0502020204030204" pitchFamily="34" charset="0"/>
                <a:cs typeface="Calibri" panose="020F0502020204030204" pitchFamily="34" charset="0"/>
              </a:rPr>
            </a:br>
            <a:r>
              <a:rPr lang="en-GB" altLang="en-US" sz="1400" b="1" dirty="0">
                <a:solidFill>
                  <a:srgbClr val="000000"/>
                </a:solidFill>
                <a:latin typeface="Calibri" panose="020F0502020204030204" pitchFamily="34" charset="0"/>
                <a:cs typeface="Calibri" panose="020F0502020204030204" pitchFamily="34" charset="0"/>
              </a:rPr>
              <a:t>4. More expensive notebooks have much nicer paper, so if you like a smooth, non-fibrous surface to write on, spend the extra money</a:t>
            </a:r>
            <a:r>
              <a:rPr lang="en-GB" altLang="en-US" sz="1400" dirty="0">
                <a:solidFill>
                  <a:srgbClr val="000000"/>
                </a:solidFill>
                <a:latin typeface="Calibri" panose="020F0502020204030204" pitchFamily="34" charset="0"/>
                <a:cs typeface="Calibri" panose="020F0502020204030204" pitchFamily="34" charset="0"/>
              </a:rPr>
              <a:t>. Nothing beats smooth, expensive paper to boost creativity and productivity (but that’s just me, and I have a paper and pen fetish).</a:t>
            </a:r>
            <a:endParaRPr lang="en-GB" altLang="en-US" sz="1400" dirty="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400" b="1" dirty="0">
                <a:solidFill>
                  <a:srgbClr val="000000"/>
                </a:solidFill>
                <a:latin typeface="Calibri" panose="020F0502020204030204" pitchFamily="34" charset="0"/>
                <a:cs typeface="Calibri" panose="020F0502020204030204" pitchFamily="34" charset="0"/>
              </a:rPr>
              <a:t>5. Spend the extra money for a notebook that has pre-numbered pages. </a:t>
            </a:r>
            <a:r>
              <a:rPr lang="en-GB" altLang="en-US" sz="1400" dirty="0">
                <a:solidFill>
                  <a:srgbClr val="000000"/>
                </a:solidFill>
                <a:latin typeface="Calibri" panose="020F0502020204030204" pitchFamily="34" charset="0"/>
                <a:cs typeface="Calibri" panose="020F0502020204030204" pitchFamily="34" charset="0"/>
              </a:rPr>
              <a:t>You probably can figure out how to number them yourself but it’s boring and life is short.</a:t>
            </a:r>
            <a:endParaRPr lang="en-GB" altLang="en-US" sz="1400" dirty="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400" dirty="0">
                <a:solidFill>
                  <a:srgbClr val="000000"/>
                </a:solidFill>
                <a:latin typeface="Calibri" panose="020F0502020204030204" pitchFamily="34" charset="0"/>
                <a:cs typeface="Calibri" panose="020F0502020204030204" pitchFamily="34" charset="0"/>
              </a:rPr>
              <a:t>6. If your parents or mentor are springing for the notebook, you might opt for the really, really expensive variety that lays completely flat when open. It’s a small thing, but it grows on you.</a:t>
            </a:r>
            <a:endParaRPr lang="en-GB" altLang="en-US" sz="1400" dirty="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400" dirty="0">
                <a:solidFill>
                  <a:srgbClr val="000000"/>
                </a:solidFill>
                <a:latin typeface="Calibri" panose="020F0502020204030204" pitchFamily="34" charset="0"/>
                <a:cs typeface="Calibri" panose="020F0502020204030204" pitchFamily="34" charset="0"/>
              </a:rPr>
              <a:t>7. If you want to keep a </a:t>
            </a:r>
            <a:r>
              <a:rPr lang="en-GB" altLang="en-US" sz="1400" b="1" dirty="0">
                <a:solidFill>
                  <a:srgbClr val="000000"/>
                </a:solidFill>
                <a:latin typeface="Calibri" panose="020F0502020204030204" pitchFamily="34" charset="0"/>
                <a:cs typeface="Calibri" panose="020F0502020204030204" pitchFamily="34" charset="0"/>
              </a:rPr>
              <a:t>digital notebook</a:t>
            </a:r>
            <a:r>
              <a:rPr lang="en-GB" altLang="en-US" sz="1400" dirty="0">
                <a:solidFill>
                  <a:srgbClr val="000000"/>
                </a:solidFill>
                <a:latin typeface="Calibri" panose="020F0502020204030204" pitchFamily="34" charset="0"/>
                <a:cs typeface="Calibri" panose="020F0502020204030204" pitchFamily="34" charset="0"/>
              </a:rPr>
              <a:t>, take a look at these reviews at </a:t>
            </a:r>
            <a:r>
              <a:rPr lang="en-GB" altLang="en-US" sz="1400" dirty="0">
                <a:solidFill>
                  <a:srgbClr val="21759B"/>
                </a:solidFill>
                <a:latin typeface="Calibri" panose="020F0502020204030204" pitchFamily="34" charset="0"/>
                <a:cs typeface="Calibri" panose="020F0502020204030204" pitchFamily="34" charset="0"/>
                <a:hlinkClick r:id="rId6" tooltip="Profhacker on digital notebooks"/>
              </a:rPr>
              <a:t>The Chronicle</a:t>
            </a:r>
            <a:r>
              <a:rPr lang="en-GB" altLang="en-US" sz="1400" dirty="0">
                <a:solidFill>
                  <a:srgbClr val="000000"/>
                </a:solidFill>
                <a:latin typeface="Calibri" panose="020F0502020204030204" pitchFamily="34" charset="0"/>
                <a:cs typeface="Calibri" panose="020F0502020204030204" pitchFamily="34" charset="0"/>
              </a:rPr>
              <a:t>, </a:t>
            </a:r>
            <a:r>
              <a:rPr lang="en-GB" altLang="en-US" sz="1400" dirty="0">
                <a:solidFill>
                  <a:srgbClr val="21759B"/>
                </a:solidFill>
                <a:latin typeface="Calibri" panose="020F0502020204030204" pitchFamily="34" charset="0"/>
                <a:cs typeface="Calibri" panose="020F0502020204030204" pitchFamily="34" charset="0"/>
                <a:hlinkClick r:id="rId7" tooltip="Digital notebooks for the lab, reviewed in Nature"/>
              </a:rPr>
              <a:t>Nature</a:t>
            </a:r>
            <a:r>
              <a:rPr lang="en-GB" altLang="en-US" sz="1400" dirty="0">
                <a:solidFill>
                  <a:srgbClr val="000000"/>
                </a:solidFill>
                <a:latin typeface="Calibri" panose="020F0502020204030204" pitchFamily="34" charset="0"/>
                <a:cs typeface="Calibri" panose="020F0502020204030204" pitchFamily="34" charset="0"/>
              </a:rPr>
              <a:t>, and </a:t>
            </a:r>
            <a:r>
              <a:rPr lang="en-GB" altLang="en-US" sz="1400" dirty="0" err="1">
                <a:solidFill>
                  <a:srgbClr val="21759B"/>
                </a:solidFill>
                <a:latin typeface="Calibri" panose="020F0502020204030204" pitchFamily="34" charset="0"/>
                <a:cs typeface="Calibri" panose="020F0502020204030204" pitchFamily="34" charset="0"/>
                <a:hlinkClick r:id="rId8" tooltip="Electronic lab notebook reviews"/>
              </a:rPr>
              <a:t>Postdocexperience</a:t>
            </a:r>
            <a:r>
              <a:rPr lang="en-GB" altLang="en-US" sz="1400" dirty="0">
                <a:solidFill>
                  <a:srgbClr val="000000"/>
                </a:solidFill>
                <a:latin typeface="Calibri" panose="020F0502020204030204" pitchFamily="34" charset="0"/>
                <a:cs typeface="Calibri" panose="020F0502020204030204" pitchFamily="34" charset="0"/>
              </a:rPr>
              <a:t>.</a:t>
            </a:r>
            <a:endParaRPr lang="en-GB" altLang="en-US" sz="1400" dirty="0">
              <a:solidFill>
                <a:srgbClr val="444444"/>
              </a:solidFill>
              <a:latin typeface="Calibri" panose="020F0502020204030204" pitchFamily="34" charset="0"/>
              <a:cs typeface="Calibri" panose="020F0502020204030204" pitchFamily="34" charset="0"/>
            </a:endParaRPr>
          </a:p>
        </p:txBody>
      </p:sp>
      <p:sp>
        <p:nvSpPr>
          <p:cNvPr id="27656"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aoblený obdélník 17"/>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8677" name="Skupina 15"/>
          <p:cNvGrpSpPr>
            <a:grpSpLocks/>
          </p:cNvGrpSpPr>
          <p:nvPr/>
        </p:nvGrpSpPr>
        <p:grpSpPr bwMode="auto">
          <a:xfrm>
            <a:off x="0" y="6638925"/>
            <a:ext cx="9142413" cy="246063"/>
            <a:chOff x="0" y="6639163"/>
            <a:chExt cx="9142412" cy="246221"/>
          </a:xfrm>
        </p:grpSpPr>
        <p:sp>
          <p:nvSpPr>
            <p:cNvPr id="28681"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868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8" name="Rectangle 12"/>
          <p:cNvSpPr>
            <a:spLocks noChangeArrowheads="1"/>
          </p:cNvSpPr>
          <p:nvPr/>
        </p:nvSpPr>
        <p:spPr bwMode="auto">
          <a:xfrm>
            <a:off x="198438" y="6196013"/>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alibri" panose="020F0502020204030204" pitchFamily="34" charset="0"/>
                <a:cs typeface="Calibri" panose="020F0502020204030204" pitchFamily="34" charset="0"/>
              </a:rPr>
              <a:t>Colin Purrington, </a:t>
            </a:r>
            <a:r>
              <a:rPr lang="en-GB" altLang="en-US" sz="1600">
                <a:latin typeface="Calibri" panose="020F0502020204030204" pitchFamily="34" charset="0"/>
                <a:cs typeface="Calibri" panose="020F0502020204030204" pitchFamily="34" charset="0"/>
                <a:hlinkClick r:id="rId5"/>
              </a:rPr>
              <a:t>https://colinpurrington.com/tips/lab-notebooks/</a:t>
            </a:r>
            <a:r>
              <a:rPr lang="en-GB" altLang="en-US" sz="1600">
                <a:latin typeface="Calibri" panose="020F0502020204030204" pitchFamily="34" charset="0"/>
                <a:cs typeface="Calibri" panose="020F0502020204030204" pitchFamily="34" charset="0"/>
              </a:rPr>
              <a:t>  </a:t>
            </a:r>
          </a:p>
        </p:txBody>
      </p:sp>
      <p:sp>
        <p:nvSpPr>
          <p:cNvPr id="28679" name="Rectangle 2"/>
          <p:cNvSpPr>
            <a:spLocks noChangeArrowheads="1"/>
          </p:cNvSpPr>
          <p:nvPr/>
        </p:nvSpPr>
        <p:spPr bwMode="auto">
          <a:xfrm>
            <a:off x="291411" y="1412776"/>
            <a:ext cx="8345333"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b="1" dirty="0">
                <a:solidFill>
                  <a:srgbClr val="000000"/>
                </a:solidFill>
                <a:latin typeface="Calibri" panose="020F0502020204030204" pitchFamily="34" charset="0"/>
                <a:cs typeface="Calibri" panose="020F0502020204030204" pitchFamily="34" charset="0"/>
              </a:rPr>
              <a:t>What to put on the outside of your </a:t>
            </a:r>
            <a:r>
              <a:rPr lang="en-GB" altLang="en-US" sz="1800" b="1" dirty="0" smtClean="0">
                <a:solidFill>
                  <a:srgbClr val="000000"/>
                </a:solidFill>
                <a:latin typeface="Calibri" panose="020F0502020204030204" pitchFamily="34" charset="0"/>
                <a:cs typeface="Calibri" panose="020F0502020204030204" pitchFamily="34" charset="0"/>
              </a:rPr>
              <a:t>notebook</a:t>
            </a:r>
          </a:p>
          <a:p>
            <a:pPr>
              <a:spcBef>
                <a:spcPct val="0"/>
              </a:spcBef>
              <a:buFontTx/>
              <a:buNone/>
            </a:pPr>
            <a:endParaRPr lang="en-GB" altLang="en-US" sz="1800" b="1"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dirty="0">
                <a:solidFill>
                  <a:srgbClr val="000000"/>
                </a:solidFill>
                <a:latin typeface="Calibri" panose="020F0502020204030204" pitchFamily="34" charset="0"/>
                <a:cs typeface="Calibri" panose="020F0502020204030204" pitchFamily="34" charset="0"/>
              </a:rPr>
              <a:t>Put your full name and year of use on the front of notebook. </a:t>
            </a:r>
            <a:r>
              <a:rPr lang="en-GB" altLang="en-US" sz="1600" dirty="0">
                <a:solidFill>
                  <a:srgbClr val="000000"/>
                </a:solidFill>
                <a:latin typeface="Calibri" panose="020F0502020204030204" pitchFamily="34" charset="0"/>
                <a:cs typeface="Calibri" panose="020F0502020204030204" pitchFamily="34" charset="0"/>
              </a:rPr>
              <a:t>And make it the actual year, not ’19. In 100 years that’s going to be so out of date.</a:t>
            </a:r>
            <a:br>
              <a:rPr lang="en-GB" altLang="en-US" sz="1600" dirty="0">
                <a:solidFill>
                  <a:srgbClr val="000000"/>
                </a:solidFill>
                <a:latin typeface="Calibri" panose="020F0502020204030204" pitchFamily="34" charset="0"/>
                <a:cs typeface="Calibri" panose="020F0502020204030204" pitchFamily="34" charset="0"/>
              </a:rPr>
            </a:br>
            <a:endParaRPr lang="en-GB" altLang="en-US" sz="16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dirty="0">
                <a:solidFill>
                  <a:srgbClr val="000000"/>
                </a:solidFill>
                <a:latin typeface="Calibri" panose="020F0502020204030204" pitchFamily="34" charset="0"/>
                <a:cs typeface="Calibri" panose="020F0502020204030204" pitchFamily="34" charset="0"/>
              </a:rPr>
              <a:t>I also suggest adding your last name and date span (e.g., 2013</a:t>
            </a:r>
            <a:r>
              <a:rPr lang="cs-CZ" altLang="en-US" sz="1600" b="1" dirty="0">
                <a:solidFill>
                  <a:srgbClr val="000000"/>
                </a:solidFill>
                <a:latin typeface="Calibri" panose="020F0502020204030204" pitchFamily="34" charset="0"/>
                <a:cs typeface="Calibri" panose="020F0502020204030204" pitchFamily="34" charset="0"/>
              </a:rPr>
              <a:t>/</a:t>
            </a:r>
            <a:r>
              <a:rPr lang="en-GB" altLang="en-US" sz="1600" b="1" dirty="0">
                <a:solidFill>
                  <a:srgbClr val="000000"/>
                </a:solidFill>
                <a:latin typeface="Calibri" panose="020F0502020204030204" pitchFamily="34" charset="0"/>
                <a:cs typeface="Calibri" panose="020F0502020204030204" pitchFamily="34" charset="0"/>
              </a:rPr>
              <a:t>06 </a:t>
            </a:r>
            <a:r>
              <a:rPr lang="cs-CZ" altLang="en-US" sz="1600" b="1" dirty="0">
                <a:solidFill>
                  <a:srgbClr val="000000"/>
                </a:solidFill>
                <a:latin typeface="Calibri" panose="020F0502020204030204" pitchFamily="34" charset="0"/>
                <a:cs typeface="Calibri" panose="020F0502020204030204" pitchFamily="34" charset="0"/>
              </a:rPr>
              <a:t>-</a:t>
            </a:r>
            <a:r>
              <a:rPr lang="en-GB" altLang="en-US" sz="1600" b="1" dirty="0">
                <a:solidFill>
                  <a:srgbClr val="000000"/>
                </a:solidFill>
                <a:latin typeface="Calibri" panose="020F0502020204030204" pitchFamily="34" charset="0"/>
                <a:cs typeface="Calibri" panose="020F0502020204030204" pitchFamily="34" charset="0"/>
              </a:rPr>
              <a:t> 2013</a:t>
            </a:r>
            <a:r>
              <a:rPr lang="cs-CZ" altLang="en-US" sz="1600" b="1" dirty="0">
                <a:solidFill>
                  <a:srgbClr val="000000"/>
                </a:solidFill>
                <a:latin typeface="Calibri" panose="020F0502020204030204" pitchFamily="34" charset="0"/>
                <a:cs typeface="Calibri" panose="020F0502020204030204" pitchFamily="34" charset="0"/>
              </a:rPr>
              <a:t>/</a:t>
            </a:r>
            <a:r>
              <a:rPr lang="en-GB" altLang="en-US" sz="1600" b="1" dirty="0">
                <a:solidFill>
                  <a:srgbClr val="000000"/>
                </a:solidFill>
                <a:latin typeface="Calibri" panose="020F0502020204030204" pitchFamily="34" charset="0"/>
                <a:cs typeface="Calibri" panose="020F0502020204030204" pitchFamily="34" charset="0"/>
              </a:rPr>
              <a:t>12</a:t>
            </a:r>
            <a:r>
              <a:rPr lang="en-GB" altLang="en-US" sz="1600" dirty="0">
                <a:solidFill>
                  <a:srgbClr val="000000"/>
                </a:solidFill>
                <a:latin typeface="Calibri" panose="020F0502020204030204" pitchFamily="34" charset="0"/>
                <a:cs typeface="Calibri" panose="020F0502020204030204" pitchFamily="34" charset="0"/>
              </a:rPr>
              <a:t>) on the spine so that you can find your research when it’s on a shelf with lots of other notebooks that look exactly alike (e.g., </a:t>
            </a:r>
            <a:r>
              <a:rPr lang="en-GB" altLang="en-US" sz="1600" dirty="0">
                <a:solidFill>
                  <a:srgbClr val="000000"/>
                </a:solidFill>
                <a:latin typeface="Calibri" panose="020F0502020204030204" pitchFamily="34" charset="0"/>
                <a:cs typeface="Calibri" panose="020F0502020204030204" pitchFamily="34" charset="0"/>
                <a:hlinkClick r:id="rId6" tooltip="Notebook spines"/>
              </a:rPr>
              <a:t>photograph</a:t>
            </a:r>
            <a:r>
              <a:rPr lang="en-GB" altLang="en-US" sz="1600" dirty="0">
                <a:solidFill>
                  <a:srgbClr val="000000"/>
                </a:solidFill>
                <a:latin typeface="Calibri" panose="020F0502020204030204" pitchFamily="34" charset="0"/>
                <a:cs typeface="Calibri" panose="020F0502020204030204" pitchFamily="34" charset="0"/>
              </a:rPr>
              <a:t>). For writing on the spine I recommend </a:t>
            </a:r>
            <a:r>
              <a:rPr lang="en-GB" altLang="en-US" sz="1600" dirty="0" err="1">
                <a:solidFill>
                  <a:srgbClr val="000000"/>
                </a:solidFill>
                <a:latin typeface="Calibri" panose="020F0502020204030204" pitchFamily="34" charset="0"/>
                <a:cs typeface="Calibri" panose="020F0502020204030204" pitchFamily="34" charset="0"/>
              </a:rPr>
              <a:t>light-colored</a:t>
            </a:r>
            <a:r>
              <a:rPr lang="en-GB" altLang="en-US" sz="1600" dirty="0">
                <a:solidFill>
                  <a:srgbClr val="000000"/>
                </a:solidFill>
                <a:latin typeface="Calibri" panose="020F0502020204030204" pitchFamily="34" charset="0"/>
                <a:cs typeface="Calibri" panose="020F0502020204030204" pitchFamily="34" charset="0"/>
              </a:rPr>
              <a:t> paint pens.</a:t>
            </a:r>
            <a:br>
              <a:rPr lang="en-GB" altLang="en-US" sz="1600" dirty="0">
                <a:solidFill>
                  <a:srgbClr val="000000"/>
                </a:solidFill>
                <a:latin typeface="Calibri" panose="020F0502020204030204" pitchFamily="34" charset="0"/>
                <a:cs typeface="Calibri" panose="020F0502020204030204" pitchFamily="34" charset="0"/>
              </a:rPr>
            </a:br>
            <a:endParaRPr lang="en-GB" altLang="en-US" sz="16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dirty="0">
                <a:solidFill>
                  <a:srgbClr val="000000"/>
                </a:solidFill>
                <a:latin typeface="Calibri" panose="020F0502020204030204" pitchFamily="34" charset="0"/>
                <a:cs typeface="Calibri" panose="020F0502020204030204" pitchFamily="34" charset="0"/>
              </a:rPr>
              <a:t>Put your mailing address, phone number, and e-mail on the inside cover. </a:t>
            </a:r>
            <a:r>
              <a:rPr lang="en-GB" altLang="en-US" sz="1600" dirty="0">
                <a:solidFill>
                  <a:srgbClr val="000000"/>
                </a:solidFill>
                <a:latin typeface="Calibri" panose="020F0502020204030204" pitchFamily="34" charset="0"/>
                <a:cs typeface="Calibri" panose="020F0502020204030204" pitchFamily="34" charset="0"/>
              </a:rPr>
              <a:t>This information is useful when you foolishly leave your notebook somewhere. Tape a $5 bill to the inside front cover with a note saying, “I’ll give you another if you find this notebook.” If your research is priceless, it’s money well spent. It’s especially good to have wording like this if you do field research with your notebook</a:t>
            </a:r>
            <a:r>
              <a:rPr lang="en-GB" altLang="en-US" sz="1600" dirty="0" smtClean="0">
                <a:solidFill>
                  <a:srgbClr val="000000"/>
                </a:solidFill>
                <a:latin typeface="Calibri" panose="020F0502020204030204" pitchFamily="34" charset="0"/>
                <a:cs typeface="Calibri" panose="020F0502020204030204" pitchFamily="34" charset="0"/>
              </a:rPr>
              <a:t>.</a:t>
            </a:r>
            <a:endParaRPr lang="en-GB" altLang="en-US" sz="1600" dirty="0">
              <a:solidFill>
                <a:srgbClr val="444444"/>
              </a:solidFill>
              <a:latin typeface="Calibri" panose="020F0502020204030204" pitchFamily="34" charset="0"/>
              <a:cs typeface="Calibri" panose="020F0502020204030204" pitchFamily="34" charset="0"/>
            </a:endParaRPr>
          </a:p>
        </p:txBody>
      </p:sp>
      <p:sp>
        <p:nvSpPr>
          <p:cNvPr id="28680"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aoblený obdélník 17"/>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9701" name="Skupina 15"/>
          <p:cNvGrpSpPr>
            <a:grpSpLocks/>
          </p:cNvGrpSpPr>
          <p:nvPr/>
        </p:nvGrpSpPr>
        <p:grpSpPr bwMode="auto">
          <a:xfrm>
            <a:off x="0" y="6638925"/>
            <a:ext cx="9142413" cy="246063"/>
            <a:chOff x="0" y="6639163"/>
            <a:chExt cx="9142412" cy="246221"/>
          </a:xfrm>
        </p:grpSpPr>
        <p:sp>
          <p:nvSpPr>
            <p:cNvPr id="29705"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970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Rectangle 12"/>
          <p:cNvSpPr>
            <a:spLocks noChangeArrowheads="1"/>
          </p:cNvSpPr>
          <p:nvPr/>
        </p:nvSpPr>
        <p:spPr bwMode="auto">
          <a:xfrm>
            <a:off x="198438" y="6196013"/>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alibri" panose="020F0502020204030204" pitchFamily="34" charset="0"/>
                <a:cs typeface="Calibri" panose="020F0502020204030204" pitchFamily="34" charset="0"/>
              </a:rPr>
              <a:t>Colin Purrington, </a:t>
            </a:r>
            <a:r>
              <a:rPr lang="en-GB" altLang="en-US" sz="1600">
                <a:latin typeface="Calibri" panose="020F0502020204030204" pitchFamily="34" charset="0"/>
                <a:cs typeface="Calibri" panose="020F0502020204030204" pitchFamily="34" charset="0"/>
                <a:hlinkClick r:id="rId5"/>
              </a:rPr>
              <a:t>https://colinpurrington.com/tips/lab-notebooks/</a:t>
            </a:r>
            <a:r>
              <a:rPr lang="en-GB" altLang="en-US" sz="1600">
                <a:latin typeface="Calibri" panose="020F0502020204030204" pitchFamily="34" charset="0"/>
                <a:cs typeface="Calibri" panose="020F0502020204030204" pitchFamily="34" charset="0"/>
              </a:rPr>
              <a:t>  </a:t>
            </a:r>
          </a:p>
        </p:txBody>
      </p:sp>
      <p:sp>
        <p:nvSpPr>
          <p:cNvPr id="29703" name="Rectangle 1"/>
          <p:cNvSpPr>
            <a:spLocks noChangeArrowheads="1"/>
          </p:cNvSpPr>
          <p:nvPr/>
        </p:nvSpPr>
        <p:spPr bwMode="auto">
          <a:xfrm>
            <a:off x="0" y="1250950"/>
            <a:ext cx="903605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b="1" dirty="0">
                <a:solidFill>
                  <a:srgbClr val="000000"/>
                </a:solidFill>
                <a:latin typeface="Calibri" panose="020F0502020204030204" pitchFamily="34" charset="0"/>
                <a:cs typeface="Calibri" panose="020F0502020204030204" pitchFamily="34" charset="0"/>
              </a:rPr>
              <a:t>General guidelines for maintaining a notebook</a:t>
            </a:r>
            <a:r>
              <a:rPr lang="en-GB" altLang="en-US" sz="1300" b="1" dirty="0">
                <a:solidFill>
                  <a:srgbClr val="000000"/>
                </a:solidFill>
                <a:latin typeface="Calibri" panose="020F0502020204030204" pitchFamily="34" charset="0"/>
                <a:cs typeface="Calibri" panose="020F0502020204030204" pitchFamily="34" charset="0"/>
              </a:rPr>
              <a:t/>
            </a:r>
            <a:br>
              <a:rPr lang="en-GB" altLang="en-US" sz="1300" b="1" dirty="0">
                <a:solidFill>
                  <a:srgbClr val="000000"/>
                </a:solidFill>
                <a:latin typeface="Calibri" panose="020F0502020204030204" pitchFamily="34" charset="0"/>
                <a:cs typeface="Calibri" panose="020F0502020204030204" pitchFamily="34" charset="0"/>
              </a:rPr>
            </a:br>
            <a:endParaRPr lang="en-GB" altLang="en-US" sz="1300" b="1"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dirty="0">
                <a:solidFill>
                  <a:srgbClr val="000000"/>
                </a:solidFill>
                <a:latin typeface="Calibri" panose="020F0502020204030204" pitchFamily="34" charset="0"/>
                <a:cs typeface="Calibri" panose="020F0502020204030204" pitchFamily="34" charset="0"/>
              </a:rPr>
              <a:t>Use a pen, never a pencil. </a:t>
            </a:r>
            <a:r>
              <a:rPr lang="en-GB" altLang="en-US" sz="1200" dirty="0">
                <a:solidFill>
                  <a:srgbClr val="000000"/>
                </a:solidFill>
                <a:latin typeface="Calibri" panose="020F0502020204030204" pitchFamily="34" charset="0"/>
                <a:cs typeface="Calibri" panose="020F0502020204030204" pitchFamily="34" charset="0"/>
              </a:rPr>
              <a:t>As for what kind of pen, use a ball point, gel pen, or </a:t>
            </a:r>
            <a:r>
              <a:rPr lang="en-GB" altLang="en-US" sz="1200" dirty="0" err="1">
                <a:solidFill>
                  <a:srgbClr val="000000"/>
                </a:solidFill>
                <a:latin typeface="Calibri" panose="020F0502020204030204" pitchFamily="34" charset="0"/>
                <a:cs typeface="Calibri" panose="020F0502020204030204" pitchFamily="34" charset="0"/>
              </a:rPr>
              <a:t>Rapidograph</a:t>
            </a:r>
            <a:r>
              <a:rPr lang="en-GB" altLang="en-US" sz="1200" dirty="0">
                <a:solidFill>
                  <a:srgbClr val="000000"/>
                </a:solidFill>
                <a:latin typeface="Calibri" panose="020F0502020204030204" pitchFamily="34" charset="0"/>
                <a:cs typeface="Calibri" panose="020F0502020204030204" pitchFamily="34" charset="0"/>
              </a:rPr>
              <a:t> — all types of which have ink that can stand up to water and most solvents. If you know what you’re doing, a fountain pen with archival, waterproof ink (e.g., </a:t>
            </a:r>
            <a:r>
              <a:rPr lang="en-GB" altLang="en-US" sz="1200" dirty="0">
                <a:solidFill>
                  <a:srgbClr val="444444"/>
                </a:solidFill>
                <a:latin typeface="Calibri" panose="020F0502020204030204" pitchFamily="34" charset="0"/>
                <a:cs typeface="Calibri" panose="020F0502020204030204" pitchFamily="34" charset="0"/>
              </a:rPr>
              <a:t>Bulletproof Black ink from </a:t>
            </a:r>
            <a:r>
              <a:rPr lang="en-GB" altLang="en-US" sz="1200" dirty="0" err="1">
                <a:solidFill>
                  <a:srgbClr val="21759B"/>
                </a:solidFill>
                <a:latin typeface="Calibri" panose="020F0502020204030204" pitchFamily="34" charset="0"/>
                <a:cs typeface="Calibri" panose="020F0502020204030204" pitchFamily="34" charset="0"/>
                <a:hlinkClick r:id="rId6"/>
              </a:rPr>
              <a:t>Noodler’s</a:t>
            </a:r>
            <a:r>
              <a:rPr lang="en-GB" altLang="en-US" sz="1200" dirty="0">
                <a:solidFill>
                  <a:srgbClr val="21759B"/>
                </a:solidFill>
                <a:latin typeface="Calibri" panose="020F0502020204030204" pitchFamily="34" charset="0"/>
                <a:cs typeface="Calibri" panose="020F0502020204030204" pitchFamily="34" charset="0"/>
                <a:hlinkClick r:id="rId6"/>
              </a:rPr>
              <a:t>)</a:t>
            </a:r>
            <a:r>
              <a:rPr lang="en-GB" altLang="en-US" sz="1200" dirty="0">
                <a:solidFill>
                  <a:srgbClr val="000000"/>
                </a:solidFill>
                <a:latin typeface="Calibri" panose="020F0502020204030204" pitchFamily="34" charset="0"/>
                <a:cs typeface="Calibri" panose="020F0502020204030204" pitchFamily="34" charset="0"/>
              </a:rPr>
              <a:t> works well</a:t>
            </a:r>
            <a:r>
              <a:rPr lang="en-GB" altLang="en-US" sz="1200" dirty="0">
                <a:latin typeface="Calibri" panose="020F0502020204030204" pitchFamily="34" charset="0"/>
                <a:cs typeface="Calibri" panose="020F0502020204030204" pitchFamily="34" charset="0"/>
              </a:rPr>
              <a:t>, too. </a:t>
            </a:r>
          </a:p>
          <a:p>
            <a:pPr>
              <a:spcBef>
                <a:spcPct val="0"/>
              </a:spcBef>
              <a:buFontTx/>
              <a:buAutoNum type="arabicPeriod"/>
            </a:pPr>
            <a:r>
              <a:rPr lang="en-GB" altLang="en-US" sz="1200" b="1" dirty="0">
                <a:latin typeface="Calibri" panose="020F0502020204030204" pitchFamily="34" charset="0"/>
                <a:cs typeface="Calibri" panose="020F0502020204030204" pitchFamily="34" charset="0"/>
              </a:rPr>
              <a:t>Avoid using Sharpies (or equivalent). </a:t>
            </a:r>
            <a:r>
              <a:rPr lang="en-GB" altLang="en-US" sz="1200" dirty="0">
                <a:latin typeface="Calibri" panose="020F0502020204030204" pitchFamily="34" charset="0"/>
                <a:cs typeface="Calibri" panose="020F0502020204030204" pitchFamily="34" charset="0"/>
              </a:rPr>
              <a:t>These markers were very good at resisting water spills but can be removed by many solvents. More importantly, permanent markers tend to bleed </a:t>
            </a:r>
            <a:r>
              <a:rPr lang="en-GB" altLang="en-US" sz="1200" dirty="0">
                <a:solidFill>
                  <a:srgbClr val="444444"/>
                </a:solidFill>
                <a:latin typeface="Calibri" panose="020F0502020204030204" pitchFamily="34" charset="0"/>
                <a:cs typeface="Calibri" panose="020F0502020204030204" pitchFamily="34" charset="0"/>
              </a:rPr>
              <a:t>through to the underlying page, which makes for rather sloppy, illegible laboratory notebooks. </a:t>
            </a:r>
          </a:p>
          <a:p>
            <a:pPr>
              <a:spcBef>
                <a:spcPct val="0"/>
              </a:spcBef>
              <a:buFontTx/>
              <a:buAutoNum type="arabicPeriod"/>
            </a:pPr>
            <a:r>
              <a:rPr lang="en-GB" altLang="en-US" sz="1200" b="1" dirty="0">
                <a:solidFill>
                  <a:srgbClr val="000000"/>
                </a:solidFill>
                <a:latin typeface="Calibri" panose="020F0502020204030204" pitchFamily="34" charset="0"/>
                <a:cs typeface="Calibri" panose="020F0502020204030204" pitchFamily="34" charset="0"/>
              </a:rPr>
              <a:t>Devote pages 1 and 2 to a Table of Contents (which you will fill in as time passes). </a:t>
            </a:r>
            <a:r>
              <a:rPr lang="en-GB" altLang="en-US" sz="1200" dirty="0">
                <a:solidFill>
                  <a:srgbClr val="000000"/>
                </a:solidFill>
                <a:latin typeface="Calibri" panose="020F0502020204030204" pitchFamily="34" charset="0"/>
                <a:cs typeface="Calibri" panose="020F0502020204030204" pitchFamily="34" charset="0"/>
              </a:rPr>
              <a:t>Have 2 columns, one for the experiment name and one for the page number where an experiment starts, etc. If you come back to your notebook after 20 years, you will be able to quickly find the appropriate section of your notebook. This Table of Contents is also crucial for others who might want to use the notebook to reconstruct your activities.</a:t>
            </a:r>
            <a:endParaRPr lang="en-GB" altLang="en-US" sz="12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dirty="0">
                <a:solidFill>
                  <a:srgbClr val="000000"/>
                </a:solidFill>
                <a:latin typeface="Calibri" panose="020F0502020204030204" pitchFamily="34" charset="0"/>
                <a:cs typeface="Calibri" panose="020F0502020204030204" pitchFamily="34" charset="0"/>
              </a:rPr>
              <a:t>Never remove a page. </a:t>
            </a:r>
            <a:r>
              <a:rPr lang="en-GB" altLang="en-US" sz="1200" dirty="0">
                <a:solidFill>
                  <a:srgbClr val="000000"/>
                </a:solidFill>
                <a:latin typeface="Calibri" panose="020F0502020204030204" pitchFamily="34" charset="0"/>
                <a:cs typeface="Calibri" panose="020F0502020204030204" pitchFamily="34" charset="0"/>
              </a:rPr>
              <a:t>This directive is to prevent unscrupulous researchers from “losing” data that might not have been </a:t>
            </a:r>
            <a:r>
              <a:rPr lang="en-GB" altLang="en-US" sz="1200" dirty="0" err="1">
                <a:solidFill>
                  <a:srgbClr val="000000"/>
                </a:solidFill>
                <a:latin typeface="Calibri" panose="020F0502020204030204" pitchFamily="34" charset="0"/>
                <a:cs typeface="Calibri" panose="020F0502020204030204" pitchFamily="34" charset="0"/>
              </a:rPr>
              <a:t>favorable</a:t>
            </a:r>
            <a:r>
              <a:rPr lang="en-GB" altLang="en-US" sz="1200" dirty="0">
                <a:solidFill>
                  <a:srgbClr val="000000"/>
                </a:solidFill>
                <a:latin typeface="Calibri" panose="020F0502020204030204" pitchFamily="34" charset="0"/>
                <a:cs typeface="Calibri" panose="020F0502020204030204" pitchFamily="34" charset="0"/>
              </a:rPr>
              <a:t> to their research objectives. If you rip out some pages you </a:t>
            </a:r>
            <a:r>
              <a:rPr lang="en-GB" altLang="en-US" sz="1200" i="1" dirty="0">
                <a:solidFill>
                  <a:srgbClr val="000000"/>
                </a:solidFill>
                <a:latin typeface="Calibri" panose="020F0502020204030204" pitchFamily="34" charset="0"/>
                <a:cs typeface="Calibri" panose="020F0502020204030204" pitchFamily="34" charset="0"/>
              </a:rPr>
              <a:t>thought</a:t>
            </a:r>
            <a:r>
              <a:rPr lang="en-GB" altLang="en-US" sz="1200" dirty="0">
                <a:solidFill>
                  <a:srgbClr val="000000"/>
                </a:solidFill>
                <a:latin typeface="Calibri" panose="020F0502020204030204" pitchFamily="34" charset="0"/>
                <a:cs typeface="Calibri" panose="020F0502020204030204" pitchFamily="34" charset="0"/>
              </a:rPr>
              <a:t> were unnecessary, others might reasonably view the gaps as suspicious.</a:t>
            </a:r>
            <a:endParaRPr lang="en-GB" altLang="en-US" sz="12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dirty="0">
                <a:solidFill>
                  <a:srgbClr val="000000"/>
                </a:solidFill>
                <a:latin typeface="Calibri" panose="020F0502020204030204" pitchFamily="34" charset="0"/>
                <a:cs typeface="Calibri" panose="020F0502020204030204" pitchFamily="34" charset="0"/>
              </a:rPr>
              <a:t>If you make a mistake, draw a </a:t>
            </a:r>
            <a:r>
              <a:rPr lang="en-GB" altLang="en-US" sz="1200" b="1" i="1" dirty="0">
                <a:solidFill>
                  <a:srgbClr val="000000"/>
                </a:solidFill>
                <a:latin typeface="Calibri" panose="020F0502020204030204" pitchFamily="34" charset="0"/>
                <a:cs typeface="Calibri" panose="020F0502020204030204" pitchFamily="34" charset="0"/>
              </a:rPr>
              <a:t>thin</a:t>
            </a:r>
            <a:r>
              <a:rPr lang="en-GB" altLang="en-US" sz="1200" b="1" dirty="0">
                <a:solidFill>
                  <a:srgbClr val="000000"/>
                </a:solidFill>
                <a:latin typeface="Calibri" panose="020F0502020204030204" pitchFamily="34" charset="0"/>
                <a:cs typeface="Calibri" panose="020F0502020204030204" pitchFamily="34" charset="0"/>
              </a:rPr>
              <a:t> line through the word or number rather than obliterating the entry with a blob of ink. </a:t>
            </a:r>
            <a:r>
              <a:rPr lang="en-GB" altLang="en-US" sz="1200" dirty="0">
                <a:solidFill>
                  <a:srgbClr val="000000"/>
                </a:solidFill>
                <a:latin typeface="Calibri" panose="020F0502020204030204" pitchFamily="34" charset="0"/>
                <a:cs typeface="Calibri" panose="020F0502020204030204" pitchFamily="34" charset="0"/>
              </a:rPr>
              <a:t>You might decide, upon reflection, that your original entry was actually the correct one, and you will be glad that you can still read it.</a:t>
            </a:r>
            <a:endParaRPr lang="en-GB" altLang="en-US" sz="12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dirty="0">
                <a:solidFill>
                  <a:srgbClr val="000000"/>
                </a:solidFill>
                <a:latin typeface="Calibri" panose="020F0502020204030204" pitchFamily="34" charset="0"/>
                <a:cs typeface="Calibri" panose="020F0502020204030204" pitchFamily="34" charset="0"/>
              </a:rPr>
              <a:t>For the same reason, never use correction fluids </a:t>
            </a:r>
            <a:r>
              <a:rPr lang="en-GB" altLang="en-US" sz="1200" dirty="0">
                <a:solidFill>
                  <a:srgbClr val="000000"/>
                </a:solidFill>
                <a:latin typeface="Calibri" panose="020F0502020204030204" pitchFamily="34" charset="0"/>
                <a:cs typeface="Calibri" panose="020F0502020204030204" pitchFamily="34" charset="0"/>
              </a:rPr>
              <a:t>(e.g., White Out) or strips of white laboratory tape.</a:t>
            </a:r>
            <a:endParaRPr lang="en-GB" altLang="en-US" sz="12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dirty="0">
                <a:solidFill>
                  <a:srgbClr val="000000"/>
                </a:solidFill>
                <a:latin typeface="Calibri" panose="020F0502020204030204" pitchFamily="34" charset="0"/>
                <a:cs typeface="Calibri" panose="020F0502020204030204" pitchFamily="34" charset="0"/>
              </a:rPr>
              <a:t>Write legibly. </a:t>
            </a:r>
            <a:r>
              <a:rPr lang="en-GB" altLang="en-US" sz="1200" dirty="0">
                <a:solidFill>
                  <a:srgbClr val="000000"/>
                </a:solidFill>
                <a:latin typeface="Calibri" panose="020F0502020204030204" pitchFamily="34" charset="0"/>
                <a:cs typeface="Calibri" panose="020F0502020204030204" pitchFamily="34" charset="0"/>
              </a:rPr>
              <a:t>Your notebook does not have to be a work of art but it should be easily readable by </a:t>
            </a:r>
            <a:r>
              <a:rPr lang="en-GB" altLang="en-US" sz="1200" i="1" dirty="0">
                <a:solidFill>
                  <a:srgbClr val="000000"/>
                </a:solidFill>
                <a:latin typeface="Calibri" panose="020F0502020204030204" pitchFamily="34" charset="0"/>
                <a:cs typeface="Calibri" panose="020F0502020204030204" pitchFamily="34" charset="0"/>
              </a:rPr>
              <a:t>another</a:t>
            </a:r>
            <a:r>
              <a:rPr lang="en-GB" altLang="en-US" sz="1200" dirty="0">
                <a:solidFill>
                  <a:srgbClr val="000000"/>
                </a:solidFill>
                <a:latin typeface="Calibri" panose="020F0502020204030204" pitchFamily="34" charset="0"/>
                <a:cs typeface="Calibri" panose="020F0502020204030204" pitchFamily="34" charset="0"/>
              </a:rPr>
              <a:t> person of average intelligence.</a:t>
            </a:r>
            <a:endParaRPr lang="en-GB" altLang="en-US" sz="12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dirty="0">
                <a:solidFill>
                  <a:srgbClr val="000000"/>
                </a:solidFill>
                <a:latin typeface="Calibri" panose="020F0502020204030204" pitchFamily="34" charset="0"/>
                <a:cs typeface="Calibri" panose="020F0502020204030204" pitchFamily="34" charset="0"/>
              </a:rPr>
              <a:t>Provide the full date whenever you make an entry</a:t>
            </a:r>
            <a:r>
              <a:rPr lang="en-GB" altLang="en-US" sz="1200" dirty="0">
                <a:solidFill>
                  <a:srgbClr val="000000"/>
                </a:solidFill>
                <a:latin typeface="Calibri" panose="020F0502020204030204" pitchFamily="34" charset="0"/>
                <a:cs typeface="Calibri" panose="020F0502020204030204" pitchFamily="34" charset="0"/>
              </a:rPr>
              <a:t>. Use the international standard format if possible: YYYY/MM/DD (e.g., 2019/01/11). Note: only the month gets a leading zero when just a single digit. </a:t>
            </a:r>
            <a:endParaRPr lang="en-GB" altLang="en-US" sz="12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dirty="0">
                <a:solidFill>
                  <a:srgbClr val="000000"/>
                </a:solidFill>
                <a:latin typeface="Calibri" panose="020F0502020204030204" pitchFamily="34" charset="0"/>
                <a:cs typeface="Calibri" panose="020F0502020204030204" pitchFamily="34" charset="0"/>
              </a:rPr>
              <a:t>There’s a fad in some fields to “recopy” notes into a different notebook at the end of the day. I think doing that is insane. </a:t>
            </a:r>
            <a:r>
              <a:rPr lang="en-GB" altLang="en-US" sz="1200" dirty="0">
                <a:solidFill>
                  <a:srgbClr val="000000"/>
                </a:solidFill>
                <a:latin typeface="Calibri" panose="020F0502020204030204" pitchFamily="34" charset="0"/>
                <a:cs typeface="Calibri" panose="020F0502020204030204" pitchFamily="34" charset="0"/>
              </a:rPr>
              <a:t>Sure, you might have fresh insight when you’re recopying data and such, but you’ll invariably introduce copying errors (yes, even you). If you really think recopying is going to help your science, I suggest you record your “field” notes on one side of the notebook and then recopy and add insights onto the facing page. However, if you do fieldwork were it is likely that you’ll </a:t>
            </a:r>
            <a:r>
              <a:rPr lang="en-GB" altLang="en-US" sz="1200" i="1" dirty="0">
                <a:solidFill>
                  <a:srgbClr val="000000"/>
                </a:solidFill>
                <a:latin typeface="Calibri" panose="020F0502020204030204" pitchFamily="34" charset="0"/>
                <a:cs typeface="Calibri" panose="020F0502020204030204" pitchFamily="34" charset="0"/>
              </a:rPr>
              <a:t>lose</a:t>
            </a:r>
            <a:r>
              <a:rPr lang="en-GB" altLang="en-US" sz="1200" dirty="0">
                <a:solidFill>
                  <a:srgbClr val="000000"/>
                </a:solidFill>
                <a:latin typeface="Calibri" panose="020F0502020204030204" pitchFamily="34" charset="0"/>
                <a:cs typeface="Calibri" panose="020F0502020204030204" pitchFamily="34" charset="0"/>
              </a:rPr>
              <a:t> your notebook or it will be stolen by bands of thugs with machetes, recopying into a secondary notebook might make good sense (so don’t travel with both copies, just in case). Again, if you have a smartphone or </a:t>
            </a:r>
            <a:r>
              <a:rPr lang="en-GB" altLang="en-US" sz="1200" dirty="0" err="1">
                <a:solidFill>
                  <a:srgbClr val="000000"/>
                </a:solidFill>
                <a:latin typeface="Calibri" panose="020F0502020204030204" pitchFamily="34" charset="0"/>
                <a:cs typeface="Calibri" panose="020F0502020204030204" pitchFamily="34" charset="0"/>
              </a:rPr>
              <a:t>wifi</a:t>
            </a:r>
            <a:r>
              <a:rPr lang="en-GB" altLang="en-US" sz="1200" dirty="0">
                <a:solidFill>
                  <a:srgbClr val="000000"/>
                </a:solidFill>
                <a:latin typeface="Calibri" panose="020F0502020204030204" pitchFamily="34" charset="0"/>
                <a:cs typeface="Calibri" panose="020F0502020204030204" pitchFamily="34" charset="0"/>
              </a:rPr>
              <a:t>-enabled camera, just take daily photos of your pages and send them to the cloud.</a:t>
            </a:r>
            <a:endParaRPr lang="en-GB" altLang="en-US" sz="1200" dirty="0">
              <a:solidFill>
                <a:srgbClr val="444444"/>
              </a:solidFill>
              <a:latin typeface="Calibri" panose="020F0502020204030204" pitchFamily="34" charset="0"/>
              <a:cs typeface="Calibri" panose="020F0502020204030204" pitchFamily="34" charset="0"/>
            </a:endParaRPr>
          </a:p>
        </p:txBody>
      </p:sp>
      <p:sp>
        <p:nvSpPr>
          <p:cNvPr id="29704"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4"/>
          <p:cNvSpPr>
            <a:spLocks noChangeArrowheads="1"/>
          </p:cNvSpPr>
          <p:nvPr/>
        </p:nvSpPr>
        <p:spPr bwMode="auto">
          <a:xfrm>
            <a:off x="107950" y="1449388"/>
            <a:ext cx="237648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b="1">
                <a:latin typeface="Calibri" panose="020F0502020204030204" pitchFamily="34" charset="0"/>
                <a:cs typeface="Calibri" panose="020F0502020204030204" pitchFamily="34" charset="0"/>
              </a:rPr>
              <a:t>Negative and positive controls</a:t>
            </a:r>
          </a:p>
          <a:p>
            <a:pPr eaLnBrk="1" hangingPunct="1">
              <a:spcBef>
                <a:spcPct val="0"/>
              </a:spcBef>
              <a:buFontTx/>
              <a:buNone/>
            </a:pPr>
            <a:endParaRPr lang="en-GB" altLang="cs-CZ" sz="2000">
              <a:latin typeface="Calibri" panose="020F0502020204030204" pitchFamily="34" charset="0"/>
              <a:cs typeface="Calibri" panose="020F0502020204030204" pitchFamily="34" charset="0"/>
            </a:endParaRPr>
          </a:p>
          <a:p>
            <a:pPr eaLnBrk="1" hangingPunct="1">
              <a:spcBef>
                <a:spcPct val="0"/>
              </a:spcBef>
              <a:buFontTx/>
              <a:buNone/>
            </a:pPr>
            <a:r>
              <a:rPr lang="en-GB" altLang="en-US" sz="2000" b="1">
                <a:latin typeface="Calibri" panose="020F0502020204030204" pitchFamily="34" charset="0"/>
                <a:cs typeface="Calibri" panose="020F0502020204030204" pitchFamily="34" charset="0"/>
              </a:rPr>
              <a:t>A negative control</a:t>
            </a:r>
            <a:r>
              <a:rPr lang="en-GB" altLang="en-US" sz="2000">
                <a:latin typeface="Calibri" panose="020F0502020204030204" pitchFamily="34" charset="0"/>
                <a:cs typeface="Calibri" panose="020F0502020204030204" pitchFamily="34" charset="0"/>
              </a:rPr>
              <a:t> is a kind of control that is not expected to produce results.</a:t>
            </a:r>
          </a:p>
          <a:p>
            <a:pPr eaLnBrk="1" hangingPunct="1">
              <a:spcBef>
                <a:spcPct val="0"/>
              </a:spcBef>
              <a:buFontTx/>
              <a:buNone/>
            </a:pPr>
            <a:r>
              <a:rPr lang="en-GB" altLang="en-US" sz="2000" b="1">
                <a:latin typeface="Calibri" panose="020F0502020204030204" pitchFamily="34" charset="0"/>
                <a:cs typeface="Calibri" panose="020F0502020204030204" pitchFamily="34" charset="0"/>
              </a:rPr>
              <a:t>A positive control</a:t>
            </a:r>
            <a:r>
              <a:rPr lang="en-GB" altLang="en-US" sz="2000">
                <a:latin typeface="Calibri" panose="020F0502020204030204" pitchFamily="34" charset="0"/>
                <a:cs typeface="Calibri" panose="020F0502020204030204" pitchFamily="34" charset="0"/>
              </a:rPr>
              <a:t> is a kind of control that produce known results</a:t>
            </a:r>
            <a:endParaRPr lang="en-GB" altLang="cs-CZ" sz="2000">
              <a:latin typeface="Calibri" panose="020F0502020204030204" pitchFamily="34" charset="0"/>
              <a:cs typeface="Calibri" panose="020F0502020204030204" pitchFamily="34" charset="0"/>
            </a:endParaRPr>
          </a:p>
          <a:p>
            <a:pPr eaLnBrk="1" hangingPunct="1">
              <a:spcBef>
                <a:spcPct val="0"/>
              </a:spcBef>
              <a:buFontTx/>
              <a:buNone/>
            </a:pPr>
            <a:endParaRPr lang="en-GB" altLang="cs-CZ" sz="2000">
              <a:latin typeface="Calibri" panose="020F0502020204030204" pitchFamily="34" charset="0"/>
              <a:cs typeface="Calibri" panose="020F0502020204030204" pitchFamily="34" charset="0"/>
            </a:endParaRPr>
          </a:p>
          <a:p>
            <a:pPr eaLnBrk="1" hangingPunct="1">
              <a:spcBef>
                <a:spcPct val="0"/>
              </a:spcBef>
              <a:buFontTx/>
              <a:buNone/>
            </a:pPr>
            <a:r>
              <a:rPr lang="en-GB" altLang="cs-CZ" sz="2000">
                <a:latin typeface="Calibri" panose="020F0502020204030204" pitchFamily="34" charset="0"/>
                <a:cs typeface="Calibri" panose="020F0502020204030204" pitchFamily="34" charset="0"/>
              </a:rPr>
              <a:t>Controls need to be involved to test methods, chemicals, organisms, etc.</a:t>
            </a:r>
          </a:p>
        </p:txBody>
      </p:sp>
      <p:pic>
        <p:nvPicPr>
          <p:cNvPr id="30723" name="Picture 15"/>
          <p:cNvPicPr>
            <a:picLocks noChangeAspect="1" noChangeArrowheads="1"/>
          </p:cNvPicPr>
          <p:nvPr/>
        </p:nvPicPr>
        <p:blipFill>
          <a:blip r:embed="rId2">
            <a:extLst>
              <a:ext uri="{28A0092B-C50C-407E-A947-70E740481C1C}">
                <a14:useLocalDpi xmlns:a14="http://schemas.microsoft.com/office/drawing/2010/main" val="0"/>
              </a:ext>
            </a:extLst>
          </a:blip>
          <a:srcRect l="18364" t="12439" r="13831" b="5402"/>
          <a:stretch>
            <a:fillRect/>
          </a:stretch>
        </p:blipFill>
        <p:spPr bwMode="auto">
          <a:xfrm>
            <a:off x="2376488" y="1476375"/>
            <a:ext cx="663575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4" name="Skupina 12"/>
          <p:cNvGrpSpPr>
            <a:grpSpLocks/>
          </p:cNvGrpSpPr>
          <p:nvPr/>
        </p:nvGrpSpPr>
        <p:grpSpPr bwMode="auto">
          <a:xfrm>
            <a:off x="0" y="6638925"/>
            <a:ext cx="9142413" cy="246063"/>
            <a:chOff x="0" y="6639164"/>
            <a:chExt cx="9142412" cy="246379"/>
          </a:xfrm>
        </p:grpSpPr>
        <p:sp>
          <p:nvSpPr>
            <p:cNvPr id="30730"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3073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2" descr="pecetUK"/>
            <p:cNvPicPr>
              <a:picLocks noChangeAspect="1" noChangeArrowheads="1"/>
            </p:cNvPicPr>
            <p:nvPr/>
          </p:nvPicPr>
          <p:blipFill>
            <a:blip r:embed="rId4"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Zaoblený obdélník 14"/>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0728"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
        <p:nvSpPr>
          <p:cNvPr id="30729" name="Text Box 5"/>
          <p:cNvSpPr txBox="1">
            <a:spLocks noChangeArrowheads="1"/>
          </p:cNvSpPr>
          <p:nvPr/>
        </p:nvSpPr>
        <p:spPr bwMode="auto">
          <a:xfrm>
            <a:off x="395288" y="1052513"/>
            <a:ext cx="772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a:latin typeface="Calibri" panose="020F0502020204030204" pitchFamily="34" charset="0"/>
                <a:cs typeface="Calibri" panose="020F0502020204030204" pitchFamily="34" charset="0"/>
              </a:rPr>
              <a:t>1.2. </a:t>
            </a:r>
            <a:r>
              <a:rPr lang="en-US" altLang="cs-CZ" sz="2000" b="1">
                <a:latin typeface="Calibri" panose="020F0502020204030204" pitchFamily="34" charset="0"/>
                <a:cs typeface="Calibri" panose="020F0502020204030204" pitchFamily="34" charset="0"/>
              </a:rPr>
              <a:t>Observation and experiment - two </a:t>
            </a:r>
            <a:r>
              <a:rPr lang="cs-CZ" altLang="cs-CZ" sz="2000" b="1">
                <a:latin typeface="Calibri" panose="020F0502020204030204" pitchFamily="34" charset="0"/>
                <a:cs typeface="Calibri" panose="020F0502020204030204" pitchFamily="34" charset="0"/>
              </a:rPr>
              <a:t>main</a:t>
            </a:r>
            <a:r>
              <a:rPr lang="en-US" altLang="cs-CZ" sz="2000" b="1">
                <a:latin typeface="Calibri" panose="020F0502020204030204" pitchFamily="34" charset="0"/>
                <a:cs typeface="Calibri" panose="020F0502020204030204" pitchFamily="34" charset="0"/>
              </a:rPr>
              <a:t> approaches</a:t>
            </a:r>
            <a:endParaRPr lang="cs-CZ" altLang="cs-CZ" sz="2000" b="1">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ChangeArrowheads="1"/>
          </p:cNvSpPr>
          <p:nvPr/>
        </p:nvSpPr>
        <p:spPr bwMode="auto">
          <a:xfrm>
            <a:off x="395288" y="2347913"/>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cs typeface="Calibri" panose="020F0502020204030204" pitchFamily="34" charset="0"/>
              </a:rPr>
              <a:t>The e</a:t>
            </a:r>
            <a:r>
              <a:rPr lang="en-US" altLang="cs-CZ" sz="2000">
                <a:latin typeface="Calibri" panose="020F0502020204030204" pitchFamily="34" charset="0"/>
                <a:cs typeface="Calibri" panose="020F0502020204030204" pitchFamily="34" charset="0"/>
              </a:rPr>
              <a:t>valuation and interpretation of the experiment</a:t>
            </a:r>
            <a:r>
              <a:rPr lang="cs-CZ" altLang="cs-CZ" sz="2000">
                <a:latin typeface="Calibri" panose="020F0502020204030204" pitchFamily="34" charset="0"/>
                <a:cs typeface="Calibri" panose="020F0502020204030204" pitchFamily="34" charset="0"/>
              </a:rPr>
              <a:t>:</a:t>
            </a:r>
            <a:endParaRPr lang="en-US" altLang="cs-CZ" sz="2000">
              <a:latin typeface="Calibri" panose="020F0502020204030204" pitchFamily="34" charset="0"/>
              <a:cs typeface="Calibri" panose="020F0502020204030204" pitchFamily="34" charset="0"/>
            </a:endParaRPr>
          </a:p>
        </p:txBody>
      </p:sp>
      <p:sp>
        <p:nvSpPr>
          <p:cNvPr id="65549" name="Rectangle 13"/>
          <p:cNvSpPr>
            <a:spLocks noChangeArrowheads="1"/>
          </p:cNvSpPr>
          <p:nvPr/>
        </p:nvSpPr>
        <p:spPr bwMode="auto">
          <a:xfrm>
            <a:off x="584200" y="3152775"/>
            <a:ext cx="825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 both original form of data (numbers, images) and processed data in a form of electronic protocol must be stored </a:t>
            </a:r>
          </a:p>
        </p:txBody>
      </p:sp>
      <p:sp>
        <p:nvSpPr>
          <p:cNvPr id="65552" name="Rectangle 16"/>
          <p:cNvSpPr>
            <a:spLocks noChangeArrowheads="1"/>
          </p:cNvSpPr>
          <p:nvPr/>
        </p:nvSpPr>
        <p:spPr bwMode="auto">
          <a:xfrm>
            <a:off x="628650" y="4953000"/>
            <a:ext cx="8264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 </a:t>
            </a:r>
            <a:r>
              <a:rPr lang="en-US" altLang="cs-CZ" sz="2000">
                <a:latin typeface="Calibri" panose="020F0502020204030204" pitchFamily="34" charset="0"/>
                <a:cs typeface="Calibri" panose="020F0502020204030204" pitchFamily="34" charset="0"/>
                <a:hlinkClick r:id="rId2"/>
              </a:rPr>
              <a:t>statistical evaluatio</a:t>
            </a:r>
            <a:r>
              <a:rPr lang="cs-CZ" altLang="cs-CZ" sz="2000">
                <a:latin typeface="Calibri" panose="020F0502020204030204" pitchFamily="34" charset="0"/>
                <a:cs typeface="Calibri" panose="020F0502020204030204" pitchFamily="34" charset="0"/>
                <a:hlinkClick r:id="rId2"/>
              </a:rPr>
              <a:t>n</a:t>
            </a:r>
            <a:r>
              <a:rPr lang="en-US" altLang="cs-CZ" sz="2000">
                <a:latin typeface="Calibri" panose="020F0502020204030204" pitchFamily="34" charset="0"/>
                <a:cs typeface="Calibri" panose="020F0502020204030204" pitchFamily="34" charset="0"/>
              </a:rPr>
              <a:t> </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depending on the experimental design</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when needed </a:t>
            </a:r>
            <a:r>
              <a:rPr lang="cs-CZ" altLang="cs-CZ" sz="2000">
                <a:latin typeface="Calibri" panose="020F0502020204030204" pitchFamily="34" charset="0"/>
                <a:cs typeface="Calibri" panose="020F0502020204030204" pitchFamily="34" charset="0"/>
              </a:rPr>
              <a:t>it </a:t>
            </a:r>
            <a:r>
              <a:rPr lang="en-US" altLang="cs-CZ" sz="2000">
                <a:latin typeface="Calibri" panose="020F0502020204030204" pitchFamily="34" charset="0"/>
                <a:cs typeface="Calibri" panose="020F0502020204030204" pitchFamily="34" charset="0"/>
              </a:rPr>
              <a:t>must be consulted with experts</a:t>
            </a:r>
          </a:p>
        </p:txBody>
      </p:sp>
      <p:sp>
        <p:nvSpPr>
          <p:cNvPr id="65553" name="Rectangle 17"/>
          <p:cNvSpPr>
            <a:spLocks noChangeArrowheads="1"/>
          </p:cNvSpPr>
          <p:nvPr/>
        </p:nvSpPr>
        <p:spPr bwMode="auto">
          <a:xfrm>
            <a:off x="584200" y="4016375"/>
            <a:ext cx="825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latin typeface="Calibri" panose="020F0502020204030204" pitchFamily="34" charset="0"/>
                <a:cs typeface="Calibri" panose="020F0502020204030204" pitchFamily="34" charset="0"/>
              </a:rPr>
              <a:t>- collecting processed data together with preliminary conclusions in a form of </a:t>
            </a:r>
            <a:r>
              <a:rPr lang="en-US" altLang="cs-CZ" sz="2000" dirty="0">
                <a:latin typeface="Calibri" panose="020F0502020204030204" pitchFamily="34" charset="0"/>
                <a:cs typeface="Calibri" panose="020F0502020204030204" pitchFamily="34" charset="0"/>
                <a:hlinkClick r:id="rId3"/>
              </a:rPr>
              <a:t>presentation</a:t>
            </a:r>
            <a:r>
              <a:rPr lang="en-US" altLang="cs-CZ" sz="2000" dirty="0">
                <a:latin typeface="Calibri" panose="020F0502020204030204" pitchFamily="34" charset="0"/>
                <a:cs typeface="Calibri" panose="020F0502020204030204" pitchFamily="34" charset="0"/>
              </a:rPr>
              <a:t> is very useful</a:t>
            </a:r>
          </a:p>
        </p:txBody>
      </p:sp>
      <p:sp>
        <p:nvSpPr>
          <p:cNvPr id="31750" name="Text Box 24"/>
          <p:cNvSpPr txBox="1">
            <a:spLocks noChangeArrowheads="1"/>
          </p:cNvSpPr>
          <p:nvPr/>
        </p:nvSpPr>
        <p:spPr bwMode="auto">
          <a:xfrm>
            <a:off x="395288" y="1484313"/>
            <a:ext cx="8424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How to perform experiments? Experimental design, data a</a:t>
            </a:r>
            <a:r>
              <a:rPr lang="cs-CZ" altLang="cs-CZ" sz="2000">
                <a:latin typeface="Calibri" panose="020F0502020204030204" pitchFamily="34" charset="0"/>
                <a:cs typeface="Calibri" panose="020F0502020204030204" pitchFamily="34" charset="0"/>
              </a:rPr>
              <a:t>c</a:t>
            </a:r>
            <a:r>
              <a:rPr lang="en-US" altLang="cs-CZ" sz="2000">
                <a:latin typeface="Calibri" panose="020F0502020204030204" pitchFamily="34" charset="0"/>
                <a:cs typeface="Calibri" panose="020F0502020204030204" pitchFamily="34" charset="0"/>
              </a:rPr>
              <a:t>quisition</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processing and interpretation</a:t>
            </a:r>
          </a:p>
        </p:txBody>
      </p:sp>
      <p:grpSp>
        <p:nvGrpSpPr>
          <p:cNvPr id="31751" name="Skupina 13"/>
          <p:cNvGrpSpPr>
            <a:grpSpLocks/>
          </p:cNvGrpSpPr>
          <p:nvPr/>
        </p:nvGrpSpPr>
        <p:grpSpPr bwMode="auto">
          <a:xfrm>
            <a:off x="0" y="6638925"/>
            <a:ext cx="9142413" cy="246063"/>
            <a:chOff x="0" y="6639164"/>
            <a:chExt cx="9142412" cy="246379"/>
          </a:xfrm>
        </p:grpSpPr>
        <p:sp>
          <p:nvSpPr>
            <p:cNvPr id="31757"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3175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2" descr="pecetUK"/>
            <p:cNvPicPr>
              <a:picLocks noChangeAspect="1" noChangeArrowheads="1"/>
            </p:cNvPicPr>
            <p:nvPr/>
          </p:nvPicPr>
          <p:blipFill>
            <a:blip r:embed="rId5"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Zaoblený obdélník 15"/>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1755"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
        <p:nvSpPr>
          <p:cNvPr id="31756" name="Text Box 5"/>
          <p:cNvSpPr txBox="1">
            <a:spLocks noChangeArrowheads="1"/>
          </p:cNvSpPr>
          <p:nvPr/>
        </p:nvSpPr>
        <p:spPr bwMode="auto">
          <a:xfrm>
            <a:off x="395288" y="1052513"/>
            <a:ext cx="75596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1.2. </a:t>
            </a:r>
            <a:r>
              <a:rPr lang="en-US" altLang="cs-CZ" sz="2200" b="1">
                <a:latin typeface="Calibri" panose="020F0502020204030204" pitchFamily="34" charset="0"/>
                <a:cs typeface="Calibri" panose="020F0502020204030204" pitchFamily="34" charset="0"/>
              </a:rPr>
              <a:t>Observation and experiment - two general approaches</a:t>
            </a:r>
            <a:endParaRPr lang="cs-CZ" altLang="cs-CZ" sz="2200" b="1">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9" grpId="0"/>
      <p:bldP spid="65552" grpId="0"/>
      <p:bldP spid="655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5"/>
          <p:cNvSpPr txBox="1">
            <a:spLocks noChangeArrowheads="1"/>
          </p:cNvSpPr>
          <p:nvPr/>
        </p:nvSpPr>
        <p:spPr bwMode="auto">
          <a:xfrm>
            <a:off x="323850" y="1557338"/>
            <a:ext cx="86010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600" b="1">
                <a:latin typeface="Calibri" panose="020F0502020204030204" pitchFamily="34" charset="0"/>
                <a:cs typeface="Calibri" panose="020F0502020204030204" pitchFamily="34" charset="0"/>
              </a:rPr>
              <a:t>2. Helpful hints in the processing of experimental data</a:t>
            </a:r>
            <a:endParaRPr lang="cs-CZ" altLang="cs-CZ" sz="2600" b="1">
              <a:latin typeface="Calibri" panose="020F0502020204030204" pitchFamily="34" charset="0"/>
              <a:cs typeface="Calibri" panose="020F0502020204030204" pitchFamily="34" charset="0"/>
            </a:endParaRPr>
          </a:p>
          <a:p>
            <a:pPr eaLnBrk="1" hangingPunct="1">
              <a:spcBef>
                <a:spcPct val="0"/>
              </a:spcBef>
              <a:buFontTx/>
              <a:buNone/>
            </a:pPr>
            <a:endParaRPr lang="en-US" altLang="cs-CZ" sz="2600" b="1">
              <a:latin typeface="Calibri" panose="020F0502020204030204" pitchFamily="34" charset="0"/>
              <a:cs typeface="Calibri" panose="020F0502020204030204" pitchFamily="34" charset="0"/>
            </a:endParaRP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2.1. Organization of work, type of data</a:t>
            </a: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2.2. Data explorers, correct data handling and saving</a:t>
            </a: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2.3. Spreadsheets, statistical software, graph editors </a:t>
            </a: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2.4. Processing of structural and sequence data </a:t>
            </a: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2.5.</a:t>
            </a:r>
            <a:r>
              <a:rPr lang="cs-CZ" altLang="cs-CZ" sz="2600">
                <a:latin typeface="Calibri" panose="020F0502020204030204" pitchFamily="34" charset="0"/>
                <a:cs typeface="Calibri" panose="020F0502020204030204" pitchFamily="34" charset="0"/>
              </a:rPr>
              <a:t> </a:t>
            </a:r>
            <a:r>
              <a:rPr lang="en-US" altLang="cs-CZ" sz="2600">
                <a:latin typeface="Calibri" panose="020F0502020204030204" pitchFamily="34" charset="0"/>
                <a:cs typeface="Calibri" panose="020F0502020204030204" pitchFamily="34" charset="0"/>
              </a:rPr>
              <a:t>Image analysis, graphical software, presentation software</a:t>
            </a:r>
          </a:p>
          <a:p>
            <a:pPr algn="just" eaLnBrk="1" hangingPunct="1">
              <a:spcBef>
                <a:spcPct val="0"/>
              </a:spcBef>
              <a:buFontTx/>
              <a:buNone/>
            </a:pPr>
            <a:endParaRPr lang="en-US" altLang="cs-CZ" sz="2600" b="1">
              <a:latin typeface="Calibri" panose="020F0502020204030204" pitchFamily="34" charset="0"/>
              <a:cs typeface="Calibri" panose="020F0502020204030204" pitchFamily="34" charset="0"/>
            </a:endParaRPr>
          </a:p>
        </p:txBody>
      </p:sp>
      <p:grpSp>
        <p:nvGrpSpPr>
          <p:cNvPr id="6147" name="Skupina 8"/>
          <p:cNvGrpSpPr>
            <a:grpSpLocks/>
          </p:cNvGrpSpPr>
          <p:nvPr/>
        </p:nvGrpSpPr>
        <p:grpSpPr bwMode="auto">
          <a:xfrm>
            <a:off x="0" y="6638925"/>
            <a:ext cx="9142413" cy="246063"/>
            <a:chOff x="0" y="6639164"/>
            <a:chExt cx="9142412" cy="246379"/>
          </a:xfrm>
        </p:grpSpPr>
        <p:sp>
          <p:nvSpPr>
            <p:cNvPr id="6152"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615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8" name="Rectangle 4"/>
          <p:cNvSpPr>
            <a:spLocks noChangeArrowheads="1"/>
          </p:cNvSpPr>
          <p:nvPr/>
        </p:nvSpPr>
        <p:spPr bwMode="auto">
          <a:xfrm>
            <a:off x="3916363" y="115888"/>
            <a:ext cx="1749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Syllabus</a:t>
            </a:r>
          </a:p>
        </p:txBody>
      </p:sp>
      <p:sp>
        <p:nvSpPr>
          <p:cNvPr id="12" name="Zaoblený obdélník 11"/>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5"/>
          <p:cNvSpPr txBox="1">
            <a:spLocks noChangeArrowheads="1"/>
          </p:cNvSpPr>
          <p:nvPr/>
        </p:nvSpPr>
        <p:spPr bwMode="auto">
          <a:xfrm>
            <a:off x="214313" y="1285875"/>
            <a:ext cx="8786812"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cs-CZ" sz="2600" b="1">
                <a:latin typeface="Calibri" panose="020F0502020204030204" pitchFamily="34" charset="0"/>
                <a:cs typeface="Calibri" panose="020F0502020204030204" pitchFamily="34" charset="0"/>
              </a:rPr>
              <a:t>3. Scientific literature, online resources at the internet</a:t>
            </a:r>
          </a:p>
          <a:p>
            <a:pPr algn="just" eaLnBrk="1" hangingPunct="1">
              <a:spcBef>
                <a:spcPct val="0"/>
              </a:spcBef>
              <a:buFontTx/>
              <a:buNone/>
            </a:pPr>
            <a:endParaRPr lang="en-US" altLang="cs-CZ" sz="2600" b="1">
              <a:latin typeface="Calibri" panose="020F0502020204030204" pitchFamily="34" charset="0"/>
              <a:cs typeface="Calibri" panose="020F0502020204030204" pitchFamily="34" charset="0"/>
            </a:endParaRP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3.1. Types of scientific reports and their purpose </a:t>
            </a: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3.2. Internet sources of information</a:t>
            </a:r>
          </a:p>
          <a:p>
            <a:pPr eaLnBrk="1" hangingPunct="1">
              <a:spcBef>
                <a:spcPct val="0"/>
              </a:spcBef>
              <a:buFontTx/>
              <a:buNone/>
            </a:pPr>
            <a:r>
              <a:rPr lang="en-US" altLang="cs-CZ" sz="2600">
                <a:latin typeface="Calibri" panose="020F0502020204030204" pitchFamily="34" charset="0"/>
                <a:cs typeface="Calibri" panose="020F0502020204030204" pitchFamily="34" charset="0"/>
              </a:rPr>
              <a:t>3.3. How to search for bibliographic</a:t>
            </a:r>
            <a:r>
              <a:rPr lang="cs-CZ" altLang="cs-CZ" sz="2600">
                <a:latin typeface="Calibri" panose="020F0502020204030204" pitchFamily="34" charset="0"/>
                <a:cs typeface="Calibri" panose="020F0502020204030204" pitchFamily="34" charset="0"/>
              </a:rPr>
              <a:t> records</a:t>
            </a:r>
            <a:r>
              <a:rPr lang="en-US" altLang="cs-CZ" sz="2600">
                <a:latin typeface="Calibri" panose="020F0502020204030204" pitchFamily="34" charset="0"/>
                <a:cs typeface="Calibri" panose="020F0502020204030204" pitchFamily="34" charset="0"/>
              </a:rPr>
              <a:t> and </a:t>
            </a:r>
            <a:r>
              <a:rPr lang="cs-CZ" altLang="cs-CZ" sz="2600">
                <a:latin typeface="Calibri" panose="020F0502020204030204" pitchFamily="34" charset="0"/>
                <a:cs typeface="Calibri" panose="020F0502020204030204" pitchFamily="34" charset="0"/>
              </a:rPr>
              <a:t>full text </a:t>
            </a:r>
            <a:r>
              <a:rPr lang="en-US" altLang="cs-CZ" sz="2600">
                <a:latin typeface="Calibri" panose="020F0502020204030204" pitchFamily="34" charset="0"/>
                <a:cs typeface="Calibri" panose="020F0502020204030204" pitchFamily="34" charset="0"/>
              </a:rPr>
              <a:t>articles </a:t>
            </a:r>
          </a:p>
          <a:p>
            <a:pPr eaLnBrk="1" hangingPunct="1">
              <a:spcBef>
                <a:spcPct val="0"/>
              </a:spcBef>
              <a:buFontTx/>
              <a:buNone/>
            </a:pPr>
            <a:r>
              <a:rPr lang="en-US" altLang="cs-CZ" sz="2600">
                <a:latin typeface="Calibri" panose="020F0502020204030204" pitchFamily="34" charset="0"/>
                <a:cs typeface="Calibri" panose="020F0502020204030204" pitchFamily="34" charset="0"/>
              </a:rPr>
              <a:t>   3.3.1. Bibliographic databases accessible at our faculty</a:t>
            </a:r>
            <a:r>
              <a:rPr lang="cs-CZ" altLang="cs-CZ" sz="2600">
                <a:latin typeface="Calibri" panose="020F0502020204030204" pitchFamily="34" charset="0"/>
                <a:cs typeface="Calibri" panose="020F0502020204030204" pitchFamily="34" charset="0"/>
              </a:rPr>
              <a:t/>
            </a:r>
            <a:br>
              <a:rPr lang="cs-CZ" altLang="cs-CZ" sz="2600">
                <a:latin typeface="Calibri" panose="020F0502020204030204" pitchFamily="34" charset="0"/>
                <a:cs typeface="Calibri" panose="020F0502020204030204" pitchFamily="34" charset="0"/>
              </a:rPr>
            </a:br>
            <a:r>
              <a:rPr lang="cs-CZ" altLang="cs-CZ" sz="2600">
                <a:latin typeface="Calibri" panose="020F0502020204030204" pitchFamily="34" charset="0"/>
                <a:cs typeface="Calibri" panose="020F0502020204030204" pitchFamily="34" charset="0"/>
              </a:rPr>
              <a:t>   3.3.2.</a:t>
            </a:r>
            <a:r>
              <a:rPr lang="en-US" altLang="cs-CZ" sz="2600">
                <a:latin typeface="Calibri" panose="020F0502020204030204" pitchFamily="34" charset="0"/>
                <a:cs typeface="Calibri" panose="020F0502020204030204" pitchFamily="34" charset="0"/>
              </a:rPr>
              <a:t> </a:t>
            </a:r>
            <a:r>
              <a:rPr lang="cs-CZ" altLang="cs-CZ" sz="2600">
                <a:latin typeface="Calibri" panose="020F0502020204030204" pitchFamily="34" charset="0"/>
                <a:cs typeface="Calibri" panose="020F0502020204030204" pitchFamily="34" charset="0"/>
              </a:rPr>
              <a:t>F</a:t>
            </a:r>
            <a:r>
              <a:rPr lang="en-US" altLang="cs-CZ" sz="2600">
                <a:latin typeface="Calibri" panose="020F0502020204030204" pitchFamily="34" charset="0"/>
                <a:cs typeface="Calibri" panose="020F0502020204030204" pitchFamily="34" charset="0"/>
              </a:rPr>
              <a:t>ull</a:t>
            </a:r>
            <a:r>
              <a:rPr lang="cs-CZ" altLang="cs-CZ" sz="2600">
                <a:latin typeface="Calibri" panose="020F0502020204030204" pitchFamily="34" charset="0"/>
                <a:cs typeface="Calibri" panose="020F0502020204030204" pitchFamily="34" charset="0"/>
              </a:rPr>
              <a:t> </a:t>
            </a:r>
            <a:r>
              <a:rPr lang="en-US" altLang="cs-CZ" sz="2600">
                <a:latin typeface="Calibri" panose="020F0502020204030204" pitchFamily="34" charset="0"/>
                <a:cs typeface="Calibri" panose="020F0502020204030204" pitchFamily="34" charset="0"/>
              </a:rPr>
              <a:t>text databases accessible at our faculty</a:t>
            </a: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   3.3.</a:t>
            </a:r>
            <a:r>
              <a:rPr lang="cs-CZ" altLang="cs-CZ" sz="2600">
                <a:latin typeface="Calibri" panose="020F0502020204030204" pitchFamily="34" charset="0"/>
                <a:cs typeface="Calibri" panose="020F0502020204030204" pitchFamily="34" charset="0"/>
              </a:rPr>
              <a:t>3</a:t>
            </a:r>
            <a:r>
              <a:rPr lang="en-US" altLang="cs-CZ" sz="2600">
                <a:latin typeface="Calibri" panose="020F0502020204030204" pitchFamily="34" charset="0"/>
                <a:cs typeface="Calibri" panose="020F0502020204030204" pitchFamily="34" charset="0"/>
              </a:rPr>
              <a:t>. Creating your own database of references</a:t>
            </a: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3.4. Scientometry - a tool for the evaluation of quality and scientific relevance of  scientific work </a:t>
            </a:r>
          </a:p>
        </p:txBody>
      </p:sp>
      <p:grpSp>
        <p:nvGrpSpPr>
          <p:cNvPr id="7171" name="Skupina 8"/>
          <p:cNvGrpSpPr>
            <a:grpSpLocks/>
          </p:cNvGrpSpPr>
          <p:nvPr/>
        </p:nvGrpSpPr>
        <p:grpSpPr bwMode="auto">
          <a:xfrm>
            <a:off x="0" y="6638925"/>
            <a:ext cx="9142413" cy="246063"/>
            <a:chOff x="0" y="6639164"/>
            <a:chExt cx="9142412" cy="246379"/>
          </a:xfrm>
        </p:grpSpPr>
        <p:sp>
          <p:nvSpPr>
            <p:cNvPr id="7176"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717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2" name="Rectangle 4"/>
          <p:cNvSpPr>
            <a:spLocks noChangeArrowheads="1"/>
          </p:cNvSpPr>
          <p:nvPr/>
        </p:nvSpPr>
        <p:spPr bwMode="auto">
          <a:xfrm>
            <a:off x="3916363" y="115888"/>
            <a:ext cx="1749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Syllabus</a:t>
            </a:r>
          </a:p>
        </p:txBody>
      </p:sp>
      <p:sp>
        <p:nvSpPr>
          <p:cNvPr id="12" name="Zaoblený obdélník 11"/>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5"/>
          <p:cNvSpPr txBox="1">
            <a:spLocks noChangeArrowheads="1"/>
          </p:cNvSpPr>
          <p:nvPr/>
        </p:nvSpPr>
        <p:spPr bwMode="auto">
          <a:xfrm>
            <a:off x="357188" y="1165225"/>
            <a:ext cx="850106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600" b="1">
                <a:latin typeface="Calibri" panose="020F0502020204030204" pitchFamily="34" charset="0"/>
                <a:cs typeface="Calibri" panose="020F0502020204030204" pitchFamily="34" charset="0"/>
              </a:rPr>
              <a:t>4. Online information databases in the experimental biology</a:t>
            </a:r>
          </a:p>
          <a:p>
            <a:pPr eaLnBrk="1" hangingPunct="1">
              <a:spcBef>
                <a:spcPct val="0"/>
              </a:spcBef>
              <a:buFontTx/>
              <a:buNone/>
            </a:pPr>
            <a:endParaRPr lang="en-US" altLang="cs-CZ" sz="2600">
              <a:latin typeface="Calibri" panose="020F0502020204030204" pitchFamily="34" charset="0"/>
              <a:cs typeface="Calibri" panose="020F0502020204030204" pitchFamily="34" charset="0"/>
            </a:endParaRPr>
          </a:p>
          <a:p>
            <a:pPr eaLnBrk="1" hangingPunct="1">
              <a:spcBef>
                <a:spcPct val="0"/>
              </a:spcBef>
              <a:buFontTx/>
              <a:buNone/>
            </a:pPr>
            <a:r>
              <a:rPr lang="en-US" altLang="cs-CZ" sz="2600">
                <a:latin typeface="Calibri" panose="020F0502020204030204" pitchFamily="34" charset="0"/>
                <a:cs typeface="Calibri" panose="020F0502020204030204" pitchFamily="34" charset="0"/>
              </a:rPr>
              <a:t>4.1. Sequence databases </a:t>
            </a:r>
            <a:r>
              <a:rPr lang="cs-CZ" altLang="cs-CZ" sz="2600">
                <a:latin typeface="Calibri" panose="020F0502020204030204" pitchFamily="34" charset="0"/>
                <a:cs typeface="Calibri" panose="020F0502020204030204" pitchFamily="34" charset="0"/>
              </a:rPr>
              <a:t>-</a:t>
            </a:r>
            <a:r>
              <a:rPr lang="en-US" altLang="cs-CZ" sz="2600">
                <a:latin typeface="Calibri" panose="020F0502020204030204" pitchFamily="34" charset="0"/>
                <a:cs typeface="Calibri" panose="020F0502020204030204" pitchFamily="34" charset="0"/>
              </a:rPr>
              <a:t> tool of </a:t>
            </a:r>
            <a:r>
              <a:rPr lang="cs-CZ" altLang="cs-CZ" sz="2600">
                <a:latin typeface="Calibri" panose="020F0502020204030204" pitchFamily="34" charset="0"/>
                <a:cs typeface="Calibri" panose="020F0502020204030204" pitchFamily="34" charset="0"/>
              </a:rPr>
              <a:t>systems </a:t>
            </a:r>
            <a:r>
              <a:rPr lang="en-US" altLang="cs-CZ" sz="2600">
                <a:latin typeface="Calibri" panose="020F0502020204030204" pitchFamily="34" charset="0"/>
                <a:cs typeface="Calibri" panose="020F0502020204030204" pitchFamily="34" charset="0"/>
              </a:rPr>
              <a:t>biology </a:t>
            </a: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4.2. Specialized sequence databases</a:t>
            </a:r>
            <a:r>
              <a:rPr lang="en-US" altLang="cs-CZ" sz="2600" b="1">
                <a:latin typeface="Calibri" panose="020F0502020204030204" pitchFamily="34" charset="0"/>
                <a:cs typeface="Calibri" panose="020F0502020204030204" pitchFamily="34" charset="0"/>
              </a:rPr>
              <a:t> </a:t>
            </a:r>
            <a:endParaRPr lang="en-US" altLang="cs-CZ" sz="2600">
              <a:latin typeface="Calibri" panose="020F0502020204030204" pitchFamily="34" charset="0"/>
              <a:cs typeface="Calibri" panose="020F0502020204030204" pitchFamily="34" charset="0"/>
            </a:endParaRPr>
          </a:p>
        </p:txBody>
      </p:sp>
      <p:grpSp>
        <p:nvGrpSpPr>
          <p:cNvPr id="8195" name="Skupina 8"/>
          <p:cNvGrpSpPr>
            <a:grpSpLocks/>
          </p:cNvGrpSpPr>
          <p:nvPr/>
        </p:nvGrpSpPr>
        <p:grpSpPr bwMode="auto">
          <a:xfrm>
            <a:off x="0" y="6638925"/>
            <a:ext cx="9142413" cy="246063"/>
            <a:chOff x="0" y="6639164"/>
            <a:chExt cx="9142412" cy="246379"/>
          </a:xfrm>
        </p:grpSpPr>
        <p:sp>
          <p:nvSpPr>
            <p:cNvPr id="8201"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820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6" name="Rectangle 4"/>
          <p:cNvSpPr>
            <a:spLocks noChangeArrowheads="1"/>
          </p:cNvSpPr>
          <p:nvPr/>
        </p:nvSpPr>
        <p:spPr bwMode="auto">
          <a:xfrm>
            <a:off x="3916363" y="115888"/>
            <a:ext cx="1749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Syllabus</a:t>
            </a:r>
          </a:p>
        </p:txBody>
      </p:sp>
      <p:sp>
        <p:nvSpPr>
          <p:cNvPr id="12" name="Zaoblený obdélník 11"/>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 name="Text Box 5"/>
          <p:cNvSpPr txBox="1">
            <a:spLocks noChangeArrowheads="1"/>
          </p:cNvSpPr>
          <p:nvPr/>
        </p:nvSpPr>
        <p:spPr bwMode="auto">
          <a:xfrm>
            <a:off x="357188" y="3179763"/>
            <a:ext cx="828675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600" b="1">
                <a:latin typeface="Calibri" panose="020F0502020204030204" pitchFamily="34" charset="0"/>
                <a:cs typeface="Calibri" panose="020F0502020204030204" pitchFamily="34" charset="0"/>
              </a:rPr>
              <a:t>5. Presentation of experimental results</a:t>
            </a:r>
          </a:p>
          <a:p>
            <a:pPr eaLnBrk="1" hangingPunct="1">
              <a:spcBef>
                <a:spcPct val="0"/>
              </a:spcBef>
              <a:buFontTx/>
              <a:buNone/>
            </a:pPr>
            <a:r>
              <a:rPr lang="en-US" altLang="cs-CZ" sz="2600" b="1">
                <a:latin typeface="Calibri" panose="020F0502020204030204" pitchFamily="34" charset="0"/>
                <a:cs typeface="Calibri" panose="020F0502020204030204" pitchFamily="34" charset="0"/>
              </a:rPr>
              <a:t> </a:t>
            </a:r>
            <a:endParaRPr lang="en-US" altLang="cs-CZ" sz="2600">
              <a:latin typeface="Calibri" panose="020F0502020204030204" pitchFamily="34" charset="0"/>
              <a:cs typeface="Calibri" panose="020F0502020204030204" pitchFamily="34" charset="0"/>
            </a:endParaRPr>
          </a:p>
          <a:p>
            <a:pPr eaLnBrk="1" hangingPunct="1">
              <a:spcBef>
                <a:spcPct val="0"/>
              </a:spcBef>
              <a:buFontTx/>
              <a:buNone/>
            </a:pPr>
            <a:r>
              <a:rPr lang="en-US" altLang="cs-CZ" sz="2600">
                <a:latin typeface="Calibri" panose="020F0502020204030204" pitchFamily="34" charset="0"/>
                <a:cs typeface="Calibri" panose="020F0502020204030204" pitchFamily="34" charset="0"/>
              </a:rPr>
              <a:t>5.1. </a:t>
            </a:r>
            <a:r>
              <a:rPr lang="cs-CZ" altLang="cs-CZ" sz="2600">
                <a:latin typeface="Calibri" panose="020F0502020204030204" pitchFamily="34" charset="0"/>
                <a:cs typeface="Calibri" panose="020F0502020204030204" pitchFamily="34" charset="0"/>
              </a:rPr>
              <a:t>Bachelor thesis</a:t>
            </a:r>
            <a:br>
              <a:rPr lang="cs-CZ" altLang="cs-CZ" sz="2600">
                <a:latin typeface="Calibri" panose="020F0502020204030204" pitchFamily="34" charset="0"/>
                <a:cs typeface="Calibri" panose="020F0502020204030204" pitchFamily="34" charset="0"/>
              </a:rPr>
            </a:br>
            <a:r>
              <a:rPr lang="en-US" altLang="cs-CZ" sz="2600">
                <a:latin typeface="Calibri" panose="020F0502020204030204" pitchFamily="34" charset="0"/>
                <a:cs typeface="Calibri" panose="020F0502020204030204" pitchFamily="34" charset="0"/>
              </a:rPr>
              <a:t>5.</a:t>
            </a:r>
            <a:r>
              <a:rPr lang="cs-CZ" altLang="cs-CZ" sz="2600">
                <a:latin typeface="Calibri" panose="020F0502020204030204" pitchFamily="34" charset="0"/>
                <a:cs typeface="Calibri" panose="020F0502020204030204" pitchFamily="34" charset="0"/>
              </a:rPr>
              <a:t>2</a:t>
            </a:r>
            <a:r>
              <a:rPr lang="en-US" altLang="cs-CZ" sz="2600">
                <a:latin typeface="Calibri" panose="020F0502020204030204" pitchFamily="34" charset="0"/>
                <a:cs typeface="Calibri" panose="020F0502020204030204" pitchFamily="34" charset="0"/>
              </a:rPr>
              <a:t>. Diploma thesis</a:t>
            </a:r>
            <a:r>
              <a:rPr lang="cs-CZ" altLang="cs-CZ" sz="2600">
                <a:latin typeface="Calibri" panose="020F0502020204030204" pitchFamily="34" charset="0"/>
                <a:cs typeface="Calibri" panose="020F0502020204030204" pitchFamily="34" charset="0"/>
              </a:rPr>
              <a:t/>
            </a:r>
            <a:br>
              <a:rPr lang="cs-CZ" altLang="cs-CZ" sz="2600">
                <a:latin typeface="Calibri" panose="020F0502020204030204" pitchFamily="34" charset="0"/>
                <a:cs typeface="Calibri" panose="020F0502020204030204" pitchFamily="34" charset="0"/>
              </a:rPr>
            </a:br>
            <a:r>
              <a:rPr lang="cs-CZ" altLang="cs-CZ" sz="2600">
                <a:latin typeface="Calibri" panose="020F0502020204030204" pitchFamily="34" charset="0"/>
                <a:cs typeface="Calibri" panose="020F0502020204030204" pitchFamily="34" charset="0"/>
              </a:rPr>
              <a:t>5.3. Dissertation thesis</a:t>
            </a:r>
            <a:r>
              <a:rPr lang="en-US" altLang="cs-CZ" sz="2600">
                <a:latin typeface="Calibri" panose="020F0502020204030204" pitchFamily="34" charset="0"/>
                <a:cs typeface="Calibri" panose="020F0502020204030204" pitchFamily="34" charset="0"/>
              </a:rPr>
              <a:t> </a:t>
            </a:r>
          </a:p>
          <a:p>
            <a:pPr eaLnBrk="1" hangingPunct="1">
              <a:spcBef>
                <a:spcPct val="0"/>
              </a:spcBef>
              <a:buFontTx/>
              <a:buNone/>
            </a:pPr>
            <a:r>
              <a:rPr lang="en-US" altLang="cs-CZ" sz="2600">
                <a:latin typeface="Calibri" panose="020F0502020204030204" pitchFamily="34" charset="0"/>
                <a:cs typeface="Calibri" panose="020F0502020204030204" pitchFamily="34" charset="0"/>
              </a:rPr>
              <a:t>5.</a:t>
            </a:r>
            <a:r>
              <a:rPr lang="cs-CZ" altLang="cs-CZ" sz="2600">
                <a:latin typeface="Calibri" panose="020F0502020204030204" pitchFamily="34" charset="0"/>
                <a:cs typeface="Calibri" panose="020F0502020204030204" pitchFamily="34" charset="0"/>
              </a:rPr>
              <a:t>4</a:t>
            </a:r>
            <a:r>
              <a:rPr lang="en-US" altLang="cs-CZ" sz="2600">
                <a:latin typeface="Calibri" panose="020F0502020204030204" pitchFamily="34" charset="0"/>
                <a:cs typeface="Calibri" panose="020F0502020204030204" pitchFamily="34" charset="0"/>
              </a:rPr>
              <a:t>. </a:t>
            </a:r>
            <a:r>
              <a:rPr lang="cs-CZ" altLang="cs-CZ" sz="2600">
                <a:latin typeface="Calibri" panose="020F0502020204030204" pitchFamily="34" charset="0"/>
                <a:cs typeface="Calibri" panose="020F0502020204030204" pitchFamily="34" charset="0"/>
              </a:rPr>
              <a:t>Scientific </a:t>
            </a:r>
            <a:r>
              <a:rPr lang="en-US" altLang="cs-CZ" sz="2600">
                <a:latin typeface="Calibri" panose="020F0502020204030204" pitchFamily="34" charset="0"/>
                <a:cs typeface="Calibri" panose="020F0502020204030204" pitchFamily="34" charset="0"/>
              </a:rPr>
              <a:t>contributions at the conferences and seminars </a:t>
            </a: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5.</a:t>
            </a:r>
            <a:r>
              <a:rPr lang="cs-CZ" altLang="cs-CZ" sz="2600">
                <a:latin typeface="Calibri" panose="020F0502020204030204" pitchFamily="34" charset="0"/>
                <a:cs typeface="Calibri" panose="020F0502020204030204" pitchFamily="34" charset="0"/>
              </a:rPr>
              <a:t>5</a:t>
            </a:r>
            <a:r>
              <a:rPr lang="en-US" altLang="cs-CZ" sz="2600">
                <a:latin typeface="Calibri" panose="020F0502020204030204" pitchFamily="34" charset="0"/>
                <a:cs typeface="Calibri" panose="020F0502020204030204" pitchFamily="34" charset="0"/>
              </a:rPr>
              <a:t>. Scientific report</a:t>
            </a:r>
            <a:r>
              <a:rPr lang="cs-CZ" altLang="cs-CZ" sz="2600">
                <a:latin typeface="Calibri" panose="020F0502020204030204" pitchFamily="34" charset="0"/>
                <a:cs typeface="Calibri" panose="020F0502020204030204" pitchFamily="34" charset="0"/>
              </a:rPr>
              <a:t>/paper</a:t>
            </a:r>
            <a:endParaRPr lang="en-US" altLang="cs-CZ" sz="260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325438" y="1052513"/>
            <a:ext cx="85328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1.1. </a:t>
            </a:r>
            <a:r>
              <a:rPr lang="en-US" altLang="cs-CZ" sz="2200" b="1">
                <a:latin typeface="Calibri" panose="020F0502020204030204" pitchFamily="34" charset="0"/>
                <a:cs typeface="Calibri" panose="020F0502020204030204" pitchFamily="34" charset="0"/>
              </a:rPr>
              <a:t>The character of scientific work in the field of experimental</a:t>
            </a:r>
            <a:r>
              <a:rPr lang="cs-CZ" altLang="cs-CZ" sz="2200" b="1">
                <a:latin typeface="Calibri" panose="020F0502020204030204" pitchFamily="34" charset="0"/>
                <a:cs typeface="Calibri" panose="020F0502020204030204" pitchFamily="34" charset="0"/>
              </a:rPr>
              <a:t> biology</a:t>
            </a:r>
          </a:p>
        </p:txBody>
      </p:sp>
      <p:sp>
        <p:nvSpPr>
          <p:cNvPr id="46090" name="Text Box 10"/>
          <p:cNvSpPr txBox="1">
            <a:spLocks noChangeArrowheads="1"/>
          </p:cNvSpPr>
          <p:nvPr/>
        </p:nvSpPr>
        <p:spPr bwMode="auto">
          <a:xfrm>
            <a:off x="468313" y="1412875"/>
            <a:ext cx="8424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a:latin typeface="Calibri" panose="020F0502020204030204" pitchFamily="34" charset="0"/>
                <a:cs typeface="Calibri" panose="020F0502020204030204" pitchFamily="34" charset="0"/>
              </a:rPr>
              <a:t>The goal of science is the searching for the „truth“, in biology we search for foundation of regulatory mechanisms in living organisms</a:t>
            </a:r>
          </a:p>
        </p:txBody>
      </p:sp>
      <p:sp>
        <p:nvSpPr>
          <p:cNvPr id="46091" name="Text Box 11"/>
          <p:cNvSpPr txBox="1">
            <a:spLocks noChangeArrowheads="1"/>
          </p:cNvSpPr>
          <p:nvPr/>
        </p:nvSpPr>
        <p:spPr bwMode="auto">
          <a:xfrm>
            <a:off x="468313" y="2133600"/>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Research </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systematic activity using scientific methods</a:t>
            </a:r>
          </a:p>
        </p:txBody>
      </p:sp>
      <p:sp>
        <p:nvSpPr>
          <p:cNvPr id="46100" name="Text Box 20"/>
          <p:cNvSpPr txBox="1">
            <a:spLocks noChangeArrowheads="1"/>
          </p:cNvSpPr>
          <p:nvPr/>
        </p:nvSpPr>
        <p:spPr bwMode="auto">
          <a:xfrm>
            <a:off x="2773363" y="3219450"/>
            <a:ext cx="5688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Applied - there is always some economical or public interest behind</a:t>
            </a:r>
          </a:p>
        </p:txBody>
      </p:sp>
      <p:grpSp>
        <p:nvGrpSpPr>
          <p:cNvPr id="9222" name="Skupina 18"/>
          <p:cNvGrpSpPr>
            <a:grpSpLocks/>
          </p:cNvGrpSpPr>
          <p:nvPr/>
        </p:nvGrpSpPr>
        <p:grpSpPr bwMode="auto">
          <a:xfrm>
            <a:off x="0" y="6638925"/>
            <a:ext cx="9142413" cy="246063"/>
            <a:chOff x="0" y="6639164"/>
            <a:chExt cx="9142412" cy="246379"/>
          </a:xfrm>
        </p:grpSpPr>
        <p:sp>
          <p:nvSpPr>
            <p:cNvPr id="9254"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925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6"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7"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Zaoblený obdélník 20"/>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9226"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grpSp>
        <p:nvGrpSpPr>
          <p:cNvPr id="3" name="Skupina 47"/>
          <p:cNvGrpSpPr>
            <a:grpSpLocks/>
          </p:cNvGrpSpPr>
          <p:nvPr/>
        </p:nvGrpSpPr>
        <p:grpSpPr bwMode="auto">
          <a:xfrm>
            <a:off x="4859338" y="4365625"/>
            <a:ext cx="4427537" cy="2087563"/>
            <a:chOff x="4716016" y="4365104"/>
            <a:chExt cx="4641884" cy="2088232"/>
          </a:xfrm>
        </p:grpSpPr>
        <p:grpSp>
          <p:nvGrpSpPr>
            <p:cNvPr id="9245" name="Skupina 40"/>
            <p:cNvGrpSpPr>
              <a:grpSpLocks/>
            </p:cNvGrpSpPr>
            <p:nvPr/>
          </p:nvGrpSpPr>
          <p:grpSpPr bwMode="auto">
            <a:xfrm>
              <a:off x="4716016" y="4365104"/>
              <a:ext cx="4641884" cy="2088232"/>
              <a:chOff x="4716016" y="4365104"/>
              <a:chExt cx="4641884" cy="2088232"/>
            </a:xfrm>
          </p:grpSpPr>
          <p:sp>
            <p:nvSpPr>
              <p:cNvPr id="9247" name="Text Box 21"/>
              <p:cNvSpPr txBox="1">
                <a:spLocks noChangeArrowheads="1"/>
              </p:cNvSpPr>
              <p:nvPr/>
            </p:nvSpPr>
            <p:spPr bwMode="auto">
              <a:xfrm>
                <a:off x="7740352" y="5544527"/>
                <a:ext cx="1224136" cy="7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solidFill>
                      <a:srgbClr val="FF0000"/>
                    </a:solidFill>
                    <a:latin typeface="Calibri" panose="020F0502020204030204" pitchFamily="34" charset="0"/>
                  </a:rPr>
                  <a:t>Financial interest</a:t>
                </a:r>
              </a:p>
            </p:txBody>
          </p:sp>
          <p:sp>
            <p:nvSpPr>
              <p:cNvPr id="9248" name="Text Box 21"/>
              <p:cNvSpPr txBox="1">
                <a:spLocks noChangeArrowheads="1"/>
              </p:cNvSpPr>
              <p:nvPr/>
            </p:nvSpPr>
            <p:spPr bwMode="auto">
              <a:xfrm>
                <a:off x="7740352" y="4449306"/>
                <a:ext cx="1617548" cy="7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solidFill>
                      <a:srgbClr val="FF0000"/>
                    </a:solidFill>
                    <a:latin typeface="Calibri" panose="020F0502020204030204" pitchFamily="34" charset="0"/>
                  </a:rPr>
                  <a:t>Public interest</a:t>
                </a:r>
              </a:p>
            </p:txBody>
          </p:sp>
          <p:grpSp>
            <p:nvGrpSpPr>
              <p:cNvPr id="9249" name="Skupina 38"/>
              <p:cNvGrpSpPr>
                <a:grpSpLocks/>
              </p:cNvGrpSpPr>
              <p:nvPr/>
            </p:nvGrpSpPr>
            <p:grpSpPr bwMode="auto">
              <a:xfrm>
                <a:off x="4716016" y="4365104"/>
                <a:ext cx="2952772" cy="2088232"/>
                <a:chOff x="4716016" y="4365104"/>
                <a:chExt cx="2952772" cy="2088232"/>
              </a:xfrm>
            </p:grpSpPr>
            <p:sp>
              <p:nvSpPr>
                <p:cNvPr id="29" name="Elipsa 28"/>
                <p:cNvSpPr/>
                <p:nvPr/>
              </p:nvSpPr>
              <p:spPr>
                <a:xfrm flipH="1">
                  <a:off x="4716016" y="4365104"/>
                  <a:ext cx="2160332" cy="208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30" name="Přímá spojovací šipka 29"/>
                <p:cNvCxnSpPr/>
                <p:nvPr/>
              </p:nvCxnSpPr>
              <p:spPr>
                <a:xfrm flipV="1">
                  <a:off x="6876348" y="4868503"/>
                  <a:ext cx="720665" cy="21596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p:nvPr/>
              </p:nvCxnSpPr>
              <p:spPr>
                <a:xfrm>
                  <a:off x="6876348" y="5733968"/>
                  <a:ext cx="792233" cy="14292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53" name="Text Box 21"/>
                <p:cNvSpPr txBox="1">
                  <a:spLocks noChangeArrowheads="1"/>
                </p:cNvSpPr>
                <p:nvPr/>
              </p:nvSpPr>
              <p:spPr bwMode="auto">
                <a:xfrm>
                  <a:off x="5076056" y="5157192"/>
                  <a:ext cx="14401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a:solidFill>
                        <a:srgbClr val="FF0000"/>
                      </a:solidFill>
                      <a:latin typeface="Calibri" panose="020F0502020204030204" pitchFamily="34" charset="0"/>
                    </a:rPr>
                    <a:t>Applied</a:t>
                  </a:r>
                </a:p>
              </p:txBody>
            </p:sp>
          </p:grpSp>
        </p:grpSp>
        <p:sp>
          <p:nvSpPr>
            <p:cNvPr id="25" name="Tětiva 24"/>
            <p:cNvSpPr/>
            <p:nvPr/>
          </p:nvSpPr>
          <p:spPr>
            <a:xfrm rot="10800000">
              <a:off x="4716016" y="4885971"/>
              <a:ext cx="361164" cy="1063966"/>
            </a:xfrm>
            <a:prstGeom prst="chord">
              <a:avLst>
                <a:gd name="adj1" fmla="val 18037142"/>
                <a:gd name="adj2" fmla="val 1698112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46092" name="Text Box 12"/>
          <p:cNvSpPr txBox="1">
            <a:spLocks noChangeArrowheads="1"/>
          </p:cNvSpPr>
          <p:nvPr/>
        </p:nvSpPr>
        <p:spPr bwMode="auto">
          <a:xfrm>
            <a:off x="468313" y="2649538"/>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Research</a:t>
            </a:r>
          </a:p>
        </p:txBody>
      </p:sp>
      <p:grpSp>
        <p:nvGrpSpPr>
          <p:cNvPr id="6" name="Group 15"/>
          <p:cNvGrpSpPr>
            <a:grpSpLocks/>
          </p:cNvGrpSpPr>
          <p:nvPr/>
        </p:nvGrpSpPr>
        <p:grpSpPr bwMode="auto">
          <a:xfrm>
            <a:off x="1619250" y="2871788"/>
            <a:ext cx="1152525" cy="431800"/>
            <a:chOff x="657" y="3158"/>
            <a:chExt cx="726" cy="272"/>
          </a:xfrm>
        </p:grpSpPr>
        <p:sp>
          <p:nvSpPr>
            <p:cNvPr id="9243" name="Line 13"/>
            <p:cNvSpPr>
              <a:spLocks noChangeShapeType="1"/>
            </p:cNvSpPr>
            <p:nvPr/>
          </p:nvSpPr>
          <p:spPr bwMode="auto">
            <a:xfrm>
              <a:off x="657" y="3158"/>
              <a:ext cx="726"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9244" name="Line 14"/>
            <p:cNvSpPr>
              <a:spLocks noChangeShapeType="1"/>
            </p:cNvSpPr>
            <p:nvPr/>
          </p:nvSpPr>
          <p:spPr bwMode="auto">
            <a:xfrm>
              <a:off x="657" y="3158"/>
              <a:ext cx="726" cy="272"/>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sp>
        <p:nvSpPr>
          <p:cNvPr id="46099" name="Text Box 19"/>
          <p:cNvSpPr txBox="1">
            <a:spLocks noChangeArrowheads="1"/>
          </p:cNvSpPr>
          <p:nvPr/>
        </p:nvSpPr>
        <p:spPr bwMode="auto">
          <a:xfrm>
            <a:off x="2771775" y="2649538"/>
            <a:ext cx="6370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Basic </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a:t>
            </a:r>
            <a:r>
              <a:rPr lang="cs-CZ" altLang="cs-CZ" sz="2000">
                <a:latin typeface="Calibri" panose="020F0502020204030204" pitchFamily="34" charset="0"/>
                <a:cs typeface="Calibri" panose="020F0502020204030204" pitchFamily="34" charset="0"/>
              </a:rPr>
              <a:t>discovering </a:t>
            </a:r>
            <a:r>
              <a:rPr lang="en-US" altLang="cs-CZ" sz="2000">
                <a:latin typeface="Calibri" panose="020F0502020204030204" pitchFamily="34" charset="0"/>
                <a:cs typeface="Calibri" panose="020F0502020204030204" pitchFamily="34" charset="0"/>
              </a:rPr>
              <a:t>the substance of certain</a:t>
            </a:r>
            <a:r>
              <a:rPr lang="cs-CZ" altLang="cs-CZ" sz="2000">
                <a:latin typeface="Calibri" panose="020F0502020204030204" pitchFamily="34" charset="0"/>
                <a:cs typeface="Calibri" panose="020F0502020204030204" pitchFamily="34" charset="0"/>
              </a:rPr>
              <a:t> </a:t>
            </a:r>
            <a:r>
              <a:rPr lang="en-US" altLang="cs-CZ" sz="2000">
                <a:latin typeface="Calibri" panose="020F0502020204030204" pitchFamily="34" charset="0"/>
                <a:cs typeface="Calibri" panose="020F0502020204030204" pitchFamily="34" charset="0"/>
              </a:rPr>
              <a:t>phenomenon</a:t>
            </a:r>
          </a:p>
        </p:txBody>
      </p:sp>
      <p:grpSp>
        <p:nvGrpSpPr>
          <p:cNvPr id="7" name="Skupina 46"/>
          <p:cNvGrpSpPr>
            <a:grpSpLocks/>
          </p:cNvGrpSpPr>
          <p:nvPr/>
        </p:nvGrpSpPr>
        <p:grpSpPr bwMode="auto">
          <a:xfrm>
            <a:off x="-36513" y="4194175"/>
            <a:ext cx="4392613" cy="2403475"/>
            <a:chOff x="-108259" y="4193793"/>
            <a:chExt cx="4392227" cy="2403763"/>
          </a:xfrm>
        </p:grpSpPr>
        <p:grpSp>
          <p:nvGrpSpPr>
            <p:cNvPr id="9233" name="Skupina 42"/>
            <p:cNvGrpSpPr>
              <a:grpSpLocks/>
            </p:cNvGrpSpPr>
            <p:nvPr/>
          </p:nvGrpSpPr>
          <p:grpSpPr bwMode="auto">
            <a:xfrm>
              <a:off x="-108259" y="4193793"/>
              <a:ext cx="4392227" cy="2403763"/>
              <a:chOff x="-108259" y="4193793"/>
              <a:chExt cx="4392227" cy="2403763"/>
            </a:xfrm>
          </p:grpSpPr>
          <p:grpSp>
            <p:nvGrpSpPr>
              <p:cNvPr id="9235" name="Skupina 41"/>
              <p:cNvGrpSpPr>
                <a:grpSpLocks/>
              </p:cNvGrpSpPr>
              <p:nvPr/>
            </p:nvGrpSpPr>
            <p:grpSpPr bwMode="auto">
              <a:xfrm>
                <a:off x="-108259" y="4193793"/>
                <a:ext cx="4392227" cy="2403763"/>
                <a:chOff x="-108259" y="4193793"/>
                <a:chExt cx="4392227" cy="2403763"/>
              </a:xfrm>
            </p:grpSpPr>
            <p:sp>
              <p:nvSpPr>
                <p:cNvPr id="9237" name="Text Box 21"/>
                <p:cNvSpPr txBox="1">
                  <a:spLocks noChangeArrowheads="1"/>
                </p:cNvSpPr>
                <p:nvPr/>
              </p:nvSpPr>
              <p:spPr bwMode="auto">
                <a:xfrm>
                  <a:off x="-108259" y="5889497"/>
                  <a:ext cx="3036658" cy="70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solidFill>
                        <a:srgbClr val="00B050"/>
                      </a:solidFill>
                      <a:latin typeface="Calibri" panose="020F0502020204030204" pitchFamily="34" charset="0"/>
                    </a:rPr>
                    <a:t>Unexpected, groundbreaking discovery</a:t>
                  </a:r>
                </a:p>
              </p:txBody>
            </p:sp>
            <p:sp>
              <p:nvSpPr>
                <p:cNvPr id="9238" name="Text Box 21"/>
                <p:cNvSpPr txBox="1">
                  <a:spLocks noChangeArrowheads="1"/>
                </p:cNvSpPr>
                <p:nvPr/>
              </p:nvSpPr>
              <p:spPr bwMode="auto">
                <a:xfrm>
                  <a:off x="-39579" y="4193793"/>
                  <a:ext cx="1803417" cy="101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solidFill>
                        <a:srgbClr val="00B050"/>
                      </a:solidFill>
                      <a:latin typeface="Calibri" panose="020F0502020204030204" pitchFamily="34" charset="0"/>
                    </a:rPr>
                    <a:t>Uncovering basic principles and rules</a:t>
                  </a:r>
                </a:p>
              </p:txBody>
            </p:sp>
            <p:grpSp>
              <p:nvGrpSpPr>
                <p:cNvPr id="9239" name="Skupina 39"/>
                <p:cNvGrpSpPr>
                  <a:grpSpLocks/>
                </p:cNvGrpSpPr>
                <p:nvPr/>
              </p:nvGrpSpPr>
              <p:grpSpPr bwMode="auto">
                <a:xfrm>
                  <a:off x="1331394" y="4365285"/>
                  <a:ext cx="2952574" cy="2088072"/>
                  <a:chOff x="1331394" y="4365285"/>
                  <a:chExt cx="2952574" cy="2088072"/>
                </a:xfrm>
              </p:grpSpPr>
              <p:sp>
                <p:nvSpPr>
                  <p:cNvPr id="41" name="Elipsa 40"/>
                  <p:cNvSpPr/>
                  <p:nvPr/>
                </p:nvSpPr>
                <p:spPr>
                  <a:xfrm>
                    <a:off x="2123571" y="4365264"/>
                    <a:ext cx="2160397" cy="208781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42" name="Přímá spojovací šipka 41"/>
                  <p:cNvCxnSpPr/>
                  <p:nvPr/>
                </p:nvCxnSpPr>
                <p:spPr>
                  <a:xfrm flipH="1" flipV="1">
                    <a:off x="1402909" y="5013042"/>
                    <a:ext cx="720662" cy="21592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3" name="Přímá spojovací šipka 42"/>
                  <p:cNvCxnSpPr/>
                  <p:nvPr/>
                </p:nvCxnSpPr>
                <p:spPr>
                  <a:xfrm flipH="1">
                    <a:off x="1331477" y="5733853"/>
                    <a:ext cx="792094" cy="14289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sp>
            <p:nvSpPr>
              <p:cNvPr id="9236" name="Text Box 21"/>
              <p:cNvSpPr txBox="1">
                <a:spLocks noChangeArrowheads="1"/>
              </p:cNvSpPr>
              <p:nvPr/>
            </p:nvSpPr>
            <p:spPr bwMode="auto">
              <a:xfrm>
                <a:off x="2627784" y="5157192"/>
                <a:ext cx="1152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a:solidFill>
                      <a:srgbClr val="00B050"/>
                    </a:solidFill>
                    <a:latin typeface="Calibri" panose="020F0502020204030204" pitchFamily="34" charset="0"/>
                  </a:rPr>
                  <a:t>Basic</a:t>
                </a:r>
              </a:p>
            </p:txBody>
          </p:sp>
        </p:grpSp>
        <p:sp>
          <p:nvSpPr>
            <p:cNvPr id="35" name="Tětiva 34"/>
            <p:cNvSpPr/>
            <p:nvPr/>
          </p:nvSpPr>
          <p:spPr>
            <a:xfrm rot="10800000">
              <a:off x="3923638" y="4868562"/>
              <a:ext cx="360330" cy="1063752"/>
            </a:xfrm>
            <a:prstGeom prst="chord">
              <a:avLst>
                <a:gd name="adj1" fmla="val 18037142"/>
                <a:gd name="adj2" fmla="val 1698112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67" name="Text Box 21"/>
          <p:cNvSpPr txBox="1">
            <a:spLocks noChangeArrowheads="1"/>
          </p:cNvSpPr>
          <p:nvPr/>
        </p:nvSpPr>
        <p:spPr bwMode="auto">
          <a:xfrm>
            <a:off x="1370013" y="3886200"/>
            <a:ext cx="755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The combination of both basic and applied research is ideal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10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decel="50000" fill="hold" nodeType="clickEffect">
                                  <p:stCondLst>
                                    <p:cond delay="0"/>
                                  </p:stCondLst>
                                  <p:childTnLst>
                                    <p:animMotion origin="layout" path="M -4.16667E-6 2.43293E-6 L 0.08664 -0.00139 " pathEditMode="relative" rAng="0" ptsTypes="AA">
                                      <p:cBhvr>
                                        <p:cTn id="30" dur="2000" fill="hold"/>
                                        <p:tgtEl>
                                          <p:spTgt spid="7"/>
                                        </p:tgtEl>
                                        <p:attrNameLst>
                                          <p:attrName>ppt_x</p:attrName>
                                          <p:attrName>ppt_y</p:attrName>
                                        </p:attrNameLst>
                                      </p:cBhvr>
                                      <p:rCtr x="4323" y="-69"/>
                                    </p:animMotion>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p:bldP spid="46091" grpId="0"/>
      <p:bldP spid="46100" grpId="0"/>
      <p:bldP spid="46092" grpId="0"/>
      <p:bldP spid="46099"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325438" y="1052513"/>
            <a:ext cx="85328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1.1. </a:t>
            </a:r>
            <a:r>
              <a:rPr lang="en-US" altLang="cs-CZ" sz="2200" b="1">
                <a:latin typeface="Calibri" panose="020F0502020204030204" pitchFamily="34" charset="0"/>
                <a:cs typeface="Calibri" panose="020F0502020204030204" pitchFamily="34" charset="0"/>
              </a:rPr>
              <a:t>The character of scientific work in the field of experimental</a:t>
            </a:r>
            <a:r>
              <a:rPr lang="cs-CZ" altLang="cs-CZ" sz="2200" b="1">
                <a:latin typeface="Calibri" panose="020F0502020204030204" pitchFamily="34" charset="0"/>
                <a:cs typeface="Calibri" panose="020F0502020204030204" pitchFamily="34" charset="0"/>
              </a:rPr>
              <a:t> biology</a:t>
            </a:r>
          </a:p>
        </p:txBody>
      </p:sp>
      <p:sp>
        <p:nvSpPr>
          <p:cNvPr id="10243" name="Text Box 22"/>
          <p:cNvSpPr txBox="1">
            <a:spLocks noChangeArrowheads="1"/>
          </p:cNvSpPr>
          <p:nvPr/>
        </p:nvSpPr>
        <p:spPr bwMode="auto">
          <a:xfrm>
            <a:off x="468313" y="1500188"/>
            <a:ext cx="849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800"/>
              <a:t>Experimental biology is in the age of accumulation and cataloguing of information </a:t>
            </a:r>
            <a:r>
              <a:rPr lang="cs-CZ" altLang="cs-CZ" sz="1800"/>
              <a:t>-</a:t>
            </a:r>
            <a:r>
              <a:rPr lang="en-US" altLang="cs-CZ" sz="1800"/>
              <a:t> </a:t>
            </a:r>
            <a:r>
              <a:rPr lang="cs-CZ" altLang="cs-CZ" sz="1800"/>
              <a:t>correct </a:t>
            </a:r>
            <a:r>
              <a:rPr lang="en-US" altLang="cs-CZ" sz="1800"/>
              <a:t>scientific evaluation </a:t>
            </a:r>
            <a:r>
              <a:rPr lang="cs-CZ" altLang="cs-CZ" sz="1800"/>
              <a:t>of large data sets </a:t>
            </a:r>
            <a:r>
              <a:rPr lang="en-US" altLang="cs-CZ" sz="1800"/>
              <a:t>is the key for the progress</a:t>
            </a:r>
          </a:p>
        </p:txBody>
      </p:sp>
      <p:grpSp>
        <p:nvGrpSpPr>
          <p:cNvPr id="10244" name="Skupina 18"/>
          <p:cNvGrpSpPr>
            <a:grpSpLocks/>
          </p:cNvGrpSpPr>
          <p:nvPr/>
        </p:nvGrpSpPr>
        <p:grpSpPr bwMode="auto">
          <a:xfrm>
            <a:off x="0" y="6638925"/>
            <a:ext cx="9142413" cy="246063"/>
            <a:chOff x="0" y="6639164"/>
            <a:chExt cx="9142412" cy="246379"/>
          </a:xfrm>
        </p:grpSpPr>
        <p:sp>
          <p:nvSpPr>
            <p:cNvPr id="10251"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025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Zaoblený obdélník 20"/>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248"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
        <p:nvSpPr>
          <p:cNvPr id="10249" name="Rectangle 15"/>
          <p:cNvSpPr>
            <a:spLocks noChangeArrowheads="1"/>
          </p:cNvSpPr>
          <p:nvPr/>
        </p:nvSpPr>
        <p:spPr bwMode="auto">
          <a:xfrm>
            <a:off x="7019925" y="5657850"/>
            <a:ext cx="20542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a:t>M Koyut</a:t>
            </a:r>
            <a:r>
              <a:rPr lang="el-GR" altLang="cs-CZ" sz="1100">
                <a:cs typeface="Arial" panose="020B0604020202020204" pitchFamily="34" charset="0"/>
              </a:rPr>
              <a:t>ϋ</a:t>
            </a:r>
            <a:r>
              <a:rPr lang="en-US" altLang="cs-CZ" sz="1100"/>
              <a:t>rk </a:t>
            </a:r>
            <a:r>
              <a:rPr lang="en-US" altLang="cs-CZ" sz="1100" i="1"/>
              <a:t>WIREs Syst Biol Med</a:t>
            </a:r>
            <a:r>
              <a:rPr lang="en-US" altLang="cs-CZ" sz="1100"/>
              <a:t> 2010</a:t>
            </a:r>
            <a:r>
              <a:rPr lang="en-US" altLang="cs-CZ" sz="1100">
                <a:solidFill>
                  <a:srgbClr val="000000"/>
                </a:solidFill>
              </a:rPr>
              <a:t>. </a:t>
            </a:r>
            <a:r>
              <a:rPr lang="en-US" altLang="cs-CZ" sz="1100"/>
              <a:t>DOI: 10.1002/wsbm.61</a:t>
            </a:r>
          </a:p>
          <a:p>
            <a:pPr eaLnBrk="1" hangingPunct="1">
              <a:spcBef>
                <a:spcPct val="0"/>
              </a:spcBef>
              <a:buFontTx/>
              <a:buNone/>
            </a:pPr>
            <a:r>
              <a:rPr lang="en-US" altLang="cs-CZ" sz="1100"/>
              <a:t>Copyright © 2009 John Wiley &amp; Sons, Inc.</a:t>
            </a:r>
          </a:p>
        </p:txBody>
      </p:sp>
      <p:pic>
        <p:nvPicPr>
          <p:cNvPr id="10250" name="Picture 9" descr="c057f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2170113"/>
            <a:ext cx="6586537"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325438" y="1052513"/>
            <a:ext cx="85328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1.1. </a:t>
            </a:r>
            <a:r>
              <a:rPr lang="en-US" altLang="cs-CZ" sz="2200" b="1">
                <a:latin typeface="Calibri" panose="020F0502020204030204" pitchFamily="34" charset="0"/>
                <a:cs typeface="Calibri" panose="020F0502020204030204" pitchFamily="34" charset="0"/>
              </a:rPr>
              <a:t>The character of scientific work in the field of experimental</a:t>
            </a:r>
            <a:r>
              <a:rPr lang="cs-CZ" altLang="cs-CZ" sz="2200" b="1">
                <a:latin typeface="Calibri" panose="020F0502020204030204" pitchFamily="34" charset="0"/>
                <a:cs typeface="Calibri" panose="020F0502020204030204" pitchFamily="34" charset="0"/>
              </a:rPr>
              <a:t> biology</a:t>
            </a:r>
          </a:p>
        </p:txBody>
      </p:sp>
      <p:grpSp>
        <p:nvGrpSpPr>
          <p:cNvPr id="11267" name="Skupina 18"/>
          <p:cNvGrpSpPr>
            <a:grpSpLocks/>
          </p:cNvGrpSpPr>
          <p:nvPr/>
        </p:nvGrpSpPr>
        <p:grpSpPr bwMode="auto">
          <a:xfrm>
            <a:off x="0" y="6638925"/>
            <a:ext cx="9142413" cy="246063"/>
            <a:chOff x="0" y="6639164"/>
            <a:chExt cx="9142412" cy="246379"/>
          </a:xfrm>
        </p:grpSpPr>
        <p:sp>
          <p:nvSpPr>
            <p:cNvPr id="11275"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127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Zaoblený obdélník 20"/>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271"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pic>
        <p:nvPicPr>
          <p:cNvPr id="11272" name="Picture 2" descr="http://media.wiley.com/wires/WSBM2.3/mfig0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122488"/>
            <a:ext cx="7008813"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22"/>
          <p:cNvSpPr txBox="1">
            <a:spLocks noChangeArrowheads="1"/>
          </p:cNvSpPr>
          <p:nvPr/>
        </p:nvSpPr>
        <p:spPr bwMode="auto">
          <a:xfrm>
            <a:off x="468313" y="1500188"/>
            <a:ext cx="849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800"/>
              <a:t>Experimental biology is in the age of accumulation and cataloguing of information </a:t>
            </a:r>
            <a:r>
              <a:rPr lang="cs-CZ" altLang="cs-CZ" sz="1800"/>
              <a:t>-</a:t>
            </a:r>
            <a:r>
              <a:rPr lang="en-US" altLang="cs-CZ" sz="1800"/>
              <a:t> </a:t>
            </a:r>
            <a:r>
              <a:rPr lang="cs-CZ" altLang="cs-CZ" sz="1800"/>
              <a:t>correct </a:t>
            </a:r>
            <a:r>
              <a:rPr lang="en-US" altLang="cs-CZ" sz="1800"/>
              <a:t>scientific evaluation </a:t>
            </a:r>
            <a:r>
              <a:rPr lang="cs-CZ" altLang="cs-CZ" sz="1800"/>
              <a:t>of large data sets </a:t>
            </a:r>
            <a:r>
              <a:rPr lang="en-US" altLang="cs-CZ" sz="1800"/>
              <a:t>is the key for the progress</a:t>
            </a:r>
          </a:p>
        </p:txBody>
      </p:sp>
      <p:sp>
        <p:nvSpPr>
          <p:cNvPr id="11274" name="Rectangle 15"/>
          <p:cNvSpPr>
            <a:spLocks noChangeArrowheads="1"/>
          </p:cNvSpPr>
          <p:nvPr/>
        </p:nvSpPr>
        <p:spPr bwMode="auto">
          <a:xfrm>
            <a:off x="1331913" y="6343650"/>
            <a:ext cx="705643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a:t>M Koyut</a:t>
            </a:r>
            <a:r>
              <a:rPr lang="el-GR" altLang="cs-CZ" sz="1100">
                <a:cs typeface="Arial" panose="020B0604020202020204" pitchFamily="34" charset="0"/>
              </a:rPr>
              <a:t>ϋ</a:t>
            </a:r>
            <a:r>
              <a:rPr lang="en-US" altLang="cs-CZ" sz="1100"/>
              <a:t>rk </a:t>
            </a:r>
            <a:r>
              <a:rPr lang="en-US" altLang="cs-CZ" sz="1100" i="1"/>
              <a:t>WIREs Syst Biol Med</a:t>
            </a:r>
            <a:r>
              <a:rPr lang="en-US" altLang="cs-CZ" sz="1100"/>
              <a:t> 2010</a:t>
            </a:r>
            <a:r>
              <a:rPr lang="en-US" altLang="cs-CZ" sz="1100">
                <a:solidFill>
                  <a:srgbClr val="000000"/>
                </a:solidFill>
              </a:rPr>
              <a:t>. </a:t>
            </a:r>
            <a:r>
              <a:rPr lang="en-US" altLang="cs-CZ" sz="1100"/>
              <a:t>DOI: 10.1002/wsbm.61</a:t>
            </a:r>
            <a:r>
              <a:rPr lang="cs-CZ" altLang="cs-CZ" sz="1100"/>
              <a:t> </a:t>
            </a:r>
            <a:r>
              <a:rPr lang="en-US" altLang="cs-CZ" sz="1100"/>
              <a:t>Copyright © 2009 John Wiley &amp; Sons, Inc.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325438" y="1052513"/>
            <a:ext cx="85328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1.1. </a:t>
            </a:r>
            <a:r>
              <a:rPr lang="en-US" altLang="cs-CZ" sz="2200" b="1">
                <a:latin typeface="Calibri" panose="020F0502020204030204" pitchFamily="34" charset="0"/>
                <a:cs typeface="Calibri" panose="020F0502020204030204" pitchFamily="34" charset="0"/>
              </a:rPr>
              <a:t>The character of scientific work in the field of experimental</a:t>
            </a:r>
            <a:r>
              <a:rPr lang="cs-CZ" altLang="cs-CZ" sz="2200" b="1">
                <a:latin typeface="Calibri" panose="020F0502020204030204" pitchFamily="34" charset="0"/>
                <a:cs typeface="Calibri" panose="020F0502020204030204" pitchFamily="34" charset="0"/>
              </a:rPr>
              <a:t> biology</a:t>
            </a:r>
          </a:p>
        </p:txBody>
      </p:sp>
      <p:grpSp>
        <p:nvGrpSpPr>
          <p:cNvPr id="12291" name="Skupina 18"/>
          <p:cNvGrpSpPr>
            <a:grpSpLocks/>
          </p:cNvGrpSpPr>
          <p:nvPr/>
        </p:nvGrpSpPr>
        <p:grpSpPr bwMode="auto">
          <a:xfrm>
            <a:off x="0" y="6638925"/>
            <a:ext cx="9142413" cy="246063"/>
            <a:chOff x="0" y="6639164"/>
            <a:chExt cx="9142412" cy="246379"/>
          </a:xfrm>
        </p:grpSpPr>
        <p:sp>
          <p:nvSpPr>
            <p:cNvPr id="12299"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230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Zaoblený obdélník 20"/>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295"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pic>
        <p:nvPicPr>
          <p:cNvPr id="12296" name="Picture 6" descr="c057f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2163763"/>
            <a:ext cx="8104188"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22"/>
          <p:cNvSpPr txBox="1">
            <a:spLocks noChangeArrowheads="1"/>
          </p:cNvSpPr>
          <p:nvPr/>
        </p:nvSpPr>
        <p:spPr bwMode="auto">
          <a:xfrm>
            <a:off x="468313" y="1500188"/>
            <a:ext cx="849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800"/>
              <a:t>Experimental biology is in the age of accumulation and cataloguing of information </a:t>
            </a:r>
            <a:r>
              <a:rPr lang="cs-CZ" altLang="cs-CZ" sz="1800"/>
              <a:t>-</a:t>
            </a:r>
            <a:r>
              <a:rPr lang="en-US" altLang="cs-CZ" sz="1800"/>
              <a:t> </a:t>
            </a:r>
            <a:r>
              <a:rPr lang="cs-CZ" altLang="cs-CZ" sz="1800"/>
              <a:t>correct </a:t>
            </a:r>
            <a:r>
              <a:rPr lang="en-US" altLang="cs-CZ" sz="1800"/>
              <a:t>scientific evaluation </a:t>
            </a:r>
            <a:r>
              <a:rPr lang="cs-CZ" altLang="cs-CZ" sz="1800"/>
              <a:t>of large data sets </a:t>
            </a:r>
            <a:r>
              <a:rPr lang="en-US" altLang="cs-CZ" sz="1800"/>
              <a:t>is the key for the progress</a:t>
            </a:r>
          </a:p>
        </p:txBody>
      </p:sp>
      <p:sp>
        <p:nvSpPr>
          <p:cNvPr id="12298" name="Rectangle 15"/>
          <p:cNvSpPr>
            <a:spLocks noChangeArrowheads="1"/>
          </p:cNvSpPr>
          <p:nvPr/>
        </p:nvSpPr>
        <p:spPr bwMode="auto">
          <a:xfrm>
            <a:off x="1331913" y="6343650"/>
            <a:ext cx="705643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a:t>M Koyut</a:t>
            </a:r>
            <a:r>
              <a:rPr lang="el-GR" altLang="cs-CZ" sz="1100">
                <a:cs typeface="Arial" panose="020B0604020202020204" pitchFamily="34" charset="0"/>
              </a:rPr>
              <a:t>ϋ</a:t>
            </a:r>
            <a:r>
              <a:rPr lang="en-US" altLang="cs-CZ" sz="1100"/>
              <a:t>rk </a:t>
            </a:r>
            <a:r>
              <a:rPr lang="en-US" altLang="cs-CZ" sz="1100" i="1"/>
              <a:t>WIREs Syst Biol Med</a:t>
            </a:r>
            <a:r>
              <a:rPr lang="en-US" altLang="cs-CZ" sz="1100"/>
              <a:t> 2010</a:t>
            </a:r>
            <a:r>
              <a:rPr lang="en-US" altLang="cs-CZ" sz="1100">
                <a:solidFill>
                  <a:srgbClr val="000000"/>
                </a:solidFill>
              </a:rPr>
              <a:t>. </a:t>
            </a:r>
            <a:r>
              <a:rPr lang="en-US" altLang="cs-CZ" sz="1100"/>
              <a:t>DOI: 10.1002/wsbm.61</a:t>
            </a:r>
            <a:r>
              <a:rPr lang="cs-CZ" altLang="cs-CZ" sz="1100"/>
              <a:t> </a:t>
            </a:r>
            <a:r>
              <a:rPr lang="en-US" altLang="cs-CZ" sz="1100"/>
              <a:t>Copyright © 2009 John Wiley &amp; Sons, Inc.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7695</TotalTime>
  <Words>3439</Words>
  <Application>Microsoft Office PowerPoint</Application>
  <PresentationFormat>On-screen Show (4:3)</PresentationFormat>
  <Paragraphs>227</Paragraphs>
  <Slides>28</Slides>
  <Notes>1</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Výchozí návrh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mbox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mbox</dc:creator>
  <cp:lastModifiedBy>Petrášek Jan UEB</cp:lastModifiedBy>
  <cp:revision>180</cp:revision>
  <dcterms:created xsi:type="dcterms:W3CDTF">2006-10-17T20:07:31Z</dcterms:created>
  <dcterms:modified xsi:type="dcterms:W3CDTF">2020-10-15T16:37:01Z</dcterms:modified>
</cp:coreProperties>
</file>