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3" r:id="rId2"/>
    <p:sldId id="354" r:id="rId3"/>
    <p:sldId id="355" r:id="rId4"/>
    <p:sldId id="356" r:id="rId5"/>
    <p:sldId id="357" r:id="rId6"/>
    <p:sldId id="358" r:id="rId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105" d="100"/>
          <a:sy n="105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4F0B99-4919-4DA1-A473-78D4091852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7D649-B715-4C07-B857-2EB2EA7F2F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1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821D-3EBD-48F2-A3B0-5601F4FC86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567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D4036-FAFB-446F-8D2C-3FAF462F91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35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54B9-94D0-453B-BFA7-B1FF88ED60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4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F9E1-A7A0-4093-820A-4128693E94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066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6DE7-0D37-4423-8CA2-EABB29F419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019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FD1C-0E1F-4828-8376-0B34D90DED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175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38A98-55AF-4E2B-8767-9E43454802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700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7A663-7499-4143-9CC7-68FB3577E3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45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F436-141B-4301-8B8E-8F25E9E1E6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772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8068-8608-4131-A887-9FD97AF238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353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C75D64-51A9-40BC-8645-EBC0022694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atur.cuni.cz/faculty/cit/navody/pristup-k-elzdroju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plantcell.org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ip-science.thomsonreuters.com/mj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siknowledge.com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scopus.com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ncbi.nlm.nih.gov/pubmed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34925" y="1406525"/>
            <a:ext cx="38163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How to set your web browser to behave as a faculty computer?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Using CAS password through proxy server.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3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300">
                <a:latin typeface="Calibri" panose="020F0502020204030204" pitchFamily="34" charset="0"/>
                <a:cs typeface="Calibri" panose="020F0502020204030204" pitchFamily="34" charset="0"/>
              </a:rPr>
              <a:t>Instructions (in Czech):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3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http://www.natur.cuni.cz/faculty/cit/navody/pristup-k-elzdrojum</a:t>
            </a:r>
            <a:endParaRPr lang="cs-CZ" altLang="cs-CZ" sz="240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Picture 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14485" r="32181" b="5782"/>
          <a:stretch>
            <a:fillRect/>
          </a:stretch>
        </p:blipFill>
        <p:spPr bwMode="auto">
          <a:xfrm>
            <a:off x="3851275" y="981075"/>
            <a:ext cx="52578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3080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308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308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2" descr="pecetUK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5" descr="logo-male UE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aoblený obdélník 1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395288" y="2516188"/>
            <a:ext cx="8602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It is important to know, which journals are worth to browse through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You could be smashed by an enormous amount of articles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Searching is not so easy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0825" y="1597025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1) Browsing through every individual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journal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volume online or in printed form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0825" y="406558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2) Regular searching using bibliographic database</a:t>
            </a: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395288" y="4652963"/>
            <a:ext cx="75596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Complete information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You could be smashed by an enormous amount of records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</a:rPr>
              <a:t>Searching is very easy</a:t>
            </a:r>
          </a:p>
        </p:txBody>
      </p:sp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250825" y="1133475"/>
            <a:ext cx="8748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How to search for bibliographic records</a:t>
            </a:r>
            <a:r>
              <a:rPr lang="cs-CZ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effectively? </a:t>
            </a:r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410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4108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4109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5125" name="Obdélník 14"/>
          <p:cNvSpPr>
            <a:spLocks noChangeArrowheads="1"/>
          </p:cNvSpPr>
          <p:nvPr/>
        </p:nvSpPr>
        <p:spPr bwMode="auto">
          <a:xfrm>
            <a:off x="2627313" y="1700213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  <a:cs typeface="Calibri" panose="020F0502020204030204" pitchFamily="34" charset="0"/>
              </a:rPr>
              <a:t>http://www.plantcell.org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50825" y="1373188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1) Browsing through every individual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journal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volume online or i</a:t>
            </a: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b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printed form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50825" y="911225"/>
            <a:ext cx="8748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How to search for bibliographic records</a:t>
            </a:r>
            <a:r>
              <a:rPr lang="cs-CZ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effectively? </a:t>
            </a:r>
          </a:p>
        </p:txBody>
      </p:sp>
      <p:grpSp>
        <p:nvGrpSpPr>
          <p:cNvPr id="512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0" name="Obrázek 1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22400" r="25977" b="5501"/>
          <a:stretch>
            <a:fillRect/>
          </a:stretch>
        </p:blipFill>
        <p:spPr bwMode="auto">
          <a:xfrm>
            <a:off x="1800225" y="2192338"/>
            <a:ext cx="56991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/>
          <p:cNvSpPr txBox="1">
            <a:spLocks noChangeArrowheads="1"/>
          </p:cNvSpPr>
          <p:nvPr/>
        </p:nvSpPr>
        <p:spPr bwMode="auto">
          <a:xfrm>
            <a:off x="539750" y="2060575"/>
            <a:ext cx="331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ISI Web of Knowledge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6150" name="Obdélník 11"/>
          <p:cNvSpPr>
            <a:spLocks noChangeArrowheads="1"/>
          </p:cNvSpPr>
          <p:nvPr/>
        </p:nvSpPr>
        <p:spPr bwMode="auto">
          <a:xfrm>
            <a:off x="3563938" y="2041525"/>
            <a:ext cx="5075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  <a:cs typeface="Calibri" panose="020F0502020204030204" pitchFamily="34" charset="0"/>
              </a:rPr>
              <a:t>http://www.isiknowledge.com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0825" y="911225"/>
            <a:ext cx="8748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How to search for bibliographic records</a:t>
            </a:r>
            <a:r>
              <a:rPr lang="cs-CZ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effectively? 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50825" y="1455738"/>
            <a:ext cx="849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2) Regular searching using bibliographic database</a:t>
            </a:r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6154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6157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58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5" name="Obrázek 1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12201" r="16927" b="20601"/>
          <a:stretch>
            <a:fillRect/>
          </a:stretch>
        </p:blipFill>
        <p:spPr bwMode="auto">
          <a:xfrm>
            <a:off x="550863" y="2559050"/>
            <a:ext cx="69707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ovéPole 15"/>
          <p:cNvSpPr txBox="1">
            <a:spLocks noChangeArrowheads="1"/>
          </p:cNvSpPr>
          <p:nvPr/>
        </p:nvSpPr>
        <p:spPr bwMode="auto">
          <a:xfrm>
            <a:off x="7521575" y="5664200"/>
            <a:ext cx="1477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hlinkClick r:id="rId7"/>
              </a:rPr>
              <a:t>Journals covered in WOS</a:t>
            </a:r>
            <a:endParaRPr lang="cs-C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1835150" y="2032000"/>
            <a:ext cx="1296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Scopus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4" name="Obdélník 14"/>
          <p:cNvSpPr>
            <a:spLocks noChangeArrowheads="1"/>
          </p:cNvSpPr>
          <p:nvPr/>
        </p:nvSpPr>
        <p:spPr bwMode="auto">
          <a:xfrm>
            <a:off x="3132138" y="1989138"/>
            <a:ext cx="5075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  <a:cs typeface="Calibri" panose="020F0502020204030204" pitchFamily="34" charset="0"/>
              </a:rPr>
              <a:t>http://www.scopus.com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0825" y="911225"/>
            <a:ext cx="8748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How to search for bibliographic records</a:t>
            </a:r>
            <a:r>
              <a:rPr lang="cs-CZ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effectively?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50825" y="1455738"/>
            <a:ext cx="849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2) Regular searching using bibliographic database</a:t>
            </a:r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7178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7180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81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9" name="Obrázek 1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13602" r="9052" b="10100"/>
          <a:stretch>
            <a:fillRect/>
          </a:stretch>
        </p:blipFill>
        <p:spPr bwMode="auto">
          <a:xfrm>
            <a:off x="808038" y="2536825"/>
            <a:ext cx="752633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1803400" y="1941513"/>
            <a:ext cx="1296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Pubmed</a:t>
            </a:r>
            <a:endParaRPr lang="cs-CZ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Obdélník 14"/>
          <p:cNvSpPr>
            <a:spLocks noChangeArrowheads="1"/>
          </p:cNvSpPr>
          <p:nvPr/>
        </p:nvSpPr>
        <p:spPr bwMode="auto">
          <a:xfrm>
            <a:off x="3132138" y="1905000"/>
            <a:ext cx="6011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>
                <a:latin typeface="Calibri" panose="020F0502020204030204" pitchFamily="34" charset="0"/>
                <a:cs typeface="Calibri" panose="020F0502020204030204" pitchFamily="34" charset="0"/>
              </a:rPr>
              <a:t>http://www.ncbi.nlm.nih.gov/pubmed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0825" y="911225"/>
            <a:ext cx="8748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How to search for bibliographic records</a:t>
            </a:r>
            <a:r>
              <a:rPr lang="cs-CZ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cs-CZ" sz="2600" b="1">
                <a:latin typeface="Calibri" panose="020F0502020204030204" pitchFamily="34" charset="0"/>
                <a:cs typeface="Calibri" panose="020F0502020204030204" pitchFamily="34" charset="0"/>
              </a:rPr>
              <a:t>effectively? 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50825" y="1455738"/>
            <a:ext cx="849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Calibri" panose="020F0502020204030204" pitchFamily="34" charset="0"/>
                <a:cs typeface="Calibri" panose="020F0502020204030204" pitchFamily="34" charset="0"/>
              </a:rPr>
              <a:t>2) Regular searching using bibliographic database</a:t>
            </a:r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550863" y="115888"/>
            <a:ext cx="81978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100" b="1" i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Scientific literature, Internet online resources</a:t>
            </a:r>
          </a:p>
        </p:txBody>
      </p:sp>
      <p:grpSp>
        <p:nvGrpSpPr>
          <p:cNvPr id="820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4"/>
            <a:chExt cx="9142412" cy="246379"/>
          </a:xfrm>
        </p:grpSpPr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0" y="6639164"/>
              <a:ext cx="9142412" cy="246379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/>
                <a:t>B130P16E: Practical basics of scientific work   </a:t>
              </a:r>
              <a:r>
                <a:rPr lang="cs-CZ" altLang="cs-CZ" sz="1000" b="1">
                  <a:solidFill>
                    <a:srgbClr val="000066"/>
                  </a:solidFill>
                </a:rPr>
                <a:t>Department  Experimental Plant Biology</a:t>
              </a:r>
              <a:r>
                <a:rPr lang="cs-CZ" altLang="cs-CZ" sz="1000" b="1"/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 FSCU                        </a:t>
              </a:r>
              <a:r>
                <a:rPr lang="cs-CZ" altLang="cs-CZ" sz="1000" b="1">
                  <a:solidFill>
                    <a:schemeClr val="accent2"/>
                  </a:solidFill>
                </a:rPr>
                <a:t> </a:t>
              </a:r>
              <a:r>
                <a:rPr lang="cs-CZ" alt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3" name="Obrázek 1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3" t="12201" r="20074" b="5901"/>
          <a:stretch>
            <a:fillRect/>
          </a:stretch>
        </p:blipFill>
        <p:spPr bwMode="auto">
          <a:xfrm>
            <a:off x="2006600" y="2465388"/>
            <a:ext cx="541813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6741</TotalTime>
  <Words>325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Petrášek Jan UEB</cp:lastModifiedBy>
  <cp:revision>184</cp:revision>
  <dcterms:created xsi:type="dcterms:W3CDTF">2006-10-17T20:07:31Z</dcterms:created>
  <dcterms:modified xsi:type="dcterms:W3CDTF">2019-11-07T14:17:19Z</dcterms:modified>
</cp:coreProperties>
</file>