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59" r:id="rId3"/>
    <p:sldId id="290" r:id="rId4"/>
    <p:sldId id="299" r:id="rId5"/>
    <p:sldId id="300" r:id="rId6"/>
    <p:sldId id="270" r:id="rId7"/>
    <p:sldId id="298" r:id="rId8"/>
    <p:sldId id="283" r:id="rId9"/>
    <p:sldId id="284" r:id="rId10"/>
    <p:sldId id="285" r:id="rId11"/>
    <p:sldId id="286" r:id="rId12"/>
    <p:sldId id="287" r:id="rId13"/>
    <p:sldId id="282" r:id="rId14"/>
    <p:sldId id="257" r:id="rId15"/>
    <p:sldId id="268" r:id="rId16"/>
    <p:sldId id="260" r:id="rId17"/>
    <p:sldId id="295" r:id="rId18"/>
    <p:sldId id="296" r:id="rId19"/>
    <p:sldId id="288" r:id="rId20"/>
    <p:sldId id="289" r:id="rId21"/>
    <p:sldId id="276" r:id="rId22"/>
    <p:sldId id="297" r:id="rId23"/>
    <p:sldId id="291" r:id="rId24"/>
    <p:sldId id="292" r:id="rId25"/>
    <p:sldId id="293" r:id="rId26"/>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0" autoAdjust="0"/>
    <p:restoredTop sz="84737" autoAdjust="0"/>
  </p:normalViewPr>
  <p:slideViewPr>
    <p:cSldViewPr>
      <p:cViewPr varScale="1">
        <p:scale>
          <a:sx n="74" d="100"/>
          <a:sy n="74" d="100"/>
        </p:scale>
        <p:origin x="153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D95E1A0-18FB-47BE-B15F-22C6C8EFB400}" type="datetimeFigureOut">
              <a:rPr lang="cs-CZ"/>
              <a:pPr>
                <a:defRPr/>
              </a:pPr>
              <a:t>01.12.2024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525F30B-AFEC-45F9-A2CB-B9AD3A008D0F}" type="slidenum">
              <a:rPr lang="cs-CZ" altLang="cs-CZ"/>
              <a:pPr>
                <a:defRPr/>
              </a:pPr>
              <a:t>‹#›</a:t>
            </a:fld>
            <a:endParaRPr lang="cs-CZ" altLang="cs-CZ"/>
          </a:p>
        </p:txBody>
      </p:sp>
    </p:spTree>
    <p:extLst>
      <p:ext uri="{BB962C8B-B14F-4D97-AF65-F5344CB8AC3E}">
        <p14:creationId xmlns:p14="http://schemas.microsoft.com/office/powerpoint/2010/main" val="18137690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6800040"/>
          </a:xfrm>
          <a:prstGeom prst="rect">
            <a:avLst/>
          </a:prstGeom>
        </p:spPr>
        <p:txBody>
          <a:bodyPr lIns="0" tIns="0" rIns="0" bIns="0">
            <a:spAutoFit/>
          </a:bodyPr>
          <a:lstStyle/>
          <a:p>
            <a:r>
              <a:rPr lang="en-US" sz="2000" b="0" strike="noStrike" spc="-1">
                <a:latin typeface="Arial"/>
              </a:rPr>
              <a:t>The Arabidopsis embryo. Embryos are deeply embedded in maternal structures. Siliques on the stem (a) contain developing seeds (b) that harbor the embryo (c). (d) Schematic representation of a longitudinal (top) and transverse (bottom) cross‐section of a globular stage embryo. Different colors represent unique cell types.</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49132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7650000"/>
          </a:xfrm>
          <a:prstGeom prst="rect">
            <a:avLst/>
          </a:prstGeom>
        </p:spPr>
        <p:txBody>
          <a:bodyPr lIns="0" tIns="0" rIns="0" bIns="0">
            <a:spAutoFit/>
          </a:bodyPr>
          <a:lstStyle/>
          <a:p>
            <a:r>
              <a:rPr lang="en-US" sz="2000" b="0" strike="noStrike" spc="-1">
                <a:latin typeface="Arial"/>
              </a:rPr>
              <a:t>Morphogenetic processes during Arabidopsis embryogenesis. Schematic overview of Arabidopsis embryogenesis from the egg cell to the heart stage embryo, highlighting the morphogenetic processes required to progress from one stage to the next. The colors represent cells of (essentially) the same type (see color legend), based on marker gene expression and lineage analysis. Cot, cotyledon ; SAM, shoot apical meristem; Hyp, hypophysis; RAM, root apical meristem.</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189606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p:cNvSpPr>
            <a:spLocks noGrp="1"/>
          </p:cNvSpPr>
          <p:nvPr>
            <p:ph type="body" idx="1"/>
          </p:nvPr>
        </p:nvSpPr>
        <p:spPr/>
        <p:txBody>
          <a:bodyPr>
            <a:normAutofit fontScale="92500"/>
          </a:bodyPr>
          <a:lstStyle/>
          <a:p>
            <a:pPr eaLnBrk="1" fontAlgn="auto" hangingPunct="1">
              <a:spcBef>
                <a:spcPts val="0"/>
              </a:spcBef>
              <a:spcAft>
                <a:spcPts val="0"/>
              </a:spcAft>
              <a:defRPr/>
            </a:pPr>
            <a:r>
              <a:rPr lang="en-US" b="1" dirty="0" smtClean="0"/>
              <a:t>Fig. 2. Auxin gradients and auxin transporters during embryogenesis. Schematic depiction of the auxin distribution and the localization of</a:t>
            </a:r>
            <a:r>
              <a:rPr lang="cs-CZ" b="1" dirty="0" smtClean="0"/>
              <a:t> </a:t>
            </a:r>
            <a:r>
              <a:rPr lang="en-US" b="1" dirty="0" smtClean="0"/>
              <a:t>auxin transporters during early plant embryonic development.</a:t>
            </a:r>
            <a:r>
              <a:rPr lang="en-US" dirty="0" smtClean="0"/>
              <a:t> Auxin distribution (depicted as a green gradient) has been inferred from DR5 activity</a:t>
            </a:r>
            <a:r>
              <a:rPr lang="cs-CZ" dirty="0" smtClean="0"/>
              <a:t> </a:t>
            </a:r>
            <a:r>
              <a:rPr lang="en-US" dirty="0" smtClean="0"/>
              <a:t>and IAA </a:t>
            </a:r>
            <a:r>
              <a:rPr lang="en-US" dirty="0" err="1" smtClean="0"/>
              <a:t>immunolocalization</a:t>
            </a:r>
            <a:r>
              <a:rPr lang="en-US" dirty="0" smtClean="0"/>
              <a:t> (</a:t>
            </a:r>
            <a:r>
              <a:rPr lang="en-US" dirty="0" err="1" smtClean="0"/>
              <a:t>Benková</a:t>
            </a:r>
            <a:r>
              <a:rPr lang="en-US" dirty="0" smtClean="0"/>
              <a:t> et al., 2003; Friml et al., 2002a; Friml et al., 2003a). The localization of the efflux transporters PIN1, PIN4 </a:t>
            </a:r>
            <a:r>
              <a:rPr lang="en-US" dirty="0" err="1" smtClean="0"/>
              <a:t>nad</a:t>
            </a:r>
            <a:r>
              <a:rPr lang="cs-CZ" dirty="0" smtClean="0"/>
              <a:t> </a:t>
            </a:r>
            <a:r>
              <a:rPr lang="en-US" dirty="0" smtClean="0"/>
              <a:t>PIN7, as well as that of ABCB1 and ABCB19, is based on </a:t>
            </a:r>
            <a:r>
              <a:rPr lang="en-US" dirty="0" err="1" smtClean="0"/>
              <a:t>immunolocalization</a:t>
            </a:r>
            <a:r>
              <a:rPr lang="en-US" dirty="0" smtClean="0"/>
              <a:t> studies and on in vivo observations of green fluorescent protein (GFP)-</a:t>
            </a:r>
            <a:r>
              <a:rPr lang="cs-CZ" dirty="0" smtClean="0"/>
              <a:t> </a:t>
            </a:r>
            <a:r>
              <a:rPr lang="cs-CZ" dirty="0" err="1" smtClean="0"/>
              <a:t>tagged</a:t>
            </a:r>
            <a:r>
              <a:rPr lang="cs-CZ" dirty="0" smtClean="0"/>
              <a:t> </a:t>
            </a:r>
            <a:r>
              <a:rPr lang="cs-CZ" dirty="0" err="1" smtClean="0"/>
              <a:t>proteins</a:t>
            </a:r>
            <a:r>
              <a:rPr lang="cs-CZ" dirty="0" smtClean="0"/>
              <a:t> (</a:t>
            </a:r>
            <a:r>
              <a:rPr lang="cs-CZ" dirty="0" err="1" smtClean="0"/>
              <a:t>Dhonukshe</a:t>
            </a:r>
            <a:r>
              <a:rPr lang="cs-CZ" dirty="0" smtClean="0"/>
              <a:t> </a:t>
            </a:r>
            <a:r>
              <a:rPr lang="cs-CZ" dirty="0" err="1" smtClean="0"/>
              <a:t>et</a:t>
            </a:r>
            <a:r>
              <a:rPr lang="cs-CZ" dirty="0" smtClean="0"/>
              <a:t> </a:t>
            </a:r>
            <a:r>
              <a:rPr lang="cs-CZ" dirty="0" err="1" smtClean="0"/>
              <a:t>al</a:t>
            </a:r>
            <a:r>
              <a:rPr lang="cs-CZ" dirty="0" smtClean="0"/>
              <a:t>., 2008b; Friml </a:t>
            </a:r>
            <a:r>
              <a:rPr lang="cs-CZ" dirty="0" err="1" smtClean="0"/>
              <a:t>et</a:t>
            </a:r>
            <a:r>
              <a:rPr lang="cs-CZ" dirty="0" smtClean="0"/>
              <a:t> </a:t>
            </a:r>
            <a:r>
              <a:rPr lang="cs-CZ" dirty="0" err="1" smtClean="0"/>
              <a:t>al</a:t>
            </a:r>
            <a:r>
              <a:rPr lang="cs-CZ" dirty="0" smtClean="0"/>
              <a:t>., 2003b; Mravec </a:t>
            </a:r>
            <a:r>
              <a:rPr lang="cs-CZ" dirty="0" err="1" smtClean="0"/>
              <a:t>et</a:t>
            </a:r>
            <a:r>
              <a:rPr lang="cs-CZ" dirty="0" smtClean="0"/>
              <a:t> </a:t>
            </a:r>
            <a:r>
              <a:rPr lang="cs-CZ" dirty="0" err="1" smtClean="0"/>
              <a:t>al</a:t>
            </a:r>
            <a:r>
              <a:rPr lang="cs-CZ" dirty="0" smtClean="0"/>
              <a:t>., 2008). </a:t>
            </a:r>
            <a:r>
              <a:rPr lang="cs-CZ" dirty="0" err="1" smtClean="0"/>
              <a:t>Arrows</a:t>
            </a:r>
            <a:r>
              <a:rPr lang="cs-CZ" dirty="0" smtClean="0"/>
              <a:t> </a:t>
            </a:r>
            <a:r>
              <a:rPr lang="cs-CZ" dirty="0" err="1" smtClean="0"/>
              <a:t>indicate</a:t>
            </a:r>
            <a:r>
              <a:rPr lang="cs-CZ" dirty="0" smtClean="0"/>
              <a:t> auxin </a:t>
            </a:r>
            <a:r>
              <a:rPr lang="cs-CZ" dirty="0" err="1" smtClean="0"/>
              <a:t>flow</a:t>
            </a:r>
            <a:r>
              <a:rPr lang="cs-CZ" dirty="0" smtClean="0"/>
              <a:t> </a:t>
            </a:r>
            <a:r>
              <a:rPr lang="cs-CZ" dirty="0" err="1" smtClean="0"/>
              <a:t>mediated</a:t>
            </a:r>
            <a:r>
              <a:rPr lang="cs-CZ" dirty="0" smtClean="0"/>
              <a:t> by a </a:t>
            </a:r>
            <a:r>
              <a:rPr lang="cs-CZ" dirty="0" err="1" smtClean="0"/>
              <a:t>particular</a:t>
            </a:r>
            <a:r>
              <a:rPr lang="cs-CZ" dirty="0" smtClean="0"/>
              <a:t> </a:t>
            </a:r>
            <a:r>
              <a:rPr lang="en-US" dirty="0" smtClean="0"/>
              <a:t>transporter; dotted lines indicate the cell type-specific localization of particular auxin transporters with no obvious polarity. PIN7, localized at the</a:t>
            </a:r>
            <a:r>
              <a:rPr lang="cs-CZ" dirty="0" smtClean="0"/>
              <a:t> </a:t>
            </a:r>
            <a:r>
              <a:rPr lang="en-US" dirty="0" smtClean="0"/>
              <a:t>apical sides of the suspensor cells (s), transports auxin towards the apical cell (a) that forms the pro-embryo; there, PIN1, which is localized at all</a:t>
            </a:r>
            <a:r>
              <a:rPr lang="cs-CZ" dirty="0" smtClean="0"/>
              <a:t> </a:t>
            </a:r>
            <a:r>
              <a:rPr lang="en-US" dirty="0" smtClean="0"/>
              <a:t>inner cell sides, distributes auxin homogenously. ABCB1 and ABCB19 cooperate during this initial stage and are localized </a:t>
            </a:r>
            <a:r>
              <a:rPr lang="en-US" dirty="0" err="1" smtClean="0"/>
              <a:t>apolarly</a:t>
            </a:r>
            <a:r>
              <a:rPr lang="en-US" dirty="0" smtClean="0"/>
              <a:t> in all cells or only</a:t>
            </a:r>
            <a:r>
              <a:rPr lang="cs-CZ" dirty="0" smtClean="0"/>
              <a:t> </a:t>
            </a:r>
            <a:r>
              <a:rPr lang="en-US" dirty="0" smtClean="0"/>
              <a:t>in the uppermost suspensor cell, respectively. The crucial moment in the setting of the basal end of the apical-basal embryonic axis occurs during</a:t>
            </a:r>
            <a:r>
              <a:rPr lang="cs-CZ" dirty="0" smtClean="0"/>
              <a:t> </a:t>
            </a:r>
            <a:r>
              <a:rPr lang="en-US" dirty="0" smtClean="0"/>
              <a:t>the early globular stage, when PIN1 starts to be localized basally in the pro-</a:t>
            </a:r>
            <a:r>
              <a:rPr lang="en-US" dirty="0" err="1" smtClean="0"/>
              <a:t>embryonal</a:t>
            </a:r>
            <a:r>
              <a:rPr lang="en-US" dirty="0" smtClean="0"/>
              <a:t> cells, and PIN7 is simultaneously shifted from the apical to</a:t>
            </a:r>
            <a:r>
              <a:rPr lang="cs-CZ" dirty="0" smtClean="0"/>
              <a:t> </a:t>
            </a:r>
            <a:r>
              <a:rPr lang="en-US" dirty="0" smtClean="0"/>
              <a:t>the basal plasma membrane of suspensor cells. These PIN polarity rearrangements reverse the auxin flow downwards and, with the aid of PIN4,</a:t>
            </a:r>
            <a:r>
              <a:rPr lang="cs-CZ" dirty="0" smtClean="0"/>
              <a:t> </a:t>
            </a:r>
            <a:r>
              <a:rPr lang="en-US" dirty="0" smtClean="0"/>
              <a:t>lead to auxin accumulation in the forming </a:t>
            </a:r>
            <a:r>
              <a:rPr lang="en-US" dirty="0" err="1" smtClean="0"/>
              <a:t>hypophysis</a:t>
            </a:r>
            <a:r>
              <a:rPr lang="en-US" dirty="0" smtClean="0"/>
              <a:t> (h) (see Glossary, Box 1). At this stage, ABCB19 helps to maintain the auxin distribution in the</a:t>
            </a:r>
            <a:r>
              <a:rPr lang="cs-CZ" dirty="0" smtClean="0"/>
              <a:t> </a:t>
            </a:r>
            <a:r>
              <a:rPr lang="en-US" dirty="0" smtClean="0"/>
              <a:t>outer layers of the embryo. In triangular- and heart-stage embryos, bilateral symmetry is established through auxin maxima at the incipient</a:t>
            </a:r>
            <a:r>
              <a:rPr lang="cs-CZ" dirty="0" smtClean="0"/>
              <a:t> </a:t>
            </a:r>
            <a:r>
              <a:rPr lang="en-US" dirty="0" smtClean="0"/>
              <a:t>cotyledon (c) </a:t>
            </a:r>
            <a:r>
              <a:rPr lang="en-US" dirty="0" err="1" smtClean="0"/>
              <a:t>primordia</a:t>
            </a:r>
            <a:r>
              <a:rPr lang="en-US" dirty="0" smtClean="0"/>
              <a:t>. These auxin maxima are generated by PIN1 activity in the epidermis; in the inner cells of cotyledon </a:t>
            </a:r>
            <a:r>
              <a:rPr lang="en-US" dirty="0" err="1" smtClean="0"/>
              <a:t>primordia</a:t>
            </a:r>
            <a:r>
              <a:rPr lang="en-US" dirty="0" smtClean="0"/>
              <a:t>, however,</a:t>
            </a:r>
            <a:r>
              <a:rPr lang="cs-CZ" dirty="0" smtClean="0"/>
              <a:t> </a:t>
            </a:r>
            <a:r>
              <a:rPr lang="en-US" dirty="0" smtClean="0"/>
              <a:t>PIN1 mediates basipetal auxin transport towards the root pole. SAM, future shoot apical </a:t>
            </a:r>
            <a:r>
              <a:rPr lang="en-US" dirty="0" err="1" smtClean="0"/>
              <a:t>meristem</a:t>
            </a:r>
            <a:r>
              <a:rPr lang="en-US" dirty="0" smtClean="0"/>
              <a:t>.</a:t>
            </a:r>
            <a:endParaRPr lang="cs-CZ" dirty="0"/>
          </a:p>
        </p:txBody>
      </p:sp>
      <p:sp>
        <p:nvSpPr>
          <p:cNvPr id="1536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19BD2EE-CE68-4319-BD1A-B4A65BF694F6}" type="slidenum">
              <a:rPr lang="cs-CZ" altLang="cs-CZ" smtClean="0">
                <a:latin typeface="Calibri" panose="020F0502020204030204" pitchFamily="34" charset="0"/>
              </a:rPr>
              <a:pPr/>
              <a:t>15</a:t>
            </a:fld>
            <a:endParaRPr lang="cs-CZ" altLang="cs-CZ" smtClean="0">
              <a:latin typeface="Calibri" panose="020F0502020204030204" pitchFamily="34" charset="0"/>
            </a:endParaRPr>
          </a:p>
        </p:txBody>
      </p:sp>
    </p:spTree>
    <p:extLst>
      <p:ext uri="{BB962C8B-B14F-4D97-AF65-F5344CB8AC3E}">
        <p14:creationId xmlns:p14="http://schemas.microsoft.com/office/powerpoint/2010/main" val="212600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b="1" smtClean="0"/>
              <a:t>Distribuce DR5, PIN1, PIN4, PIN7 a WOX5 - </a:t>
            </a:r>
            <a:endParaRPr lang="cs-CZ" altLang="cs-CZ" smtClean="0"/>
          </a:p>
        </p:txBody>
      </p:sp>
      <p:sp>
        <p:nvSpPr>
          <p:cNvPr id="2253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E3DE680-863B-4E23-BE24-4C1B56F01434}" type="slidenum">
              <a:rPr lang="cs-CZ" altLang="cs-CZ" smtClean="0">
                <a:latin typeface="Calibri" panose="020F0502020204030204" pitchFamily="34" charset="0"/>
              </a:rPr>
              <a:pPr/>
              <a:t>21</a:t>
            </a:fld>
            <a:endParaRPr lang="cs-CZ" altLang="cs-CZ" smtClean="0">
              <a:latin typeface="Calibri" panose="020F0502020204030204" pitchFamily="34" charset="0"/>
            </a:endParaRPr>
          </a:p>
        </p:txBody>
      </p:sp>
    </p:spTree>
    <p:extLst>
      <p:ext uri="{BB962C8B-B14F-4D97-AF65-F5344CB8AC3E}">
        <p14:creationId xmlns:p14="http://schemas.microsoft.com/office/powerpoint/2010/main" val="52673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dirty="0" smtClean="0"/>
          </a:p>
        </p:txBody>
      </p:sp>
      <p:sp>
        <p:nvSpPr>
          <p:cNvPr id="24580"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5CC4A6A8-1EE9-4043-8019-60EE117C8323}" type="slidenum">
              <a:rPr lang="cs-CZ" altLang="cs-CZ" sz="1200">
                <a:latin typeface="Calibri" panose="020F0502020204030204" pitchFamily="34" charset="0"/>
              </a:rPr>
              <a:pPr algn="r" eaLnBrk="1" hangingPunct="1"/>
              <a:t>22</a:t>
            </a:fld>
            <a:endParaRPr lang="cs-CZ" altLang="cs-CZ" sz="1200">
              <a:latin typeface="Calibri" panose="020F0502020204030204" pitchFamily="34" charset="0"/>
            </a:endParaRPr>
          </a:p>
        </p:txBody>
      </p:sp>
    </p:spTree>
    <p:extLst>
      <p:ext uri="{BB962C8B-B14F-4D97-AF65-F5344CB8AC3E}">
        <p14:creationId xmlns:p14="http://schemas.microsoft.com/office/powerpoint/2010/main" val="237880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62058F2B-8413-4891-97CB-607925CB4279}" type="datetimeFigureOut">
              <a:rPr lang="cs-CZ"/>
              <a:pPr>
                <a:defRPr/>
              </a:pPr>
              <a:t>01.12.2024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5B12412-0963-4E8C-B8A3-36251B2FF4E9}" type="slidenum">
              <a:rPr lang="cs-CZ" altLang="cs-CZ"/>
              <a:pPr>
                <a:defRPr/>
              </a:pPr>
              <a:t>‹#›</a:t>
            </a:fld>
            <a:endParaRPr lang="cs-CZ" altLang="cs-CZ"/>
          </a:p>
        </p:txBody>
      </p:sp>
    </p:spTree>
    <p:extLst>
      <p:ext uri="{BB962C8B-B14F-4D97-AF65-F5344CB8AC3E}">
        <p14:creationId xmlns:p14="http://schemas.microsoft.com/office/powerpoint/2010/main" val="283733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73420C05-95E6-4478-987E-B83766389556}" type="datetimeFigureOut">
              <a:rPr lang="cs-CZ"/>
              <a:pPr>
                <a:defRPr/>
              </a:pPr>
              <a:t>01.12.2024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3681E97-BC0B-4AF3-9779-A019FA4124FD}" type="slidenum">
              <a:rPr lang="cs-CZ" altLang="cs-CZ"/>
              <a:pPr>
                <a:defRPr/>
              </a:pPr>
              <a:t>‹#›</a:t>
            </a:fld>
            <a:endParaRPr lang="cs-CZ" altLang="cs-CZ"/>
          </a:p>
        </p:txBody>
      </p:sp>
    </p:spTree>
    <p:extLst>
      <p:ext uri="{BB962C8B-B14F-4D97-AF65-F5344CB8AC3E}">
        <p14:creationId xmlns:p14="http://schemas.microsoft.com/office/powerpoint/2010/main" val="196448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B851ABA8-4040-4D44-92F7-3867D0A9B618}" type="datetimeFigureOut">
              <a:rPr lang="cs-CZ"/>
              <a:pPr>
                <a:defRPr/>
              </a:pPr>
              <a:t>01.12.2024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197BCAC-C9C9-42FE-95AA-FBD15BAEB6F4}" type="slidenum">
              <a:rPr lang="cs-CZ" altLang="cs-CZ"/>
              <a:pPr>
                <a:defRPr/>
              </a:pPr>
              <a:t>‹#›</a:t>
            </a:fld>
            <a:endParaRPr lang="cs-CZ" altLang="cs-CZ"/>
          </a:p>
        </p:txBody>
      </p:sp>
    </p:spTree>
    <p:extLst>
      <p:ext uri="{BB962C8B-B14F-4D97-AF65-F5344CB8AC3E}">
        <p14:creationId xmlns:p14="http://schemas.microsoft.com/office/powerpoint/2010/main" val="803956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543224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4F522BA0-7758-4996-B9E4-99BDAFF91E6C}" type="datetimeFigureOut">
              <a:rPr lang="cs-CZ"/>
              <a:pPr>
                <a:defRPr/>
              </a:pPr>
              <a:t>01.12.2024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142D5B11-669A-4C2F-94BD-115DCD291F36}" type="slidenum">
              <a:rPr lang="cs-CZ" altLang="cs-CZ"/>
              <a:pPr>
                <a:defRPr/>
              </a:pPr>
              <a:t>‹#›</a:t>
            </a:fld>
            <a:endParaRPr lang="cs-CZ" altLang="cs-CZ"/>
          </a:p>
        </p:txBody>
      </p:sp>
    </p:spTree>
    <p:extLst>
      <p:ext uri="{BB962C8B-B14F-4D97-AF65-F5344CB8AC3E}">
        <p14:creationId xmlns:p14="http://schemas.microsoft.com/office/powerpoint/2010/main" val="3945448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AF0A6CFA-B05A-4E19-9026-63A1BA2F85B4}" type="datetimeFigureOut">
              <a:rPr lang="cs-CZ"/>
              <a:pPr>
                <a:defRPr/>
              </a:pPr>
              <a:t>01.12.2024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0702B5B-50CB-4518-9F4A-74FA52787BA0}" type="slidenum">
              <a:rPr lang="cs-CZ" altLang="cs-CZ"/>
              <a:pPr>
                <a:defRPr/>
              </a:pPr>
              <a:t>‹#›</a:t>
            </a:fld>
            <a:endParaRPr lang="cs-CZ" altLang="cs-CZ"/>
          </a:p>
        </p:txBody>
      </p:sp>
    </p:spTree>
    <p:extLst>
      <p:ext uri="{BB962C8B-B14F-4D97-AF65-F5344CB8AC3E}">
        <p14:creationId xmlns:p14="http://schemas.microsoft.com/office/powerpoint/2010/main" val="272782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64A74DE0-9656-4C04-B9D5-31E533FFACF9}" type="datetimeFigureOut">
              <a:rPr lang="cs-CZ"/>
              <a:pPr>
                <a:defRPr/>
              </a:pPr>
              <a:t>01.12.2024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7E6477A0-75CF-4648-9264-0505BD2D9AB9}" type="slidenum">
              <a:rPr lang="cs-CZ" altLang="cs-CZ"/>
              <a:pPr>
                <a:defRPr/>
              </a:pPr>
              <a:t>‹#›</a:t>
            </a:fld>
            <a:endParaRPr lang="cs-CZ" altLang="cs-CZ"/>
          </a:p>
        </p:txBody>
      </p:sp>
    </p:spTree>
    <p:extLst>
      <p:ext uri="{BB962C8B-B14F-4D97-AF65-F5344CB8AC3E}">
        <p14:creationId xmlns:p14="http://schemas.microsoft.com/office/powerpoint/2010/main" val="159957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CAC6AF05-958D-4E49-9177-2C5BA8A486B4}" type="datetimeFigureOut">
              <a:rPr lang="cs-CZ"/>
              <a:pPr>
                <a:defRPr/>
              </a:pPr>
              <a:t>01.12.2024</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358D1994-8083-417D-90FC-04FEBC909B29}" type="slidenum">
              <a:rPr lang="cs-CZ" altLang="cs-CZ"/>
              <a:pPr>
                <a:defRPr/>
              </a:pPr>
              <a:t>‹#›</a:t>
            </a:fld>
            <a:endParaRPr lang="cs-CZ" altLang="cs-CZ"/>
          </a:p>
        </p:txBody>
      </p:sp>
    </p:spTree>
    <p:extLst>
      <p:ext uri="{BB962C8B-B14F-4D97-AF65-F5344CB8AC3E}">
        <p14:creationId xmlns:p14="http://schemas.microsoft.com/office/powerpoint/2010/main" val="250714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03B19DA8-C7D9-4386-947E-BEFB7D67C6A7}" type="datetimeFigureOut">
              <a:rPr lang="cs-CZ"/>
              <a:pPr>
                <a:defRPr/>
              </a:pPr>
              <a:t>01.12.2024</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4EDDD3F7-3796-4D35-808B-A4CF1726DADE}" type="slidenum">
              <a:rPr lang="cs-CZ" altLang="cs-CZ"/>
              <a:pPr>
                <a:defRPr/>
              </a:pPr>
              <a:t>‹#›</a:t>
            </a:fld>
            <a:endParaRPr lang="cs-CZ" altLang="cs-CZ"/>
          </a:p>
        </p:txBody>
      </p:sp>
    </p:spTree>
    <p:extLst>
      <p:ext uri="{BB962C8B-B14F-4D97-AF65-F5344CB8AC3E}">
        <p14:creationId xmlns:p14="http://schemas.microsoft.com/office/powerpoint/2010/main" val="116517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DAC69A8A-C73D-4ABD-A4D8-23081752B90E}" type="datetimeFigureOut">
              <a:rPr lang="cs-CZ"/>
              <a:pPr>
                <a:defRPr/>
              </a:pPr>
              <a:t>01.12.2024</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A039245B-EC17-42CB-861F-07F4221B965E}" type="slidenum">
              <a:rPr lang="cs-CZ" altLang="cs-CZ"/>
              <a:pPr>
                <a:defRPr/>
              </a:pPr>
              <a:t>‹#›</a:t>
            </a:fld>
            <a:endParaRPr lang="cs-CZ" altLang="cs-CZ"/>
          </a:p>
        </p:txBody>
      </p:sp>
    </p:spTree>
    <p:extLst>
      <p:ext uri="{BB962C8B-B14F-4D97-AF65-F5344CB8AC3E}">
        <p14:creationId xmlns:p14="http://schemas.microsoft.com/office/powerpoint/2010/main" val="98693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E8996F1E-5158-4646-A5EF-316722DF3DF5}" type="datetimeFigureOut">
              <a:rPr lang="cs-CZ"/>
              <a:pPr>
                <a:defRPr/>
              </a:pPr>
              <a:t>01.12.2024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B3A1F9FF-8EFA-40D3-86D0-D450E2AD4E11}" type="slidenum">
              <a:rPr lang="cs-CZ" altLang="cs-CZ"/>
              <a:pPr>
                <a:defRPr/>
              </a:pPr>
              <a:t>‹#›</a:t>
            </a:fld>
            <a:endParaRPr lang="cs-CZ" altLang="cs-CZ"/>
          </a:p>
        </p:txBody>
      </p:sp>
    </p:spTree>
    <p:extLst>
      <p:ext uri="{BB962C8B-B14F-4D97-AF65-F5344CB8AC3E}">
        <p14:creationId xmlns:p14="http://schemas.microsoft.com/office/powerpoint/2010/main" val="29736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AB75ABF1-4EA4-47E4-8079-5A9879ACCBBA}" type="datetimeFigureOut">
              <a:rPr lang="cs-CZ"/>
              <a:pPr>
                <a:defRPr/>
              </a:pPr>
              <a:t>01.12.2024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F77AA39-62E3-41D6-A7AE-8688C9EF5DCE}" type="slidenum">
              <a:rPr lang="cs-CZ" altLang="cs-CZ"/>
              <a:pPr>
                <a:defRPr/>
              </a:pPr>
              <a:t>‹#›</a:t>
            </a:fld>
            <a:endParaRPr lang="cs-CZ" altLang="cs-CZ"/>
          </a:p>
        </p:txBody>
      </p:sp>
    </p:spTree>
    <p:extLst>
      <p:ext uri="{BB962C8B-B14F-4D97-AF65-F5344CB8AC3E}">
        <p14:creationId xmlns:p14="http://schemas.microsoft.com/office/powerpoint/2010/main" val="26930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7BDE288-426D-4924-A95E-08A70A123097}" type="datetimeFigureOut">
              <a:rPr lang="cs-CZ"/>
              <a:pPr>
                <a:defRPr/>
              </a:pPr>
              <a:t>01.12.2024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A15A9EC-0C63-46E3-82B0-454BD8F67C0F}"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oleObject" Target="../embeddings/oleObject1.bin"/><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QltmraqQ5A8"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1312863"/>
            <a:ext cx="914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5000" b="1" dirty="0">
                <a:solidFill>
                  <a:srgbClr val="1F497D"/>
                </a:solidFill>
                <a:latin typeface="+mn-lt"/>
              </a:rPr>
              <a:t>Růst a vývoj rostlin - praktikum</a:t>
            </a:r>
            <a:endParaRPr lang="cs-CZ" altLang="cs-CZ" sz="5000" dirty="0">
              <a:latin typeface="+mn-lt"/>
            </a:endParaRPr>
          </a:p>
          <a:p>
            <a:pPr algn="ctr">
              <a:spcBef>
                <a:spcPct val="0"/>
              </a:spcBef>
              <a:buFontTx/>
              <a:buNone/>
            </a:pPr>
            <a:r>
              <a:rPr lang="cs-CZ" altLang="cs-CZ" sz="5000" b="1" dirty="0">
                <a:solidFill>
                  <a:srgbClr val="1F497D"/>
                </a:solidFill>
                <a:latin typeface="+mn-lt"/>
              </a:rPr>
              <a:t>MB130C78</a:t>
            </a:r>
            <a:endParaRPr lang="cs-CZ" altLang="cs-CZ" sz="5000" dirty="0">
              <a:latin typeface="+mn-lt"/>
            </a:endParaRPr>
          </a:p>
        </p:txBody>
      </p:sp>
      <p:sp>
        <p:nvSpPr>
          <p:cNvPr id="3075" name="Rectangle 2"/>
          <p:cNvSpPr>
            <a:spLocks noChangeArrowheads="1"/>
          </p:cNvSpPr>
          <p:nvPr/>
        </p:nvSpPr>
        <p:spPr bwMode="auto">
          <a:xfrm>
            <a:off x="0" y="2903170"/>
            <a:ext cx="9144000" cy="313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04704"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000" b="1" dirty="0">
                <a:solidFill>
                  <a:srgbClr val="1F497D"/>
                </a:solidFill>
                <a:latin typeface="+mn-lt"/>
                <a:ea typeface="Times New Roman" panose="02020603050405020304" pitchFamily="18" charset="0"/>
                <a:cs typeface="Calibri" panose="020F0502020204030204" pitchFamily="34" charset="0"/>
              </a:rPr>
              <a:t>Blok </a:t>
            </a:r>
            <a:r>
              <a:rPr lang="en-US" altLang="cs-CZ" sz="2000" b="1" dirty="0">
                <a:solidFill>
                  <a:srgbClr val="1F497D"/>
                </a:solidFill>
                <a:latin typeface="+mn-lt"/>
                <a:ea typeface="Times New Roman" panose="02020603050405020304" pitchFamily="18" charset="0"/>
                <a:cs typeface="Calibri" panose="020F0502020204030204" pitchFamily="34" charset="0"/>
              </a:rPr>
              <a:t>4</a:t>
            </a:r>
            <a:endParaRPr lang="en-US" altLang="cs-CZ" sz="1600" b="1" dirty="0">
              <a:solidFill>
                <a:srgbClr val="345A8A"/>
              </a:solidFill>
              <a:latin typeface="+mn-lt"/>
              <a:ea typeface="Times New Roman" panose="02020603050405020304" pitchFamily="18" charset="0"/>
              <a:cs typeface="Calibri" panose="020F0502020204030204" pitchFamily="34" charset="0"/>
            </a:endParaRPr>
          </a:p>
          <a:p>
            <a:pPr algn="ctr">
              <a:spcBef>
                <a:spcPct val="0"/>
              </a:spcBef>
              <a:buFontTx/>
              <a:buNone/>
            </a:pPr>
            <a:r>
              <a:rPr lang="en-US" altLang="cs-CZ" sz="3600" b="1" dirty="0" err="1">
                <a:latin typeface="+mn-lt"/>
                <a:ea typeface="Times New Roman" panose="02020603050405020304" pitchFamily="18" charset="0"/>
                <a:cs typeface="Calibri" panose="020F0502020204030204" pitchFamily="34" charset="0"/>
              </a:rPr>
              <a:t>Embryogeneze</a:t>
            </a:r>
            <a:r>
              <a:rPr lang="en-US" altLang="cs-CZ" sz="3600" b="1" dirty="0">
                <a:latin typeface="+mn-lt"/>
                <a:ea typeface="Times New Roman" panose="02020603050405020304" pitchFamily="18" charset="0"/>
                <a:cs typeface="Calibri" panose="020F0502020204030204" pitchFamily="34" charset="0"/>
              </a:rPr>
              <a:t> a </a:t>
            </a:r>
            <a:r>
              <a:rPr lang="en-US" altLang="cs-CZ" sz="3600" b="1" dirty="0" err="1">
                <a:latin typeface="+mn-lt"/>
                <a:ea typeface="Times New Roman" panose="02020603050405020304" pitchFamily="18" charset="0"/>
                <a:cs typeface="Calibri" panose="020F0502020204030204" pitchFamily="34" charset="0"/>
              </a:rPr>
              <a:t>dědičnost</a:t>
            </a:r>
            <a:r>
              <a:rPr lang="en-US" altLang="cs-CZ" sz="3600" b="1" dirty="0">
                <a:latin typeface="+mn-lt"/>
                <a:ea typeface="Times New Roman" panose="02020603050405020304" pitchFamily="18" charset="0"/>
                <a:cs typeface="Calibri" panose="020F0502020204030204" pitchFamily="34" charset="0"/>
              </a:rPr>
              <a:t> </a:t>
            </a:r>
            <a:r>
              <a:rPr lang="en-US" altLang="cs-CZ" sz="3600" b="1" dirty="0" err="1">
                <a:latin typeface="+mn-lt"/>
                <a:ea typeface="Times New Roman" panose="02020603050405020304" pitchFamily="18" charset="0"/>
                <a:cs typeface="Calibri" panose="020F0502020204030204" pitchFamily="34" charset="0"/>
              </a:rPr>
              <a:t>znak</a:t>
            </a:r>
            <a:r>
              <a:rPr lang="cs-CZ" altLang="cs-CZ" sz="3600" b="1" dirty="0">
                <a:latin typeface="+mn-lt"/>
                <a:ea typeface="Times New Roman" panose="02020603050405020304" pitchFamily="18" charset="0"/>
                <a:cs typeface="Calibri" panose="020F0502020204030204" pitchFamily="34" charset="0"/>
              </a:rPr>
              <a:t>ů</a:t>
            </a:r>
            <a:r>
              <a:rPr lang="en-US" altLang="cs-CZ" sz="3600" b="1" dirty="0">
                <a:latin typeface="+mn-lt"/>
                <a:ea typeface="Times New Roman" panose="02020603050405020304" pitchFamily="18" charset="0"/>
                <a:cs typeface="Calibri" panose="020F0502020204030204" pitchFamily="34" charset="0"/>
              </a:rPr>
              <a:t/>
            </a:r>
            <a:br>
              <a:rPr lang="en-US" altLang="cs-CZ" sz="3600" b="1" dirty="0">
                <a:latin typeface="+mn-lt"/>
                <a:ea typeface="Times New Roman" panose="02020603050405020304" pitchFamily="18" charset="0"/>
                <a:cs typeface="Calibri" panose="020F0502020204030204" pitchFamily="34" charset="0"/>
              </a:rPr>
            </a:br>
            <a:r>
              <a:rPr lang="en-US" altLang="cs-CZ" sz="3600" b="1" dirty="0">
                <a:latin typeface="+mn-lt"/>
                <a:ea typeface="Times New Roman" panose="02020603050405020304" pitchFamily="18" charset="0"/>
                <a:cs typeface="Calibri" panose="020F0502020204030204" pitchFamily="34" charset="0"/>
              </a:rPr>
              <a:t>u </a:t>
            </a:r>
            <a:r>
              <a:rPr lang="cs-CZ" altLang="cs-CZ" sz="3600" b="1" i="1" dirty="0" err="1">
                <a:latin typeface="+mn-lt"/>
                <a:ea typeface="Times New Roman" panose="02020603050405020304" pitchFamily="18" charset="0"/>
                <a:cs typeface="Calibri" panose="020F0502020204030204" pitchFamily="34" charset="0"/>
              </a:rPr>
              <a:t>Arabidopsis</a:t>
            </a:r>
            <a:r>
              <a:rPr lang="cs-CZ" altLang="cs-CZ" sz="3600" b="1" i="1" dirty="0">
                <a:latin typeface="+mn-lt"/>
                <a:ea typeface="Times New Roman" panose="02020603050405020304" pitchFamily="18" charset="0"/>
                <a:cs typeface="Calibri" panose="020F0502020204030204" pitchFamily="34" charset="0"/>
              </a:rPr>
              <a:t> </a:t>
            </a:r>
            <a:r>
              <a:rPr lang="cs-CZ" altLang="cs-CZ" sz="3600" b="1" i="1" dirty="0" err="1">
                <a:latin typeface="+mn-lt"/>
                <a:ea typeface="Times New Roman" panose="02020603050405020304" pitchFamily="18" charset="0"/>
                <a:cs typeface="Calibri" panose="020F0502020204030204" pitchFamily="34" charset="0"/>
              </a:rPr>
              <a:t>thaliana</a:t>
            </a:r>
            <a:endParaRPr lang="en-US" altLang="cs-CZ" sz="3600" b="1" i="1" dirty="0">
              <a:latin typeface="+mn-lt"/>
              <a:ea typeface="Times New Roman" panose="02020603050405020304" pitchFamily="18" charset="0"/>
              <a:cs typeface="Calibri" panose="020F0502020204030204" pitchFamily="34" charset="0"/>
            </a:endParaRPr>
          </a:p>
          <a:p>
            <a:pPr algn="ctr">
              <a:spcBef>
                <a:spcPct val="0"/>
              </a:spcBef>
              <a:buFontTx/>
              <a:buNone/>
            </a:pPr>
            <a:endParaRPr lang="en-US" altLang="cs-CZ" sz="3600" b="1" i="1" dirty="0">
              <a:latin typeface="+mn-lt"/>
              <a:ea typeface="Times New Roman" panose="02020603050405020304" pitchFamily="18" charset="0"/>
              <a:cs typeface="Calibri" panose="020F0502020204030204" pitchFamily="34" charset="0"/>
            </a:endParaRPr>
          </a:p>
          <a:p>
            <a:pPr algn="ctr">
              <a:spcBef>
                <a:spcPct val="0"/>
              </a:spcBef>
              <a:buFontTx/>
              <a:buNone/>
            </a:pPr>
            <a:r>
              <a:rPr lang="cs-CZ" altLang="cs-CZ" sz="2800" dirty="0" smtClean="0">
                <a:latin typeface="+mn-lt"/>
                <a:ea typeface="Times New Roman" panose="02020603050405020304" pitchFamily="18" charset="0"/>
                <a:cs typeface="Calibri" panose="020F0502020204030204" pitchFamily="34" charset="0"/>
              </a:rPr>
              <a:t>Jan Petrášek, Lenka Havelková, Anna Kampová, Maria Voloshina</a:t>
            </a:r>
            <a:endParaRPr lang="cs-CZ" altLang="cs-CZ" sz="2800" dirty="0">
              <a:latin typeface="+mn-lt"/>
              <a:ea typeface="Times New Roman" panose="02020603050405020304" pitchFamily="18" charset="0"/>
              <a:cs typeface="Calibri" panose="020F0502020204030204" pitchFamily="34" charset="0"/>
            </a:endParaRPr>
          </a:p>
        </p:txBody>
      </p:sp>
      <p:grpSp>
        <p:nvGrpSpPr>
          <p:cNvPr id="3076" name="Group 11"/>
          <p:cNvGrpSpPr>
            <a:grpSpLocks/>
          </p:cNvGrpSpPr>
          <p:nvPr/>
        </p:nvGrpSpPr>
        <p:grpSpPr bwMode="auto">
          <a:xfrm>
            <a:off x="0" y="6562725"/>
            <a:ext cx="9144000" cy="285750"/>
            <a:chOff x="0" y="4170"/>
            <a:chExt cx="5760" cy="180"/>
          </a:xfrm>
        </p:grpSpPr>
        <p:sp>
          <p:nvSpPr>
            <p:cNvPr id="3077"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3078"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8225"/>
            <a:ext cx="5297487"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1"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922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0"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8225"/>
            <a:ext cx="5362575"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 Box 8"/>
          <p:cNvSpPr txBox="1">
            <a:spLocks noChangeArrowheads="1"/>
          </p:cNvSpPr>
          <p:nvPr/>
        </p:nvSpPr>
        <p:spPr bwMode="auto">
          <a:xfrm>
            <a:off x="6948488" y="980728"/>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2400" dirty="0">
                <a:latin typeface="+mn-lt"/>
              </a:rPr>
              <a:t>= Torpedo</a:t>
            </a:r>
          </a:p>
        </p:txBody>
      </p:sp>
      <p:grpSp>
        <p:nvGrpSpPr>
          <p:cNvPr id="10246"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024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1"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9812"/>
            <a:ext cx="5275262"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grpSp>
        <p:nvGrpSpPr>
          <p:cNvPr id="11269"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127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90625"/>
            <a:ext cx="9145588" cy="51673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3"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2295"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0" name="Text Box 7"/>
          <p:cNvSpPr txBox="1">
            <a:spLocks noChangeArrowheads="1"/>
          </p:cNvSpPr>
          <p:nvPr/>
        </p:nvSpPr>
        <p:spPr bwMode="auto">
          <a:xfrm>
            <a:off x="5884650" y="6228495"/>
            <a:ext cx="3275856" cy="33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1pPr>
            <a:lvl2pPr marL="392113"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2pPr>
            <a:lvl3pPr marL="587375"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3pPr>
            <a:lvl4pPr marL="782638"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4pPr>
            <a:lvl5pPr marL="979488"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Laux</a:t>
            </a:r>
            <a:r>
              <a:rPr lang="en-GB" altLang="cs-CZ" sz="1400" dirty="0">
                <a:solidFill>
                  <a:srgbClr val="000000"/>
                </a:solidFill>
                <a:latin typeface="+mn-lt"/>
              </a:rPr>
              <a:t> T et al. Plant Cell 2004;16:S190-S202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88" y="44450"/>
            <a:ext cx="51863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ovéPole 7"/>
          <p:cNvSpPr txBox="1">
            <a:spLocks noChangeArrowheads="1"/>
          </p:cNvSpPr>
          <p:nvPr/>
        </p:nvSpPr>
        <p:spPr bwMode="auto">
          <a:xfrm>
            <a:off x="179388" y="5732463"/>
            <a:ext cx="33131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latin typeface="Times New Roman" panose="02020603050405020304" pitchFamily="18" charset="0"/>
              </a:rPr>
              <a:t>Bowman and Floyd,  Annu. Rev. Plant Biol. 2008. 59:67–88</a:t>
            </a:r>
          </a:p>
        </p:txBody>
      </p:sp>
      <p:grpSp>
        <p:nvGrpSpPr>
          <p:cNvPr id="13318"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3320"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2"/>
          <p:cNvSpPr>
            <a:spLocks noChangeArrowheads="1"/>
          </p:cNvSpPr>
          <p:nvPr/>
        </p:nvSpPr>
        <p:spPr bwMode="auto">
          <a:xfrm>
            <a:off x="0" y="115888"/>
            <a:ext cx="3779912" cy="936848"/>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3000" dirty="0" smtClean="0">
                <a:solidFill>
                  <a:srgbClr val="3333CC"/>
                </a:solidFill>
                <a:latin typeface="+mn-lt"/>
              </a:rPr>
              <a:t>Auxin a v</a:t>
            </a:r>
            <a:r>
              <a:rPr lang="cs-CZ" altLang="cs-CZ" sz="3000" dirty="0" err="1" smtClean="0">
                <a:solidFill>
                  <a:srgbClr val="3333CC"/>
                </a:solidFill>
                <a:latin typeface="+mn-lt"/>
              </a:rPr>
              <a:t>ývoj</a:t>
            </a:r>
            <a:r>
              <a:rPr lang="cs-CZ" altLang="cs-CZ" sz="3000" dirty="0" smtClean="0">
                <a:solidFill>
                  <a:srgbClr val="3333CC"/>
                </a:solidFill>
                <a:latin typeface="+mn-lt"/>
              </a:rPr>
              <a:t> embrya</a:t>
            </a:r>
            <a:br>
              <a:rPr lang="cs-CZ" altLang="cs-CZ" sz="3000" dirty="0" smtClean="0">
                <a:solidFill>
                  <a:srgbClr val="3333CC"/>
                </a:solidFill>
                <a:latin typeface="+mn-lt"/>
              </a:rPr>
            </a:b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344613"/>
            <a:ext cx="8594725"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12"/>
          <p:cNvSpPr txBox="1">
            <a:spLocks noChangeArrowheads="1"/>
          </p:cNvSpPr>
          <p:nvPr/>
        </p:nvSpPr>
        <p:spPr bwMode="auto">
          <a:xfrm>
            <a:off x="3959225" y="6234113"/>
            <a:ext cx="5076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300">
                <a:solidFill>
                  <a:srgbClr val="000000"/>
                </a:solidFill>
                <a:latin typeface="Times New Roman" panose="02020603050405020304" pitchFamily="18" charset="0"/>
              </a:rPr>
              <a:t>Petrášek and Friml, 2009, Development 136, 2675-2688</a:t>
            </a:r>
          </a:p>
        </p:txBody>
      </p:sp>
      <p:grpSp>
        <p:nvGrpSpPr>
          <p:cNvPr id="14342"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434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Transport auxinu během vývoje embrya</a:t>
            </a:r>
            <a:endParaRPr lang="en-US"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5845" t="1260"/>
          <a:stretch>
            <a:fillRect/>
          </a:stretch>
        </p:blipFill>
        <p:spPr bwMode="auto">
          <a:xfrm>
            <a:off x="71438" y="692150"/>
            <a:ext cx="3636962"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ovéPole 7"/>
          <p:cNvSpPr txBox="1">
            <a:spLocks noChangeArrowheads="1"/>
          </p:cNvSpPr>
          <p:nvPr/>
        </p:nvSpPr>
        <p:spPr bwMode="auto">
          <a:xfrm>
            <a:off x="107950" y="6227763"/>
            <a:ext cx="4176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latin typeface="Times New Roman" panose="02020603050405020304" pitchFamily="18" charset="0"/>
              </a:rPr>
              <a:t>Mayer et al., 1991, Nature 353, 402-407</a:t>
            </a:r>
          </a:p>
        </p:txBody>
      </p:sp>
      <p:sp>
        <p:nvSpPr>
          <p:cNvPr id="16390" name="Rectangle 3"/>
          <p:cNvSpPr>
            <a:spLocks noChangeArrowheads="1"/>
          </p:cNvSpPr>
          <p:nvPr/>
        </p:nvSpPr>
        <p:spPr bwMode="auto">
          <a:xfrm>
            <a:off x="3492500" y="881331"/>
            <a:ext cx="5651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4589463"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499745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5405438"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5813425"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62706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67278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71850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76422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000" b="1" i="1" dirty="0">
                <a:solidFill>
                  <a:srgbClr val="000000"/>
                </a:solidFill>
                <a:latin typeface="+mn-lt"/>
                <a:ea typeface="Times New Roman" panose="02020603050405020304" pitchFamily="18" charset="0"/>
                <a:cs typeface="Calibri" panose="020F0502020204030204" pitchFamily="34" charset="0"/>
              </a:rPr>
              <a:t>cuc1, cuc2 </a:t>
            </a:r>
            <a:r>
              <a:rPr lang="cs-CZ" altLang="cs-CZ" sz="2000" dirty="0">
                <a:solidFill>
                  <a:srgbClr val="000000"/>
                </a:solidFill>
                <a:latin typeface="+mn-lt"/>
                <a:ea typeface="Times New Roman" panose="02020603050405020304" pitchFamily="18" charset="0"/>
                <a:cs typeface="Calibri" panose="020F0502020204030204" pitchFamily="34" charset="0"/>
              </a:rPr>
              <a:t>-</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b="1" dirty="0">
                <a:solidFill>
                  <a:srgbClr val="000000"/>
                </a:solidFill>
                <a:latin typeface="+mn-lt"/>
                <a:ea typeface="Times New Roman" panose="02020603050405020304" pitchFamily="18" charset="0"/>
                <a:cs typeface="Calibri" panose="020F0502020204030204" pitchFamily="34" charset="0"/>
              </a:rPr>
              <a:t>cup</a:t>
            </a:r>
            <a:r>
              <a:rPr lang="en-US" altLang="cs-CZ" sz="2000" b="1" dirty="0">
                <a:solidFill>
                  <a:srgbClr val="000000"/>
                </a:solidFill>
                <a:latin typeface="+mn-lt"/>
                <a:ea typeface="Times New Roman" panose="02020603050405020304" pitchFamily="18" charset="0"/>
                <a:cs typeface="Calibri" panose="020F0502020204030204" pitchFamily="34" charset="0"/>
              </a:rPr>
              <a:t> shaped </a:t>
            </a:r>
            <a:r>
              <a:rPr lang="en-US" altLang="cs-CZ" sz="2000" b="1" dirty="0" smtClean="0">
                <a:solidFill>
                  <a:srgbClr val="000000"/>
                </a:solidFill>
                <a:latin typeface="+mn-lt"/>
                <a:ea typeface="Times New Roman" panose="02020603050405020304" pitchFamily="18" charset="0"/>
                <a:cs typeface="Calibri" panose="020F0502020204030204" pitchFamily="34" charset="0"/>
              </a:rPr>
              <a:t>cotyledon</a:t>
            </a:r>
            <a:r>
              <a:rPr lang="en-US" altLang="cs-CZ" sz="2000" dirty="0">
                <a:solidFill>
                  <a:srgbClr val="000000"/>
                </a:solidFill>
                <a:latin typeface="+mn-lt"/>
                <a:ea typeface="Times New Roman" panose="02020603050405020304" pitchFamily="18" charset="0"/>
                <a:cs typeface="Calibri" panose="020F0502020204030204" pitchFamily="34" charset="0"/>
              </a:rPr>
              <a:t/>
            </a:r>
            <a:br>
              <a:rPr lang="en-US" altLang="cs-CZ" sz="2000" dirty="0">
                <a:solidFill>
                  <a:srgbClr val="000000"/>
                </a:solidFill>
                <a:latin typeface="+mn-lt"/>
                <a:ea typeface="Times New Roman" panose="02020603050405020304" pitchFamily="18" charset="0"/>
                <a:cs typeface="Calibri" panose="020F0502020204030204" pitchFamily="34" charset="0"/>
              </a:rPr>
            </a:br>
            <a:r>
              <a:rPr lang="en-US" altLang="cs-CZ" sz="2000" dirty="0" err="1" smtClean="0">
                <a:solidFill>
                  <a:srgbClr val="000000"/>
                </a:solidFill>
                <a:latin typeface="+mn-lt"/>
                <a:ea typeface="Times New Roman" panose="02020603050405020304" pitchFamily="18" charset="0"/>
                <a:cs typeface="Calibri" panose="020F0502020204030204" pitchFamily="34" charset="0"/>
              </a:rPr>
              <a:t>Transkripční</a:t>
            </a:r>
            <a:r>
              <a:rPr lang="en-US" altLang="cs-CZ" sz="2000" dirty="0" smtClean="0">
                <a:solidFill>
                  <a:srgbClr val="000000"/>
                </a:solidFill>
                <a:latin typeface="+mn-lt"/>
                <a:ea typeface="Times New Roman" panose="02020603050405020304" pitchFamily="18" charset="0"/>
                <a:cs typeface="Calibri" panose="020F0502020204030204" pitchFamily="34" charset="0"/>
              </a:rPr>
              <a:t> factory z </a:t>
            </a:r>
            <a:r>
              <a:rPr lang="en-US" altLang="cs-CZ" sz="2000" dirty="0" err="1" smtClean="0">
                <a:solidFill>
                  <a:srgbClr val="000000"/>
                </a:solidFill>
                <a:latin typeface="+mn-lt"/>
                <a:ea typeface="Times New Roman" panose="02020603050405020304" pitchFamily="18" charset="0"/>
                <a:cs typeface="Calibri" panose="020F0502020204030204" pitchFamily="34" charset="0"/>
              </a:rPr>
              <a:t>rodiny</a:t>
            </a:r>
            <a:r>
              <a:rPr lang="en-US" altLang="cs-CZ" sz="2000" dirty="0" smtClean="0">
                <a:solidFill>
                  <a:srgbClr val="000000"/>
                </a:solidFill>
                <a:latin typeface="+mn-lt"/>
                <a:ea typeface="Times New Roman" panose="02020603050405020304" pitchFamily="18" charset="0"/>
                <a:cs typeface="Calibri" panose="020F0502020204030204" pitchFamily="34" charset="0"/>
              </a:rPr>
              <a:t> NAC.</a:t>
            </a:r>
            <a:endParaRPr lang="cs-CZ" altLang="cs-CZ" sz="2000" dirty="0">
              <a:solidFill>
                <a:srgbClr val="000000"/>
              </a:solidFill>
              <a:latin typeface="+mn-lt"/>
              <a:ea typeface="Times New Roman" panose="02020603050405020304" pitchFamily="18" charset="0"/>
              <a:cs typeface="Calibri" panose="020F0502020204030204" pitchFamily="34" charset="0"/>
            </a:endParaRPr>
          </a:p>
          <a:p>
            <a:pPr eaLnBrk="1" hangingPunct="1">
              <a:spcBef>
                <a:spcPct val="0"/>
              </a:spcBef>
              <a:buFontTx/>
              <a:buNone/>
            </a:pPr>
            <a:r>
              <a:rPr lang="cs-CZ" altLang="cs-CZ" sz="2000" dirty="0">
                <a:solidFill>
                  <a:srgbClr val="000000"/>
                </a:solidFill>
                <a:latin typeface="+mn-lt"/>
                <a:ea typeface="Times New Roman" panose="02020603050405020304" pitchFamily="18" charset="0"/>
                <a:cs typeface="Calibri" panose="020F0502020204030204" pitchFamily="34" charset="0"/>
              </a:rPr>
              <a:t>Narušení oddělení děloh, pohárkovitý útvar.</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Nezalož</a:t>
            </a:r>
            <a:r>
              <a:rPr lang="cs-CZ" altLang="cs-CZ" sz="2000" dirty="0">
                <a:solidFill>
                  <a:srgbClr val="000000"/>
                </a:solidFill>
                <a:latin typeface="+mn-lt"/>
                <a:ea typeface="Times New Roman" panose="02020603050405020304" pitchFamily="18" charset="0"/>
                <a:cs typeface="Calibri" panose="020F0502020204030204" pitchFamily="34" charset="0"/>
              </a:rPr>
              <a:t>í </a:t>
            </a:r>
            <a:r>
              <a:rPr lang="cs-CZ" altLang="cs-CZ" sz="2000" dirty="0" err="1">
                <a:solidFill>
                  <a:srgbClr val="000000"/>
                </a:solidFill>
                <a:latin typeface="+mn-lt"/>
                <a:ea typeface="Times New Roman" panose="02020603050405020304" pitchFamily="18" charset="0"/>
                <a:cs typeface="Calibri" panose="020F0502020204030204" pitchFamily="34" charset="0"/>
              </a:rPr>
              <a:t>meristem</a:t>
            </a:r>
            <a:r>
              <a:rPr lang="cs-CZ" altLang="cs-CZ" sz="2000" dirty="0">
                <a:solidFill>
                  <a:srgbClr val="000000"/>
                </a:solidFill>
                <a:latin typeface="+mn-lt"/>
                <a:ea typeface="Times New Roman" panose="02020603050405020304" pitchFamily="18" charset="0"/>
                <a:cs typeface="Calibri" panose="020F0502020204030204" pitchFamily="34" charset="0"/>
              </a:rPr>
              <a:t>.</a:t>
            </a:r>
          </a:p>
        </p:txBody>
      </p:sp>
      <p:sp>
        <p:nvSpPr>
          <p:cNvPr id="16391" name="Rectangle 3"/>
          <p:cNvSpPr>
            <a:spLocks noChangeArrowheads="1"/>
          </p:cNvSpPr>
          <p:nvPr/>
        </p:nvSpPr>
        <p:spPr bwMode="auto">
          <a:xfrm>
            <a:off x="3492500" y="2362369"/>
            <a:ext cx="5651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305300" indent="-4305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47704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51784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55864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5994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6451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6908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7366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7823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FontTx/>
              <a:buNone/>
            </a:pPr>
            <a:r>
              <a:rPr lang="en-US" altLang="cs-CZ" sz="2000" b="1" i="1" dirty="0" err="1">
                <a:solidFill>
                  <a:srgbClr val="000000"/>
                </a:solidFill>
                <a:latin typeface="+mn-lt"/>
                <a:ea typeface="Times New Roman" panose="02020603050405020304" pitchFamily="18" charset="0"/>
                <a:cs typeface="Calibri" panose="020F0502020204030204" pitchFamily="34" charset="0"/>
              </a:rPr>
              <a:t>fackel</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a:solidFill>
                  <a:srgbClr val="000000"/>
                </a:solidFill>
                <a:latin typeface="+mn-lt"/>
                <a:ea typeface="Times New Roman" panose="02020603050405020304" pitchFamily="18" charset="0"/>
                <a:cs typeface="Calibri" panose="020F0502020204030204" pitchFamily="34" charset="0"/>
              </a:rPr>
              <a:t>-</a:t>
            </a:r>
            <a:r>
              <a:rPr lang="en-US" altLang="cs-CZ" sz="2000" dirty="0">
                <a:solidFill>
                  <a:srgbClr val="000000"/>
                </a:solidFill>
                <a:latin typeface="+mn-lt"/>
                <a:ea typeface="Times New Roman" panose="02020603050405020304" pitchFamily="18" charset="0"/>
                <a:cs typeface="Calibri" panose="020F0502020204030204" pitchFamily="34" charset="0"/>
              </a:rPr>
              <a:t> sterol C-14 </a:t>
            </a:r>
            <a:r>
              <a:rPr lang="en-US" altLang="cs-CZ" sz="2000" dirty="0" err="1">
                <a:solidFill>
                  <a:srgbClr val="000000"/>
                </a:solidFill>
                <a:latin typeface="+mn-lt"/>
                <a:ea typeface="Times New Roman" panose="02020603050405020304" pitchFamily="18" charset="0"/>
                <a:cs typeface="Calibri" panose="020F0502020204030204" pitchFamily="34" charset="0"/>
              </a:rPr>
              <a:t>reduktáza</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postižení</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smtClean="0">
                <a:solidFill>
                  <a:srgbClr val="000000"/>
                </a:solidFill>
                <a:latin typeface="+mn-lt"/>
                <a:ea typeface="Times New Roman" panose="02020603050405020304" pitchFamily="18" charset="0"/>
                <a:cs typeface="Calibri" panose="020F0502020204030204" pitchFamily="34" charset="0"/>
              </a:rPr>
              <a:t>syntézy</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smtClean="0">
                <a:solidFill>
                  <a:srgbClr val="000000"/>
                </a:solidFill>
                <a:latin typeface="+mn-lt"/>
                <a:ea typeface="Times New Roman" panose="02020603050405020304" pitchFamily="18" charset="0"/>
                <a:cs typeface="Calibri" panose="020F0502020204030204" pitchFamily="34" charset="0"/>
              </a:rPr>
              <a:t>sterolů</a:t>
            </a:r>
            <a:r>
              <a:rPr lang="cs-CZ" altLang="cs-CZ" sz="2000" dirty="0">
                <a:solidFill>
                  <a:srgbClr val="000000"/>
                </a:solidFill>
                <a:latin typeface="+mn-lt"/>
                <a:ea typeface="Times New Roman" panose="02020603050405020304" pitchFamily="18" charset="0"/>
                <a:cs typeface="Calibri" panose="020F0502020204030204" pitchFamily="34" charset="0"/>
              </a:rPr>
              <a:t>.</a:t>
            </a:r>
          </a:p>
          <a:p>
            <a:pPr eaLnBrk="1" hangingPunct="1">
              <a:spcBef>
                <a:spcPct val="0"/>
              </a:spcBef>
              <a:buFontTx/>
              <a:buNone/>
            </a:pPr>
            <a:r>
              <a:rPr lang="cs-CZ" altLang="cs-CZ" sz="2000" dirty="0">
                <a:solidFill>
                  <a:srgbClr val="000000"/>
                </a:solidFill>
                <a:latin typeface="+mn-lt"/>
                <a:ea typeface="Times New Roman" panose="02020603050405020304" pitchFamily="18" charset="0"/>
                <a:cs typeface="Calibri" panose="020F0502020204030204" pitchFamily="34" charset="0"/>
              </a:rPr>
              <a:t>Dělohy přímo přirostlé ke kořeni.</a:t>
            </a:r>
            <a:endParaRPr lang="cs-CZ" altLang="cs-CZ" sz="2000" dirty="0">
              <a:latin typeface="+mn-lt"/>
              <a:ea typeface="Times New Roman" panose="02020603050405020304" pitchFamily="18" charset="0"/>
              <a:cs typeface="Arial" panose="020B0604020202020204" pitchFamily="34" charset="0"/>
            </a:endParaRPr>
          </a:p>
        </p:txBody>
      </p:sp>
      <p:sp>
        <p:nvSpPr>
          <p:cNvPr id="16392" name="Rectangle 3"/>
          <p:cNvSpPr>
            <a:spLocks noChangeArrowheads="1"/>
          </p:cNvSpPr>
          <p:nvPr/>
        </p:nvSpPr>
        <p:spPr bwMode="auto">
          <a:xfrm>
            <a:off x="3492500" y="3535363"/>
            <a:ext cx="53276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09950" indent="-3409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4056063"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446405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4872038"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5280025"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57372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61944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66516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71088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FontTx/>
              <a:buNone/>
            </a:pPr>
            <a:r>
              <a:rPr lang="cs-CZ" altLang="cs-CZ" sz="2000" b="1" i="1" dirty="0">
                <a:solidFill>
                  <a:srgbClr val="000000"/>
                </a:solidFill>
                <a:latin typeface="+mn-lt"/>
                <a:ea typeface="Times New Roman" panose="02020603050405020304" pitchFamily="18" charset="0"/>
                <a:cs typeface="Calibri" panose="020F0502020204030204" pitchFamily="34" charset="0"/>
              </a:rPr>
              <a:t>m</a:t>
            </a:r>
            <a:r>
              <a:rPr lang="en-US" altLang="cs-CZ" sz="2000" b="1" i="1" dirty="0" err="1">
                <a:solidFill>
                  <a:srgbClr val="000000"/>
                </a:solidFill>
                <a:latin typeface="+mn-lt"/>
                <a:ea typeface="Times New Roman" panose="02020603050405020304" pitchFamily="18" charset="0"/>
                <a:cs typeface="Calibri" panose="020F0502020204030204" pitchFamily="34" charset="0"/>
              </a:rPr>
              <a:t>onopteros</a:t>
            </a:r>
            <a:r>
              <a:rPr lang="cs-CZ" altLang="cs-CZ" sz="2000" b="1" i="1" dirty="0">
                <a:solidFill>
                  <a:srgbClr val="000000"/>
                </a:solidFill>
                <a:latin typeface="+mn-lt"/>
                <a:ea typeface="Times New Roman" panose="02020603050405020304" pitchFamily="18" charset="0"/>
                <a:cs typeface="Calibri" panose="020F0502020204030204" pitchFamily="34" charset="0"/>
              </a:rPr>
              <a:t> (mp)</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a:solidFill>
                  <a:srgbClr val="000000"/>
                </a:solidFill>
                <a:latin typeface="+mn-lt"/>
                <a:ea typeface="Times New Roman" panose="02020603050405020304" pitchFamily="18" charset="0"/>
                <a:cs typeface="Calibri" panose="020F0502020204030204" pitchFamily="34" charset="0"/>
              </a:rPr>
              <a:t>-</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transkripční</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faktor</a:t>
            </a:r>
            <a:r>
              <a:rPr lang="en-US" altLang="cs-CZ" sz="2000" dirty="0">
                <a:solidFill>
                  <a:srgbClr val="000000"/>
                </a:solidFill>
                <a:latin typeface="+mn-lt"/>
                <a:ea typeface="Times New Roman" panose="02020603050405020304" pitchFamily="18" charset="0"/>
                <a:cs typeface="Calibri" panose="020F0502020204030204" pitchFamily="34" charset="0"/>
              </a:rPr>
              <a:t> ARF5</a:t>
            </a:r>
            <a:r>
              <a:rPr lang="cs-CZ" altLang="cs-CZ" sz="2000" dirty="0">
                <a:solidFill>
                  <a:srgbClr val="000000"/>
                </a:solidFill>
                <a:latin typeface="+mn-lt"/>
                <a:ea typeface="Times New Roman" panose="02020603050405020304" pitchFamily="18" charset="0"/>
                <a:cs typeface="Calibri" panose="020F0502020204030204" pitchFamily="34" charset="0"/>
              </a:rPr>
              <a:t>.</a:t>
            </a:r>
            <a:endParaRPr lang="en-US" altLang="cs-CZ" sz="2000" dirty="0">
              <a:solidFill>
                <a:srgbClr val="000000"/>
              </a:solidFill>
              <a:latin typeface="+mn-lt"/>
              <a:ea typeface="Times New Roman" panose="02020603050405020304" pitchFamily="18" charset="0"/>
              <a:cs typeface="Calibri" panose="020F0502020204030204" pitchFamily="34" charset="0"/>
            </a:endParaRPr>
          </a:p>
          <a:p>
            <a:pPr marL="0" indent="0" eaLnBrk="1" hangingPunct="1">
              <a:spcBef>
                <a:spcPct val="0"/>
              </a:spcBef>
              <a:buFontTx/>
              <a:buNone/>
            </a:pPr>
            <a:r>
              <a:rPr lang="en-US" altLang="cs-CZ" sz="2000" b="1" i="1" dirty="0">
                <a:solidFill>
                  <a:srgbClr val="000000"/>
                </a:solidFill>
                <a:latin typeface="+mn-lt"/>
                <a:ea typeface="Times New Roman" panose="02020603050405020304" pitchFamily="18" charset="0"/>
                <a:cs typeface="Calibri" panose="020F0502020204030204" pitchFamily="34" charset="0"/>
              </a:rPr>
              <a:t>auxin resistant6</a:t>
            </a:r>
            <a:r>
              <a:rPr lang="cs-CZ" altLang="cs-CZ" sz="2000" b="1" i="1" dirty="0">
                <a:solidFill>
                  <a:srgbClr val="000000"/>
                </a:solidFill>
                <a:latin typeface="+mn-lt"/>
                <a:ea typeface="Times New Roman" panose="02020603050405020304" pitchFamily="18" charset="0"/>
                <a:cs typeface="Calibri" panose="020F0502020204030204" pitchFamily="34" charset="0"/>
              </a:rPr>
              <a:t> (</a:t>
            </a:r>
            <a:r>
              <a:rPr lang="en-US" altLang="cs-CZ" sz="2000" b="1" i="1" dirty="0">
                <a:solidFill>
                  <a:srgbClr val="000000"/>
                </a:solidFill>
                <a:latin typeface="+mn-lt"/>
                <a:ea typeface="Times New Roman" panose="02020603050405020304" pitchFamily="18" charset="0"/>
                <a:cs typeface="Calibri" panose="020F0502020204030204" pitchFamily="34" charset="0"/>
              </a:rPr>
              <a:t>axr6</a:t>
            </a:r>
            <a:r>
              <a:rPr lang="cs-CZ" altLang="cs-CZ" sz="2000" b="1" i="1" dirty="0">
                <a:solidFill>
                  <a:srgbClr val="000000"/>
                </a:solidFill>
                <a:latin typeface="+mn-lt"/>
                <a:ea typeface="Times New Roman" panose="02020603050405020304" pitchFamily="18" charset="0"/>
                <a:cs typeface="Calibri" panose="020F0502020204030204" pitchFamily="34" charset="0"/>
              </a:rPr>
              <a:t>)</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podjednotka</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komplexu</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err="1">
                <a:solidFill>
                  <a:srgbClr val="000000"/>
                </a:solidFill>
                <a:latin typeface="+mn-lt"/>
                <a:ea typeface="Times New Roman" panose="02020603050405020304" pitchFamily="18" charset="0"/>
                <a:cs typeface="Calibri" panose="020F0502020204030204" pitchFamily="34" charset="0"/>
              </a:rPr>
              <a:t>ubiquitin</a:t>
            </a:r>
            <a:r>
              <a:rPr lang="cs-CZ"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smtClean="0">
                <a:solidFill>
                  <a:srgbClr val="000000"/>
                </a:solidFill>
                <a:latin typeface="+mn-lt"/>
                <a:ea typeface="Times New Roman" panose="02020603050405020304" pitchFamily="18" charset="0"/>
                <a:cs typeface="Calibri" panose="020F0502020204030204" pitchFamily="34" charset="0"/>
              </a:rPr>
              <a:t>ligázy</a:t>
            </a:r>
            <a:r>
              <a:rPr lang="en-GB" altLang="cs-CZ" sz="2000" dirty="0" smtClean="0">
                <a:solidFill>
                  <a:srgbClr val="000000"/>
                </a:solidFill>
                <a:latin typeface="+mn-lt"/>
                <a:ea typeface="Times New Roman" panose="02020603050405020304" pitchFamily="18" charset="0"/>
                <a:cs typeface="Calibri" panose="020F0502020204030204" pitchFamily="34" charset="0"/>
              </a:rPr>
              <a:t> </a:t>
            </a:r>
            <a:r>
              <a:rPr lang="cs-CZ" altLang="cs-CZ" sz="2000" dirty="0" smtClean="0">
                <a:solidFill>
                  <a:srgbClr val="000000"/>
                </a:solidFill>
                <a:latin typeface="+mn-lt"/>
                <a:ea typeface="Times New Roman" panose="02020603050405020304" pitchFamily="18" charset="0"/>
                <a:cs typeface="Calibri" panose="020F0502020204030204" pitchFamily="34" charset="0"/>
              </a:rPr>
              <a:t>(</a:t>
            </a:r>
            <a:r>
              <a:rPr lang="en-GB" altLang="cs-CZ" sz="2000" dirty="0" smtClean="0">
                <a:solidFill>
                  <a:srgbClr val="000000"/>
                </a:solidFill>
                <a:latin typeface="+mn-lt"/>
                <a:ea typeface="Times New Roman" panose="02020603050405020304" pitchFamily="18" charset="0"/>
                <a:cs typeface="Calibri" panose="020F0502020204030204" pitchFamily="34" charset="0"/>
              </a:rPr>
              <a:t>CUL</a:t>
            </a:r>
            <a:r>
              <a:rPr lang="cs-CZ" altLang="cs-CZ" sz="2000" dirty="0">
                <a:solidFill>
                  <a:srgbClr val="000000"/>
                </a:solidFill>
                <a:latin typeface="+mn-lt"/>
                <a:ea typeface="Times New Roman" panose="02020603050405020304" pitchFamily="18" charset="0"/>
                <a:cs typeface="Calibri" panose="020F0502020204030204" pitchFamily="34" charset="0"/>
              </a:rPr>
              <a:t>1</a:t>
            </a:r>
            <a:r>
              <a:rPr lang="cs-CZ" altLang="cs-CZ" sz="2000" dirty="0" smtClean="0">
                <a:solidFill>
                  <a:srgbClr val="000000"/>
                </a:solidFill>
                <a:latin typeface="+mn-lt"/>
                <a:ea typeface="Times New Roman" panose="02020603050405020304" pitchFamily="18" charset="0"/>
                <a:cs typeface="Calibri" panose="020F0502020204030204" pitchFamily="34" charset="0"/>
              </a:rPr>
              <a:t>)</a:t>
            </a:r>
            <a:endParaRPr lang="cs-CZ" altLang="cs-CZ" sz="2000" dirty="0">
              <a:latin typeface="+mn-lt"/>
              <a:ea typeface="Times New Roman" panose="02020603050405020304" pitchFamily="18" charset="0"/>
              <a:cs typeface="Calibri" panose="020F0502020204030204" pitchFamily="34" charset="0"/>
            </a:endParaRPr>
          </a:p>
          <a:p>
            <a:pPr marL="0" indent="0" eaLnBrk="1" hangingPunct="1">
              <a:spcBef>
                <a:spcPct val="0"/>
              </a:spcBef>
              <a:buFontTx/>
              <a:buNone/>
            </a:pPr>
            <a:r>
              <a:rPr lang="cs-CZ" altLang="cs-CZ" sz="2000" dirty="0">
                <a:solidFill>
                  <a:srgbClr val="000000"/>
                </a:solidFill>
                <a:latin typeface="+mn-lt"/>
                <a:ea typeface="Times New Roman" panose="02020603050405020304" pitchFamily="18" charset="0"/>
                <a:cs typeface="Calibri" panose="020F0502020204030204" pitchFamily="34" charset="0"/>
              </a:rPr>
              <a:t>Narušení specifikace kořenového pólu.</a:t>
            </a:r>
            <a:endParaRPr lang="en-US" altLang="cs-CZ" sz="2000" dirty="0">
              <a:solidFill>
                <a:srgbClr val="000000"/>
              </a:solidFill>
              <a:latin typeface="+mn-lt"/>
              <a:ea typeface="Times New Roman" panose="02020603050405020304" pitchFamily="18" charset="0"/>
              <a:cs typeface="Calibri" panose="020F0502020204030204" pitchFamily="34" charset="0"/>
            </a:endParaRPr>
          </a:p>
        </p:txBody>
      </p:sp>
      <p:sp>
        <p:nvSpPr>
          <p:cNvPr id="16393" name="Rectangle 3"/>
          <p:cNvSpPr>
            <a:spLocks noChangeArrowheads="1"/>
          </p:cNvSpPr>
          <p:nvPr/>
        </p:nvSpPr>
        <p:spPr bwMode="auto">
          <a:xfrm>
            <a:off x="3492500" y="5153194"/>
            <a:ext cx="51831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000" b="1" i="1" dirty="0" err="1">
                <a:solidFill>
                  <a:srgbClr val="000000"/>
                </a:solidFill>
                <a:latin typeface="+mn-lt"/>
                <a:ea typeface="Times New Roman" panose="02020603050405020304" pitchFamily="18" charset="0"/>
                <a:cs typeface="Calibri" panose="020F0502020204030204" pitchFamily="34" charset="0"/>
              </a:rPr>
              <a:t>gnom</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a:solidFill>
                  <a:srgbClr val="000000"/>
                </a:solidFill>
                <a:latin typeface="+mn-lt"/>
                <a:ea typeface="Times New Roman" panose="02020603050405020304" pitchFamily="18" charset="0"/>
                <a:cs typeface="Calibri" panose="020F0502020204030204" pitchFamily="34" charset="0"/>
              </a:rPr>
              <a:t>ARF/GEF, </a:t>
            </a:r>
            <a:r>
              <a:rPr lang="en-US" altLang="cs-CZ" sz="2000" dirty="0" err="1">
                <a:solidFill>
                  <a:srgbClr val="000000"/>
                </a:solidFill>
                <a:latin typeface="+mn-lt"/>
                <a:ea typeface="Times New Roman" panose="02020603050405020304" pitchFamily="18" charset="0"/>
                <a:cs typeface="Calibri" panose="020F0502020204030204" pitchFamily="34" charset="0"/>
              </a:rPr>
              <a:t>postižení</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transportu</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smtClean="0">
                <a:solidFill>
                  <a:srgbClr val="000000"/>
                </a:solidFill>
                <a:latin typeface="+mn-lt"/>
                <a:ea typeface="Times New Roman" panose="02020603050405020304" pitchFamily="18" charset="0"/>
                <a:cs typeface="Calibri" panose="020F0502020204030204" pitchFamily="34" charset="0"/>
              </a:rPr>
              <a:t>membránových </a:t>
            </a:r>
            <a:r>
              <a:rPr lang="en-US" altLang="cs-CZ" sz="2000" dirty="0" err="1" smtClean="0">
                <a:solidFill>
                  <a:srgbClr val="000000"/>
                </a:solidFill>
                <a:latin typeface="+mn-lt"/>
                <a:ea typeface="Times New Roman" panose="02020603050405020304" pitchFamily="18" charset="0"/>
                <a:cs typeface="Calibri" panose="020F0502020204030204" pitchFamily="34" charset="0"/>
              </a:rPr>
              <a:t>váčků</a:t>
            </a:r>
            <a:r>
              <a:rPr lang="cs-CZ" altLang="cs-CZ" sz="2000" dirty="0">
                <a:solidFill>
                  <a:srgbClr val="000000"/>
                </a:solidFill>
                <a:latin typeface="+mn-lt"/>
                <a:ea typeface="Times New Roman" panose="02020603050405020304" pitchFamily="18" charset="0"/>
                <a:cs typeface="Calibri" panose="020F0502020204030204" pitchFamily="34" charset="0"/>
              </a:rPr>
              <a:t>.</a:t>
            </a:r>
            <a:br>
              <a:rPr lang="cs-CZ" altLang="cs-CZ" sz="2000" dirty="0">
                <a:solidFill>
                  <a:srgbClr val="000000"/>
                </a:solidFill>
                <a:latin typeface="+mn-lt"/>
                <a:ea typeface="Times New Roman" panose="02020603050405020304" pitchFamily="18" charset="0"/>
                <a:cs typeface="Calibri" panose="020F0502020204030204" pitchFamily="34" charset="0"/>
              </a:rPr>
            </a:br>
            <a:r>
              <a:rPr lang="cs-CZ" altLang="cs-CZ" sz="2000" dirty="0">
                <a:solidFill>
                  <a:srgbClr val="000000"/>
                </a:solidFill>
                <a:latin typeface="+mn-lt"/>
                <a:ea typeface="Times New Roman" panose="02020603050405020304" pitchFamily="18" charset="0"/>
                <a:cs typeface="Calibri" panose="020F0502020204030204" pitchFamily="34" charset="0"/>
              </a:rPr>
              <a:t>Narušení tvorby apikální i bazální části embrya.</a:t>
            </a:r>
            <a:endParaRPr lang="cs-CZ" altLang="cs-CZ" sz="2000" dirty="0">
              <a:latin typeface="+mn-lt"/>
              <a:ea typeface="Times New Roman" panose="02020603050405020304" pitchFamily="18" charset="0"/>
              <a:cs typeface="Arial" panose="020B0604020202020204" pitchFamily="34" charset="0"/>
            </a:endParaRPr>
          </a:p>
        </p:txBody>
      </p:sp>
      <p:grpSp>
        <p:nvGrpSpPr>
          <p:cNvPr id="16394" name="Group 11"/>
          <p:cNvGrpSpPr>
            <a:grpSpLocks/>
          </p:cNvGrpSpPr>
          <p:nvPr/>
        </p:nvGrpSpPr>
        <p:grpSpPr bwMode="auto">
          <a:xfrm>
            <a:off x="0" y="6562725"/>
            <a:ext cx="9144000" cy="285750"/>
            <a:chOff x="0" y="4170"/>
            <a:chExt cx="5760" cy="180"/>
          </a:xfrm>
        </p:grpSpPr>
        <p:sp>
          <p:nvSpPr>
            <p:cNvPr id="1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6396"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3"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a:solidFill>
                  <a:srgbClr val="3333CC"/>
                </a:solidFill>
                <a:latin typeface="+mn-lt"/>
              </a:rPr>
              <a:t>Třídění mutací postihujících embryo - definice </a:t>
            </a:r>
            <a:r>
              <a:rPr lang="cs-CZ" altLang="cs-CZ" sz="3000" dirty="0" err="1">
                <a:solidFill>
                  <a:srgbClr val="3333CC"/>
                </a:solidFill>
                <a:latin typeface="+mn-lt"/>
              </a:rPr>
              <a:t>axiality</a:t>
            </a:r>
            <a:endParaRPr lang="cs-CZ" altLang="cs-CZ" sz="3000" dirty="0">
              <a:solidFill>
                <a:srgbClr val="3333CC"/>
              </a:solidFill>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ChangeArrowheads="1"/>
          </p:cNvSpPr>
          <p:nvPr/>
        </p:nvSpPr>
        <p:spPr bwMode="auto">
          <a:xfrm>
            <a:off x="827584" y="5681597"/>
            <a:ext cx="7777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000" b="1" i="1"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gnom</a:t>
            </a:r>
            <a:r>
              <a:rPr lang="en-US"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cs-CZ"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en-US"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ARF/GEF, </a:t>
            </a:r>
            <a:r>
              <a:rPr lang="en-US" altLang="cs-CZ" sz="20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postižení</a:t>
            </a:r>
            <a:r>
              <a:rPr lang="en-US"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en-US" altLang="cs-CZ" sz="20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transportu</a:t>
            </a:r>
            <a:r>
              <a:rPr lang="en-US"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en-US" altLang="cs-CZ" sz="20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váčků</a:t>
            </a:r>
            <a:r>
              <a:rPr lang="cs-CZ"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br>
              <a:rPr lang="cs-CZ"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br>
            <a:r>
              <a:rPr lang="cs-CZ"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Narušení tvorby apikální i bazální části embrya.</a:t>
            </a:r>
            <a:endParaRPr lang="cs-CZ" altLang="cs-CZ" sz="2000" dirty="0">
              <a:latin typeface="Times New Roman" panose="02020603050405020304" pitchFamily="18" charset="0"/>
              <a:ea typeface="Times New Roman" panose="02020603050405020304" pitchFamily="18" charset="0"/>
              <a:cs typeface="Arial" panose="020B0604020202020204" pitchFamily="34" charset="0"/>
            </a:endParaRPr>
          </a:p>
        </p:txBody>
      </p:sp>
      <p:pic>
        <p:nvPicPr>
          <p:cNvPr id="1741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836" y="770210"/>
            <a:ext cx="5580657" cy="487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414"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7416"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0"/>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Mutace postihující embryo</a:t>
            </a:r>
            <a:endParaRPr lang="cs-CZ" altLang="cs-CZ" sz="3000" dirty="0">
              <a:solidFill>
                <a:srgbClr val="3333CC"/>
              </a:solidFill>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ChangeArrowheads="1"/>
          </p:cNvSpPr>
          <p:nvPr/>
        </p:nvSpPr>
        <p:spPr bwMode="auto">
          <a:xfrm>
            <a:off x="1619672" y="5808808"/>
            <a:ext cx="6337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124325" indent="-4124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4589463"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499745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5405438"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5813425"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62706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67278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71850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76422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1800" b="1" i="1" dirty="0">
                <a:solidFill>
                  <a:srgbClr val="000000"/>
                </a:solidFill>
                <a:latin typeface="Times New Roman" panose="02020603050405020304" pitchFamily="18" charset="0"/>
              </a:rPr>
              <a:t>cuc1, cuc2 </a:t>
            </a:r>
            <a:r>
              <a:rPr lang="cs-CZ" altLang="cs-CZ" sz="1800" dirty="0">
                <a:solidFill>
                  <a:srgbClr val="000000"/>
                </a:solidFill>
                <a:latin typeface="Times New Roman" panose="02020603050405020304" pitchFamily="18" charset="0"/>
              </a:rPr>
              <a:t>-</a:t>
            </a:r>
            <a:r>
              <a:rPr lang="en-US" altLang="cs-CZ" sz="1800" dirty="0">
                <a:solidFill>
                  <a:srgbClr val="000000"/>
                </a:solidFill>
                <a:latin typeface="Times New Roman" panose="02020603050405020304" pitchFamily="18" charset="0"/>
              </a:rPr>
              <a:t> </a:t>
            </a:r>
            <a:r>
              <a:rPr lang="cs-CZ" altLang="cs-CZ" sz="1800" b="1" dirty="0">
                <a:solidFill>
                  <a:srgbClr val="000000"/>
                </a:solidFill>
                <a:latin typeface="Times New Roman" panose="02020603050405020304" pitchFamily="18" charset="0"/>
              </a:rPr>
              <a:t>cup</a:t>
            </a:r>
            <a:r>
              <a:rPr lang="en-US" altLang="cs-CZ" sz="1800" b="1" dirty="0">
                <a:solidFill>
                  <a:srgbClr val="000000"/>
                </a:solidFill>
                <a:latin typeface="Times New Roman" panose="02020603050405020304" pitchFamily="18" charset="0"/>
              </a:rPr>
              <a:t> shaped cotyledon</a:t>
            </a:r>
            <a:r>
              <a:rPr lang="en-US" altLang="cs-CZ" sz="1800" dirty="0">
                <a:solidFill>
                  <a:srgbClr val="000000"/>
                </a:solidFill>
                <a:latin typeface="Times New Roman" panose="02020603050405020304" pitchFamily="18" charset="0"/>
              </a:rPr>
              <a:t>, </a:t>
            </a:r>
            <a:r>
              <a:rPr lang="en-US" altLang="cs-CZ" sz="1800" dirty="0" err="1">
                <a:solidFill>
                  <a:srgbClr val="000000"/>
                </a:solidFill>
                <a:latin typeface="Times New Roman" panose="02020603050405020304" pitchFamily="18" charset="0"/>
              </a:rPr>
              <a:t>transkripční</a:t>
            </a:r>
            <a:r>
              <a:rPr lang="en-US" altLang="cs-CZ" sz="1800" dirty="0">
                <a:solidFill>
                  <a:srgbClr val="000000"/>
                </a:solidFill>
                <a:latin typeface="Times New Roman" panose="02020603050405020304" pitchFamily="18" charset="0"/>
              </a:rPr>
              <a:t> </a:t>
            </a:r>
            <a:r>
              <a:rPr lang="en-US" altLang="cs-CZ" sz="1800" dirty="0" err="1">
                <a:solidFill>
                  <a:srgbClr val="000000"/>
                </a:solidFill>
                <a:latin typeface="Times New Roman" panose="02020603050405020304" pitchFamily="18" charset="0"/>
              </a:rPr>
              <a:t>faktory</a:t>
            </a:r>
            <a:r>
              <a:rPr lang="cs-CZ" altLang="cs-CZ" sz="1800" dirty="0">
                <a:solidFill>
                  <a:srgbClr val="000000"/>
                </a:solidFill>
                <a:latin typeface="Times New Roman" panose="02020603050405020304" pitchFamily="18" charset="0"/>
              </a:rPr>
              <a:t>.</a:t>
            </a:r>
          </a:p>
          <a:p>
            <a:pPr algn="ctr" eaLnBrk="1" hangingPunct="1">
              <a:spcBef>
                <a:spcPct val="0"/>
              </a:spcBef>
              <a:buFontTx/>
              <a:buNone/>
            </a:pPr>
            <a:r>
              <a:rPr lang="cs-CZ" altLang="cs-CZ" sz="1800" dirty="0">
                <a:solidFill>
                  <a:srgbClr val="000000"/>
                </a:solidFill>
                <a:latin typeface="Times New Roman" panose="02020603050405020304" pitchFamily="18" charset="0"/>
              </a:rPr>
              <a:t>Narušení oddělení děloh, pohárkovitý útvar.</a:t>
            </a:r>
            <a:r>
              <a:rPr lang="en-US" altLang="cs-CZ" sz="1800" dirty="0">
                <a:solidFill>
                  <a:srgbClr val="000000"/>
                </a:solidFill>
                <a:latin typeface="Times New Roman" panose="02020603050405020304" pitchFamily="18" charset="0"/>
              </a:rPr>
              <a:t> </a:t>
            </a:r>
            <a:r>
              <a:rPr lang="en-US" altLang="cs-CZ" sz="1800" dirty="0" err="1">
                <a:solidFill>
                  <a:srgbClr val="000000"/>
                </a:solidFill>
                <a:latin typeface="Times New Roman" panose="02020603050405020304" pitchFamily="18" charset="0"/>
              </a:rPr>
              <a:t>Nezalož</a:t>
            </a:r>
            <a:r>
              <a:rPr lang="cs-CZ" altLang="cs-CZ" sz="1800" dirty="0">
                <a:solidFill>
                  <a:srgbClr val="000000"/>
                </a:solidFill>
                <a:latin typeface="Times New Roman" panose="02020603050405020304" pitchFamily="18" charset="0"/>
              </a:rPr>
              <a:t>í </a:t>
            </a:r>
            <a:r>
              <a:rPr lang="cs-CZ" altLang="cs-CZ" sz="1800" dirty="0" err="1">
                <a:solidFill>
                  <a:srgbClr val="000000"/>
                </a:solidFill>
                <a:latin typeface="Times New Roman" panose="02020603050405020304" pitchFamily="18" charset="0"/>
              </a:rPr>
              <a:t>meristem</a:t>
            </a:r>
            <a:r>
              <a:rPr lang="cs-CZ" altLang="cs-CZ" sz="1800" dirty="0">
                <a:solidFill>
                  <a:srgbClr val="000000"/>
                </a:solidFill>
                <a:latin typeface="Times New Roman" panose="02020603050405020304" pitchFamily="18" charset="0"/>
              </a:rPr>
              <a:t>.</a:t>
            </a:r>
          </a:p>
        </p:txBody>
      </p:sp>
      <p:pic>
        <p:nvPicPr>
          <p:cNvPr id="18437" name="Obrázek 2" descr="C:\Users\Bedik\Desktop\Blok4_ParalelkaII_121210_dokumentace\Lupa_fotak_Nikon\2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063" y="755650"/>
            <a:ext cx="7634287"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8440"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8"/>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Mutace postihující embryo</a:t>
            </a:r>
            <a:endParaRPr lang="cs-CZ" altLang="cs-CZ" sz="3000" dirty="0">
              <a:solidFill>
                <a:srgbClr val="3333CC"/>
              </a:solidFill>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15"/>
          <p:cNvSpPr txBox="1">
            <a:spLocks noChangeArrowheads="1"/>
          </p:cNvSpPr>
          <p:nvPr/>
        </p:nvSpPr>
        <p:spPr bwMode="auto">
          <a:xfrm>
            <a:off x="6156325" y="3644900"/>
            <a:ext cx="1944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latin typeface="Times New Roman" panose="02020603050405020304" pitchFamily="18" charset="0"/>
              </a:rPr>
              <a:t>ARF</a:t>
            </a:r>
          </a:p>
        </p:txBody>
      </p:sp>
      <p:sp>
        <p:nvSpPr>
          <p:cNvPr id="19462" name="Text Box 16"/>
          <p:cNvSpPr txBox="1">
            <a:spLocks noChangeArrowheads="1"/>
          </p:cNvSpPr>
          <p:nvPr/>
        </p:nvSpPr>
        <p:spPr bwMode="auto">
          <a:xfrm>
            <a:off x="6156325" y="4365625"/>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latin typeface="Times New Roman" panose="02020603050405020304" pitchFamily="18" charset="0"/>
              </a:rPr>
              <a:t>ARE</a:t>
            </a:r>
          </a:p>
        </p:txBody>
      </p:sp>
      <p:pic>
        <p:nvPicPr>
          <p:cNvPr id="1946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2924175"/>
            <a:ext cx="31718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076" name="Group 20"/>
          <p:cNvGrpSpPr>
            <a:grpSpLocks/>
          </p:cNvGrpSpPr>
          <p:nvPr/>
        </p:nvGrpSpPr>
        <p:grpSpPr bwMode="auto">
          <a:xfrm>
            <a:off x="2051050" y="1652588"/>
            <a:ext cx="5761038" cy="3552825"/>
            <a:chOff x="1292" y="1041"/>
            <a:chExt cx="3629" cy="2238"/>
          </a:xfrm>
        </p:grpSpPr>
        <p:pic>
          <p:nvPicPr>
            <p:cNvPr id="1946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 y="1041"/>
              <a:ext cx="2340" cy="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9" name="Text Box 19"/>
            <p:cNvSpPr txBox="1">
              <a:spLocks noChangeArrowheads="1"/>
            </p:cNvSpPr>
            <p:nvPr/>
          </p:nvSpPr>
          <p:spPr bwMode="auto">
            <a:xfrm>
              <a:off x="3878" y="1706"/>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latin typeface="Times New Roman" panose="02020603050405020304" pitchFamily="18" charset="0"/>
                </a:rPr>
                <a:t>Aux/IAA</a:t>
              </a:r>
            </a:p>
          </p:txBody>
        </p:sp>
      </p:grpSp>
      <p:grpSp>
        <p:nvGrpSpPr>
          <p:cNvPr id="19465" name="Group 11"/>
          <p:cNvGrpSpPr>
            <a:grpSpLocks/>
          </p:cNvGrpSpPr>
          <p:nvPr/>
        </p:nvGrpSpPr>
        <p:grpSpPr bwMode="auto">
          <a:xfrm>
            <a:off x="0" y="6562725"/>
            <a:ext cx="9144000" cy="285750"/>
            <a:chOff x="0" y="4170"/>
            <a:chExt cx="5760" cy="180"/>
          </a:xfrm>
        </p:grpSpPr>
        <p:sp>
          <p:nvSpPr>
            <p:cNvPr id="15"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946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Rectangle 13"/>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Transkripce řízená koncentrací auxinu</a:t>
            </a:r>
            <a:endParaRPr lang="cs-CZ" altLang="cs-CZ" sz="3000" dirty="0">
              <a:solidFill>
                <a:srgbClr val="3333CC"/>
              </a:solidFill>
              <a:latin typeface="+mn-lt"/>
            </a:endParaRPr>
          </a:p>
        </p:txBody>
      </p:sp>
      <p:sp>
        <p:nvSpPr>
          <p:cNvPr id="16" name="Text Box 7"/>
          <p:cNvSpPr txBox="1">
            <a:spLocks noChangeArrowheads="1"/>
          </p:cNvSpPr>
          <p:nvPr/>
        </p:nvSpPr>
        <p:spPr bwMode="auto">
          <a:xfrm>
            <a:off x="2339752" y="6175375"/>
            <a:ext cx="551656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1pPr>
            <a:lvl2pPr marL="4318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2pPr>
            <a:lvl3pPr marL="6477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3pPr>
            <a:lvl4pPr marL="8636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4pPr>
            <a:lvl5pPr marL="10795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Möller</a:t>
            </a:r>
            <a:r>
              <a:rPr lang="en-GB" altLang="cs-CZ" sz="1400" dirty="0">
                <a:solidFill>
                  <a:srgbClr val="000000"/>
                </a:solidFill>
                <a:latin typeface="+mn-lt"/>
              </a:rPr>
              <a:t> B , Weijers D Cold Spring </a:t>
            </a:r>
            <a:r>
              <a:rPr lang="en-GB" altLang="cs-CZ" sz="1400" dirty="0" err="1">
                <a:solidFill>
                  <a:srgbClr val="000000"/>
                </a:solidFill>
                <a:latin typeface="+mn-lt"/>
              </a:rPr>
              <a:t>Harb</a:t>
            </a:r>
            <a:r>
              <a:rPr lang="en-GB" altLang="cs-CZ" sz="1400" dirty="0">
                <a:solidFill>
                  <a:srgbClr val="000000"/>
                </a:solidFill>
                <a:latin typeface="+mn-lt"/>
              </a:rPr>
              <a:t> </a:t>
            </a:r>
            <a:r>
              <a:rPr lang="en-GB" altLang="cs-CZ" sz="1400" dirty="0" err="1">
                <a:solidFill>
                  <a:srgbClr val="000000"/>
                </a:solidFill>
                <a:latin typeface="+mn-lt"/>
              </a:rPr>
              <a:t>Perspect</a:t>
            </a:r>
            <a:r>
              <a:rPr lang="en-GB" altLang="cs-CZ" sz="1400" dirty="0">
                <a:solidFill>
                  <a:srgbClr val="000000"/>
                </a:solidFill>
                <a:latin typeface="+mn-lt"/>
              </a:rPr>
              <a:t> </a:t>
            </a:r>
            <a:r>
              <a:rPr lang="en-GB" altLang="cs-CZ" sz="1400" dirty="0" err="1">
                <a:solidFill>
                  <a:srgbClr val="000000"/>
                </a:solidFill>
                <a:latin typeface="+mn-lt"/>
              </a:rPr>
              <a:t>Biol</a:t>
            </a:r>
            <a:r>
              <a:rPr lang="en-GB" altLang="cs-CZ" sz="1400" dirty="0">
                <a:solidFill>
                  <a:srgbClr val="000000"/>
                </a:solidFill>
                <a:latin typeface="+mn-lt"/>
              </a:rPr>
              <a:t> 2009;1:a001545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076"/>
                                        </p:tgtEl>
                                        <p:attrNameLst>
                                          <p:attrName>style.visibility</p:attrName>
                                        </p:attrNameLst>
                                      </p:cBhvr>
                                      <p:to>
                                        <p:strVal val="visible"/>
                                      </p:to>
                                    </p:set>
                                    <p:animEffect transition="in" filter="fade">
                                      <p:cBhvr>
                                        <p:cTn id="7" dur="2000"/>
                                        <p:tgtEl>
                                          <p:spTgt spid="45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468313" y="1482383"/>
            <a:ext cx="8496300" cy="486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6960" bIns="0" anchor="ctr">
            <a:spAutoFit/>
          </a:bodyPr>
          <a:lstStyle>
            <a:lvl1pPr marL="342900" indent="-342900">
              <a:defRPr>
                <a:solidFill>
                  <a:schemeClr val="tx1"/>
                </a:solidFill>
                <a:latin typeface="Times New Roman" panose="02020603050405020304" pitchFamily="18" charset="0"/>
              </a:defRPr>
            </a:lvl1pPr>
            <a:lvl2pPr marL="800100" indent="-342900">
              <a:defRPr>
                <a:solidFill>
                  <a:schemeClr val="tx1"/>
                </a:solidFill>
                <a:latin typeface="Times New Roman" panose="02020603050405020304" pitchFamily="18" charset="0"/>
              </a:defRPr>
            </a:lvl2pPr>
            <a:lvl3pPr marL="1257300" indent="-342900">
              <a:defRPr>
                <a:solidFill>
                  <a:schemeClr val="tx1"/>
                </a:solidFill>
                <a:latin typeface="Times New Roman" panose="02020603050405020304" pitchFamily="18" charset="0"/>
              </a:defRPr>
            </a:lvl3pPr>
            <a:lvl4pPr marL="1714500" indent="-342900">
              <a:defRPr>
                <a:solidFill>
                  <a:schemeClr val="tx1"/>
                </a:solidFill>
                <a:latin typeface="Times New Roman" panose="02020603050405020304" pitchFamily="18" charset="0"/>
              </a:defRPr>
            </a:lvl4pPr>
            <a:lvl5pPr marL="2171700" indent="-34290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Tx/>
              <a:buAutoNum type="arabicPeriod"/>
            </a:pPr>
            <a:r>
              <a:rPr lang="cs-CZ" altLang="cs-CZ" sz="2800" b="1" dirty="0">
                <a:solidFill>
                  <a:srgbClr val="1F497D"/>
                </a:solidFill>
                <a:latin typeface="+mj-lt"/>
                <a:ea typeface="Times New Roman" panose="02020603050405020304" pitchFamily="18" charset="0"/>
                <a:cs typeface="Calibri" panose="020F0502020204030204" pitchFamily="34" charset="0"/>
              </a:rPr>
              <a:t> Embryogeneze </a:t>
            </a:r>
            <a:r>
              <a:rPr lang="cs-CZ" altLang="cs-CZ" sz="2800" b="1" dirty="0" smtClean="0">
                <a:solidFill>
                  <a:srgbClr val="1F497D"/>
                </a:solidFill>
                <a:latin typeface="+mj-lt"/>
                <a:ea typeface="Times New Roman" panose="02020603050405020304" pitchFamily="18" charset="0"/>
                <a:cs typeface="Calibri" panose="020F0502020204030204" pitchFamily="34" charset="0"/>
              </a:rPr>
              <a:t> </a:t>
            </a:r>
            <a:r>
              <a:rPr lang="cs-CZ" altLang="cs-CZ" sz="2800" b="1" dirty="0">
                <a:solidFill>
                  <a:srgbClr val="1F497D"/>
                </a:solidFill>
                <a:latin typeface="+mj-lt"/>
                <a:ea typeface="Times New Roman" panose="02020603050405020304" pitchFamily="18" charset="0"/>
                <a:cs typeface="Calibri" panose="020F0502020204030204" pitchFamily="34" charset="0"/>
              </a:rPr>
              <a:t>vývojové fáze zárodku</a:t>
            </a:r>
            <a:endParaRPr lang="cs-CZ" altLang="cs-CZ" sz="2800" b="1" i="1" dirty="0">
              <a:solidFill>
                <a:srgbClr val="1F497D"/>
              </a:solidFill>
              <a:latin typeface="+mj-lt"/>
              <a:ea typeface="Times New Roman" panose="02020603050405020304" pitchFamily="18" charset="0"/>
              <a:cs typeface="Calibri" panose="020F0502020204030204" pitchFamily="34" charset="0"/>
            </a:endParaRPr>
          </a:p>
          <a:p>
            <a:pPr>
              <a:buFontTx/>
              <a:buAutoNum type="arabicPeriod"/>
            </a:pPr>
            <a:endParaRPr lang="cs-CZ" altLang="cs-CZ" sz="2800" b="1" dirty="0">
              <a:solidFill>
                <a:srgbClr val="4F81BD"/>
              </a:solidFill>
              <a:latin typeface="+mj-lt"/>
              <a:ea typeface="Times New Roman" panose="02020603050405020304" pitchFamily="18" charset="0"/>
              <a:cs typeface="Calibri" panose="020F0502020204030204" pitchFamily="34" charset="0"/>
            </a:endParaRPr>
          </a:p>
          <a:p>
            <a:pPr>
              <a:buFontTx/>
              <a:buAutoNum type="arabicPeriod"/>
            </a:pPr>
            <a:endParaRPr lang="en-US" altLang="cs-CZ" sz="2800" b="1" dirty="0">
              <a:solidFill>
                <a:srgbClr val="4F81BD"/>
              </a:solidFill>
              <a:latin typeface="+mj-lt"/>
              <a:ea typeface="Times New Roman" panose="02020603050405020304" pitchFamily="18" charset="0"/>
              <a:cs typeface="Calibri" panose="020F0502020204030204" pitchFamily="34" charset="0"/>
            </a:endParaRPr>
          </a:p>
          <a:p>
            <a:r>
              <a:rPr lang="cs-CZ" altLang="cs-CZ" sz="2800" b="1" dirty="0">
                <a:solidFill>
                  <a:srgbClr val="1F497D"/>
                </a:solidFill>
                <a:latin typeface="+mj-lt"/>
                <a:ea typeface="Times New Roman" panose="02020603050405020304" pitchFamily="18" charset="0"/>
                <a:cs typeface="Calibri" panose="020F0502020204030204" pitchFamily="34" charset="0"/>
              </a:rPr>
              <a:t>2. Mutace postihující vývoj embrya</a:t>
            </a:r>
            <a:r>
              <a:rPr lang="en-US" altLang="cs-CZ" sz="2800" b="1" dirty="0">
                <a:solidFill>
                  <a:srgbClr val="1F497D"/>
                </a:solidFill>
                <a:latin typeface="+mj-lt"/>
                <a:ea typeface="Times New Roman" panose="02020603050405020304" pitchFamily="18" charset="0"/>
                <a:cs typeface="Calibri" panose="020F0502020204030204" pitchFamily="34" charset="0"/>
              </a:rPr>
              <a:t/>
            </a:r>
            <a:br>
              <a:rPr lang="en-US" altLang="cs-CZ" sz="2800" b="1" dirty="0">
                <a:solidFill>
                  <a:srgbClr val="1F497D"/>
                </a:solidFill>
                <a:latin typeface="+mj-lt"/>
                <a:ea typeface="Times New Roman" panose="02020603050405020304" pitchFamily="18" charset="0"/>
                <a:cs typeface="Calibri" panose="020F0502020204030204" pitchFamily="34" charset="0"/>
              </a:rPr>
            </a:br>
            <a:endParaRPr lang="cs-CZ" altLang="cs-CZ" sz="2800" b="1" dirty="0">
              <a:solidFill>
                <a:srgbClr val="4F81BD"/>
              </a:solidFill>
              <a:latin typeface="+mj-lt"/>
              <a:ea typeface="Times New Roman" panose="02020603050405020304" pitchFamily="18" charset="0"/>
              <a:cs typeface="Calibri" panose="020F0502020204030204" pitchFamily="34" charset="0"/>
            </a:endParaRPr>
          </a:p>
          <a:p>
            <a:endParaRPr lang="en-US" altLang="cs-CZ" sz="2800" b="1" dirty="0">
              <a:solidFill>
                <a:srgbClr val="4F81BD"/>
              </a:solidFill>
              <a:latin typeface="+mj-lt"/>
              <a:ea typeface="Times New Roman" panose="02020603050405020304" pitchFamily="18" charset="0"/>
              <a:cs typeface="Calibri" panose="020F0502020204030204" pitchFamily="34" charset="0"/>
            </a:endParaRPr>
          </a:p>
          <a:p>
            <a:r>
              <a:rPr lang="cs-CZ" altLang="cs-CZ" sz="2800" b="1" dirty="0">
                <a:solidFill>
                  <a:srgbClr val="1F497D"/>
                </a:solidFill>
                <a:latin typeface="+mj-lt"/>
                <a:ea typeface="Times New Roman" panose="02020603050405020304" pitchFamily="18" charset="0"/>
                <a:cs typeface="Calibri" panose="020F0502020204030204" pitchFamily="34" charset="0"/>
              </a:rPr>
              <a:t>3. </a:t>
            </a:r>
            <a:r>
              <a:rPr lang="cs-CZ" altLang="cs-CZ" sz="2800" b="1" dirty="0" err="1">
                <a:solidFill>
                  <a:srgbClr val="1F497D"/>
                </a:solidFill>
                <a:latin typeface="+mj-lt"/>
                <a:ea typeface="Times New Roman" panose="02020603050405020304" pitchFamily="18" charset="0"/>
                <a:cs typeface="Calibri" panose="020F0502020204030204" pitchFamily="34" charset="0"/>
              </a:rPr>
              <a:t>Markery</a:t>
            </a:r>
            <a:r>
              <a:rPr lang="cs-CZ" altLang="cs-CZ" sz="2800" b="1" dirty="0">
                <a:solidFill>
                  <a:srgbClr val="1F497D"/>
                </a:solidFill>
                <a:latin typeface="+mj-lt"/>
                <a:ea typeface="Times New Roman" panose="02020603050405020304" pitchFamily="18" charset="0"/>
                <a:cs typeface="Calibri" panose="020F0502020204030204" pitchFamily="34" charset="0"/>
              </a:rPr>
              <a:t> embryonálního vývoje</a:t>
            </a:r>
            <a:endParaRPr lang="en-US" altLang="cs-CZ" sz="2800" b="1" dirty="0">
              <a:solidFill>
                <a:srgbClr val="1F497D"/>
              </a:solidFill>
              <a:latin typeface="+mj-lt"/>
              <a:ea typeface="Times New Roman" panose="02020603050405020304" pitchFamily="18" charset="0"/>
              <a:cs typeface="Calibri" panose="020F0502020204030204" pitchFamily="34" charset="0"/>
            </a:endParaRPr>
          </a:p>
          <a:p>
            <a:r>
              <a:rPr lang="en-US" altLang="cs-CZ" sz="2800" b="1" dirty="0">
                <a:solidFill>
                  <a:srgbClr val="1F497D"/>
                </a:solidFill>
                <a:latin typeface="+mj-lt"/>
                <a:ea typeface="Times New Roman" panose="02020603050405020304" pitchFamily="18" charset="0"/>
                <a:cs typeface="Calibri" panose="020F0502020204030204" pitchFamily="34" charset="0"/>
              </a:rPr>
              <a:t>	</a:t>
            </a:r>
            <a:r>
              <a:rPr lang="en-US" altLang="cs-CZ" sz="2000" b="1" dirty="0">
                <a:solidFill>
                  <a:srgbClr val="1F497D"/>
                </a:solidFill>
                <a:latin typeface="+mj-lt"/>
                <a:cs typeface="Times New Roman" panose="02020603050405020304" pitchFamily="18" charset="0"/>
              </a:rPr>
              <a:t>●</a:t>
            </a:r>
            <a:r>
              <a:rPr lang="en-US" altLang="cs-CZ" sz="2800" b="1" dirty="0">
                <a:solidFill>
                  <a:srgbClr val="1F497D"/>
                </a:solidFill>
                <a:latin typeface="+mj-lt"/>
                <a:cs typeface="Times New Roman" panose="02020603050405020304" pitchFamily="18" charset="0"/>
              </a:rPr>
              <a:t>  </a:t>
            </a:r>
            <a:r>
              <a:rPr lang="cs-CZ" altLang="cs-CZ" sz="2800" b="1" dirty="0">
                <a:solidFill>
                  <a:srgbClr val="1F497D"/>
                </a:solidFill>
                <a:latin typeface="+mj-lt"/>
                <a:cs typeface="Times New Roman" panose="02020603050405020304" pitchFamily="18" charset="0"/>
              </a:rPr>
              <a:t>lokalizace fluorescenčních proteinů v </a:t>
            </a:r>
            <a:r>
              <a:rPr lang="cs-CZ" altLang="cs-CZ" sz="2800" b="1" dirty="0" smtClean="0">
                <a:solidFill>
                  <a:srgbClr val="1F497D"/>
                </a:solidFill>
                <a:latin typeface="+mj-lt"/>
                <a:cs typeface="Times New Roman" panose="02020603050405020304" pitchFamily="18" charset="0"/>
              </a:rPr>
              <a:t>zárodku a semenech</a:t>
            </a:r>
            <a:endParaRPr lang="en-US" altLang="cs-CZ" sz="2800" b="1" dirty="0">
              <a:solidFill>
                <a:srgbClr val="1F497D"/>
              </a:solidFill>
              <a:latin typeface="+mj-lt"/>
              <a:cs typeface="Times New Roman" panose="02020603050405020304" pitchFamily="18" charset="0"/>
            </a:endParaRPr>
          </a:p>
          <a:p>
            <a:r>
              <a:rPr lang="en-US" altLang="cs-CZ" sz="2800" b="1" dirty="0">
                <a:solidFill>
                  <a:srgbClr val="1F497D"/>
                </a:solidFill>
                <a:latin typeface="+mj-lt"/>
                <a:cs typeface="Times New Roman" panose="02020603050405020304" pitchFamily="18" charset="0"/>
              </a:rPr>
              <a:t>	</a:t>
            </a:r>
            <a:r>
              <a:rPr lang="en-US" altLang="cs-CZ" sz="2000" b="1" dirty="0">
                <a:solidFill>
                  <a:srgbClr val="1F497D"/>
                </a:solidFill>
                <a:latin typeface="+mj-lt"/>
              </a:rPr>
              <a:t>● </a:t>
            </a:r>
            <a:r>
              <a:rPr lang="en-US" altLang="cs-CZ" sz="2800" dirty="0">
                <a:latin typeface="+mj-lt"/>
              </a:rPr>
              <a:t> </a:t>
            </a:r>
            <a:r>
              <a:rPr lang="cs-CZ" altLang="cs-CZ" sz="2800" b="1" dirty="0">
                <a:solidFill>
                  <a:srgbClr val="1F497D"/>
                </a:solidFill>
                <a:latin typeface="+mj-lt"/>
                <a:cs typeface="Times New Roman" panose="02020603050405020304" pitchFamily="18" charset="0"/>
              </a:rPr>
              <a:t>křížení </a:t>
            </a:r>
            <a:r>
              <a:rPr lang="cs-CZ" altLang="cs-CZ" sz="2800" b="1" dirty="0" err="1">
                <a:solidFill>
                  <a:srgbClr val="1F497D"/>
                </a:solidFill>
                <a:latin typeface="+mj-lt"/>
                <a:cs typeface="Times New Roman" panose="02020603050405020304" pitchFamily="18" charset="0"/>
              </a:rPr>
              <a:t>markerových</a:t>
            </a:r>
            <a:r>
              <a:rPr lang="cs-CZ" altLang="cs-CZ" sz="2800" b="1" dirty="0">
                <a:solidFill>
                  <a:srgbClr val="1F497D"/>
                </a:solidFill>
                <a:latin typeface="+mj-lt"/>
                <a:cs typeface="Times New Roman" panose="02020603050405020304" pitchFamily="18" charset="0"/>
              </a:rPr>
              <a:t> linií</a:t>
            </a:r>
            <a:endParaRPr lang="en-US" altLang="cs-CZ" sz="2800" b="1" dirty="0">
              <a:solidFill>
                <a:srgbClr val="4F81BD"/>
              </a:solidFill>
              <a:latin typeface="+mj-lt"/>
              <a:cs typeface="Times New Roman" panose="02020603050405020304" pitchFamily="18" charset="0"/>
            </a:endParaRPr>
          </a:p>
          <a:p>
            <a:endParaRPr lang="en-US" altLang="cs-CZ" sz="2800" b="1" dirty="0">
              <a:latin typeface="+mj-lt"/>
              <a:cs typeface="Times New Roman" panose="02020603050405020304" pitchFamily="18" charset="0"/>
            </a:endParaRPr>
          </a:p>
        </p:txBody>
      </p:sp>
      <p:sp>
        <p:nvSpPr>
          <p:cNvPr id="4099" name="Text Box 6"/>
          <p:cNvSpPr txBox="1">
            <a:spLocks noChangeArrowheads="1"/>
          </p:cNvSpPr>
          <p:nvPr/>
        </p:nvSpPr>
        <p:spPr bwMode="auto">
          <a:xfrm>
            <a:off x="395288" y="908050"/>
            <a:ext cx="46085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b="1" dirty="0">
                <a:solidFill>
                  <a:srgbClr val="1F497D"/>
                </a:solidFill>
                <a:latin typeface="+mj-lt"/>
              </a:rPr>
              <a:t>Úlohy:</a:t>
            </a:r>
            <a:endParaRPr lang="en-US" altLang="cs-CZ" dirty="0">
              <a:latin typeface="+mj-lt"/>
            </a:endParaRPr>
          </a:p>
        </p:txBody>
      </p:sp>
      <p:grpSp>
        <p:nvGrpSpPr>
          <p:cNvPr id="4100" name="Group 11"/>
          <p:cNvGrpSpPr>
            <a:grpSpLocks/>
          </p:cNvGrpSpPr>
          <p:nvPr/>
        </p:nvGrpSpPr>
        <p:grpSpPr bwMode="auto">
          <a:xfrm>
            <a:off x="0" y="6562725"/>
            <a:ext cx="9144000" cy="285750"/>
            <a:chOff x="0" y="4170"/>
            <a:chExt cx="5760" cy="180"/>
          </a:xfrm>
        </p:grpSpPr>
        <p:sp>
          <p:nvSpPr>
            <p:cNvPr id="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4102"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133600"/>
            <a:ext cx="28956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6099" name="Object 19"/>
          <p:cNvGraphicFramePr>
            <a:graphicFrameLocks noChangeAspect="1"/>
          </p:cNvGraphicFramePr>
          <p:nvPr/>
        </p:nvGraphicFramePr>
        <p:xfrm>
          <a:off x="2622550" y="3159125"/>
          <a:ext cx="1857375" cy="1758950"/>
        </p:xfrm>
        <a:graphic>
          <a:graphicData uri="http://schemas.openxmlformats.org/presentationml/2006/ole">
            <mc:AlternateContent xmlns:mc="http://schemas.openxmlformats.org/markup-compatibility/2006">
              <mc:Choice xmlns:v="urn:schemas-microsoft-com:vml" Requires="v">
                <p:oleObj spid="_x0000_s20532" name="PHOTO-PAINT" r:id="rId4" imgW="444971" imgH="420482" progId="CorelPHOTOPAINT.Image.13">
                  <p:embed/>
                </p:oleObj>
              </mc:Choice>
              <mc:Fallback>
                <p:oleObj name="PHOTO-PAINT" r:id="rId4" imgW="444971" imgH="420482" progId="CorelPHOTOPAINT.Image.13">
                  <p:embed/>
                  <p:pic>
                    <p:nvPicPr>
                      <p:cNvPr id="0"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550" y="3159125"/>
                        <a:ext cx="1857375"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101" name="Object 21"/>
          <p:cNvGraphicFramePr>
            <a:graphicFrameLocks noChangeAspect="1"/>
          </p:cNvGraphicFramePr>
          <p:nvPr/>
        </p:nvGraphicFramePr>
        <p:xfrm>
          <a:off x="2627313" y="3163888"/>
          <a:ext cx="2819400" cy="1993900"/>
        </p:xfrm>
        <a:graphic>
          <a:graphicData uri="http://schemas.openxmlformats.org/presentationml/2006/ole">
            <mc:AlternateContent xmlns:mc="http://schemas.openxmlformats.org/markup-compatibility/2006">
              <mc:Choice xmlns:v="urn:schemas-microsoft-com:vml" Requires="v">
                <p:oleObj spid="_x0000_s20533" name="PHOTO-PAINT" r:id="rId6" imgW="2819048" imgH="1993651" progId="CorelPHOTOPAINT.Image.13">
                  <p:embed/>
                </p:oleObj>
              </mc:Choice>
              <mc:Fallback>
                <p:oleObj name="PHOTO-PAINT" r:id="rId6" imgW="2819048" imgH="1993651" progId="CorelPHOTOPAINT.Image.13">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313" y="3163888"/>
                        <a:ext cx="281940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102" name="Object 22"/>
          <p:cNvGraphicFramePr>
            <a:graphicFrameLocks noChangeAspect="1"/>
          </p:cNvGraphicFramePr>
          <p:nvPr/>
        </p:nvGraphicFramePr>
        <p:xfrm>
          <a:off x="2687638" y="1395413"/>
          <a:ext cx="4343400" cy="4267200"/>
        </p:xfrm>
        <a:graphic>
          <a:graphicData uri="http://schemas.openxmlformats.org/presentationml/2006/ole">
            <mc:AlternateContent xmlns:mc="http://schemas.openxmlformats.org/markup-compatibility/2006">
              <mc:Choice xmlns:v="urn:schemas-microsoft-com:vml" Requires="v">
                <p:oleObj spid="_x0000_s20534" name="PHOTO-PAINT" r:id="rId8" imgW="4342857" imgH="4266667" progId="CorelPHOTOPAINT.Image.13">
                  <p:embed/>
                </p:oleObj>
              </mc:Choice>
              <mc:Fallback>
                <p:oleObj name="PHOTO-PAINT" r:id="rId8" imgW="4342857" imgH="4266667" progId="CorelPHOTOPAINT.Image.13">
                  <p:embed/>
                  <p:pic>
                    <p:nvPicPr>
                      <p:cNvPr id="0"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7638" y="1395413"/>
                        <a:ext cx="4343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8" name="Text Box 7"/>
          <p:cNvSpPr txBox="1">
            <a:spLocks noChangeArrowheads="1"/>
          </p:cNvSpPr>
          <p:nvPr/>
        </p:nvSpPr>
        <p:spPr bwMode="auto">
          <a:xfrm>
            <a:off x="2339752" y="6175375"/>
            <a:ext cx="551656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1pPr>
            <a:lvl2pPr marL="4318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2pPr>
            <a:lvl3pPr marL="6477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3pPr>
            <a:lvl4pPr marL="8636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4pPr>
            <a:lvl5pPr marL="10795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Möller</a:t>
            </a:r>
            <a:r>
              <a:rPr lang="en-GB" altLang="cs-CZ" sz="1400" dirty="0">
                <a:solidFill>
                  <a:srgbClr val="000000"/>
                </a:solidFill>
                <a:latin typeface="+mn-lt"/>
              </a:rPr>
              <a:t> B , Weijers D Cold Spring </a:t>
            </a:r>
            <a:r>
              <a:rPr lang="en-GB" altLang="cs-CZ" sz="1400" dirty="0" err="1">
                <a:solidFill>
                  <a:srgbClr val="000000"/>
                </a:solidFill>
                <a:latin typeface="+mn-lt"/>
              </a:rPr>
              <a:t>Harb</a:t>
            </a:r>
            <a:r>
              <a:rPr lang="en-GB" altLang="cs-CZ" sz="1400" dirty="0">
                <a:solidFill>
                  <a:srgbClr val="000000"/>
                </a:solidFill>
                <a:latin typeface="+mn-lt"/>
              </a:rPr>
              <a:t> </a:t>
            </a:r>
            <a:r>
              <a:rPr lang="en-GB" altLang="cs-CZ" sz="1400" dirty="0" err="1">
                <a:solidFill>
                  <a:srgbClr val="000000"/>
                </a:solidFill>
                <a:latin typeface="+mn-lt"/>
              </a:rPr>
              <a:t>Perspect</a:t>
            </a:r>
            <a:r>
              <a:rPr lang="en-GB" altLang="cs-CZ" sz="1400" dirty="0">
                <a:solidFill>
                  <a:srgbClr val="000000"/>
                </a:solidFill>
                <a:latin typeface="+mn-lt"/>
              </a:rPr>
              <a:t> </a:t>
            </a:r>
            <a:r>
              <a:rPr lang="en-GB" altLang="cs-CZ" sz="1400" dirty="0" err="1">
                <a:solidFill>
                  <a:srgbClr val="000000"/>
                </a:solidFill>
                <a:latin typeface="+mn-lt"/>
              </a:rPr>
              <a:t>Biol</a:t>
            </a:r>
            <a:r>
              <a:rPr lang="en-GB" altLang="cs-CZ" sz="1400" dirty="0">
                <a:solidFill>
                  <a:srgbClr val="000000"/>
                </a:solidFill>
                <a:latin typeface="+mn-lt"/>
              </a:rPr>
              <a:t> 2009;1:a001545</a:t>
            </a:r>
          </a:p>
        </p:txBody>
      </p:sp>
      <p:pic>
        <p:nvPicPr>
          <p:cNvPr id="20489"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836613"/>
            <a:ext cx="1800225" cy="172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90" name="Group 11"/>
          <p:cNvGrpSpPr>
            <a:grpSpLocks/>
          </p:cNvGrpSpPr>
          <p:nvPr/>
        </p:nvGrpSpPr>
        <p:grpSpPr bwMode="auto">
          <a:xfrm>
            <a:off x="0" y="6562725"/>
            <a:ext cx="9144000" cy="285750"/>
            <a:chOff x="0" y="4170"/>
            <a:chExt cx="5760" cy="180"/>
          </a:xfrm>
        </p:grpSpPr>
        <p:sp>
          <p:nvSpPr>
            <p:cNvPr id="1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0492"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3"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Transkripce řízená koncentrací auxinu</a:t>
            </a:r>
            <a:endParaRPr lang="cs-CZ" altLang="cs-CZ" sz="3000" dirty="0">
              <a:solidFill>
                <a:srgbClr val="3333CC"/>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6096"/>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609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4610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1374775"/>
            <a:ext cx="3040063"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374775"/>
            <a:ext cx="2825750" cy="40052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0" name="Text Box 12"/>
          <p:cNvSpPr txBox="1">
            <a:spLocks noChangeArrowheads="1"/>
          </p:cNvSpPr>
          <p:nvPr/>
        </p:nvSpPr>
        <p:spPr bwMode="auto">
          <a:xfrm>
            <a:off x="1003300" y="5446713"/>
            <a:ext cx="3914775"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1pPr>
            <a:lvl2pPr marL="4318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2pPr>
            <a:lvl3pPr marL="6477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3pPr>
            <a:lvl4pPr marL="8636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4pPr>
            <a:lvl5pPr marL="10795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a:solidFill>
                  <a:srgbClr val="000000"/>
                </a:solidFill>
              </a:rPr>
              <a:t>Ploense S E et al.</a:t>
            </a:r>
            <a:r>
              <a:rPr lang="en-US" altLang="cs-CZ" sz="1400">
                <a:solidFill>
                  <a:srgbClr val="000000"/>
                </a:solidFill>
              </a:rPr>
              <a:t> D</a:t>
            </a:r>
            <a:r>
              <a:rPr lang="en-GB" altLang="cs-CZ" sz="1400">
                <a:solidFill>
                  <a:srgbClr val="000000"/>
                </a:solidFill>
              </a:rPr>
              <a:t>evelopment 2009;136:1509-1517</a:t>
            </a:r>
          </a:p>
        </p:txBody>
      </p:sp>
      <p:sp>
        <p:nvSpPr>
          <p:cNvPr id="21511" name="Text Box 14"/>
          <p:cNvSpPr txBox="1">
            <a:spLocks noChangeArrowheads="1"/>
          </p:cNvSpPr>
          <p:nvPr/>
        </p:nvSpPr>
        <p:spPr bwMode="auto">
          <a:xfrm>
            <a:off x="6156325" y="45021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800">
                <a:latin typeface="Times New Roman" panose="02020603050405020304" pitchFamily="18" charset="0"/>
              </a:rPr>
              <a:t>WOX5 mRNA</a:t>
            </a:r>
            <a:endParaRPr lang="en-US" altLang="cs-CZ" sz="1800">
              <a:latin typeface="Times New Roman" panose="02020603050405020304" pitchFamily="18" charset="0"/>
            </a:endParaRPr>
          </a:p>
        </p:txBody>
      </p:sp>
      <p:sp>
        <p:nvSpPr>
          <p:cNvPr id="21512" name="Rectangle 15"/>
          <p:cNvSpPr>
            <a:spLocks noChangeArrowheads="1"/>
          </p:cNvSpPr>
          <p:nvPr/>
        </p:nvSpPr>
        <p:spPr bwMode="auto">
          <a:xfrm>
            <a:off x="5940425" y="5373688"/>
            <a:ext cx="327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a:latin typeface="Times New Roman" panose="02020603050405020304" pitchFamily="18" charset="0"/>
              </a:rPr>
              <a:t>Sarkar AK et al.</a:t>
            </a:r>
            <a:r>
              <a:rPr lang="en-US" altLang="cs-CZ" sz="1400">
                <a:latin typeface="Times New Roman" panose="02020603050405020304" pitchFamily="18" charset="0"/>
              </a:rPr>
              <a:t> </a:t>
            </a:r>
            <a:r>
              <a:rPr lang="cs-CZ" altLang="cs-CZ" sz="1400" i="1">
                <a:latin typeface="Times New Roman" panose="02020603050405020304" pitchFamily="18" charset="0"/>
              </a:rPr>
              <a:t>Nature</a:t>
            </a:r>
            <a:r>
              <a:rPr lang="cs-CZ" altLang="cs-CZ" sz="1400">
                <a:latin typeface="Times New Roman" panose="02020603050405020304" pitchFamily="18" charset="0"/>
              </a:rPr>
              <a:t> 2007, </a:t>
            </a:r>
            <a:r>
              <a:rPr lang="cs-CZ" altLang="cs-CZ" sz="1400" b="1">
                <a:latin typeface="Times New Roman" panose="02020603050405020304" pitchFamily="18" charset="0"/>
              </a:rPr>
              <a:t>446</a:t>
            </a:r>
            <a:r>
              <a:rPr lang="cs-CZ" altLang="cs-CZ" sz="1400">
                <a:latin typeface="Times New Roman" panose="02020603050405020304" pitchFamily="18" charset="0"/>
              </a:rPr>
              <a:t>:811-814</a:t>
            </a:r>
          </a:p>
        </p:txBody>
      </p:sp>
      <p:sp>
        <p:nvSpPr>
          <p:cNvPr id="21513" name="Text Box 16"/>
          <p:cNvSpPr txBox="1">
            <a:spLocks noChangeArrowheads="1"/>
          </p:cNvSpPr>
          <p:nvPr/>
        </p:nvSpPr>
        <p:spPr bwMode="auto">
          <a:xfrm>
            <a:off x="165100" y="4862513"/>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solidFill>
                  <a:schemeClr val="bg1"/>
                </a:solidFill>
                <a:latin typeface="Times New Roman" panose="02020603050405020304" pitchFamily="18" charset="0"/>
              </a:rPr>
              <a:t>DR5:GFP</a:t>
            </a:r>
          </a:p>
        </p:txBody>
      </p:sp>
      <p:pic>
        <p:nvPicPr>
          <p:cNvPr id="21514" name="Picture 17"/>
          <p:cNvPicPr>
            <a:picLocks noChangeAspect="1" noChangeArrowheads="1"/>
          </p:cNvPicPr>
          <p:nvPr/>
        </p:nvPicPr>
        <p:blipFill>
          <a:blip r:embed="rId5">
            <a:extLst>
              <a:ext uri="{28A0092B-C50C-407E-A947-70E740481C1C}">
                <a14:useLocalDpi xmlns:a14="http://schemas.microsoft.com/office/drawing/2010/main" val="0"/>
              </a:ext>
            </a:extLst>
          </a:blip>
          <a:srcRect t="62190" r="49100" b="-2"/>
          <a:stretch>
            <a:fillRect/>
          </a:stretch>
        </p:blipFill>
        <p:spPr bwMode="auto">
          <a:xfrm>
            <a:off x="2840038" y="1374775"/>
            <a:ext cx="3384550" cy="4005263"/>
          </a:xfrm>
          <a:prstGeom prst="rect">
            <a:avLst/>
          </a:prstGeom>
          <a:noFill/>
          <a:ln>
            <a:noFill/>
          </a:ln>
          <a:effectLst/>
          <a:extLst>
            <a:ext uri="{909E8E84-426E-40DD-AFC4-6F175D3DCCD1}">
              <a14:hiddenFill xmlns:a14="http://schemas.microsoft.com/office/drawing/2010/main">
                <a:blipFill dpi="0" rotWithShape="0">
                  <a:blip/>
                  <a:srcRect t="62190" r="49100" b="-2"/>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5" name="Text Box 18"/>
          <p:cNvSpPr txBox="1">
            <a:spLocks noChangeArrowheads="1"/>
          </p:cNvSpPr>
          <p:nvPr/>
        </p:nvSpPr>
        <p:spPr bwMode="auto">
          <a:xfrm>
            <a:off x="2901950" y="48704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solidFill>
                  <a:schemeClr val="bg1"/>
                </a:solidFill>
                <a:latin typeface="Times New Roman" panose="02020603050405020304" pitchFamily="18" charset="0"/>
              </a:rPr>
              <a:t>PIN1:GFP</a:t>
            </a:r>
          </a:p>
        </p:txBody>
      </p:sp>
      <p:grpSp>
        <p:nvGrpSpPr>
          <p:cNvPr id="21516" name="Group 11"/>
          <p:cNvGrpSpPr>
            <a:grpSpLocks/>
          </p:cNvGrpSpPr>
          <p:nvPr/>
        </p:nvGrpSpPr>
        <p:grpSpPr bwMode="auto">
          <a:xfrm>
            <a:off x="0" y="6562725"/>
            <a:ext cx="9144000" cy="285750"/>
            <a:chOff x="0" y="4170"/>
            <a:chExt cx="5760" cy="180"/>
          </a:xfrm>
        </p:grpSpPr>
        <p:sp>
          <p:nvSpPr>
            <p:cNvPr id="16"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1518"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5" name="Rectangle 14"/>
          <p:cNvSpPr>
            <a:spLocks noChangeArrowheads="1"/>
          </p:cNvSpPr>
          <p:nvPr/>
        </p:nvSpPr>
        <p:spPr bwMode="auto">
          <a:xfrm>
            <a:off x="-39687" y="115888"/>
            <a:ext cx="9144000" cy="1258887"/>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a:solidFill>
                  <a:srgbClr val="3333CC"/>
                </a:solidFill>
                <a:latin typeface="+mn-lt"/>
              </a:rPr>
              <a:t>Distribuce auxinu, </a:t>
            </a:r>
            <a:r>
              <a:rPr lang="cs-CZ" altLang="cs-CZ" sz="3000" dirty="0" smtClean="0">
                <a:solidFill>
                  <a:srgbClr val="3333CC"/>
                </a:solidFill>
                <a:latin typeface="+mn-lt"/>
              </a:rPr>
              <a:t>auxinového přenašeče PIN1</a:t>
            </a:r>
            <a:br>
              <a:rPr lang="cs-CZ" altLang="cs-CZ" sz="3000" dirty="0" smtClean="0">
                <a:solidFill>
                  <a:srgbClr val="3333CC"/>
                </a:solidFill>
                <a:latin typeface="+mn-lt"/>
              </a:rPr>
            </a:br>
            <a:r>
              <a:rPr lang="cs-CZ" altLang="cs-CZ" sz="3000" dirty="0" smtClean="0">
                <a:solidFill>
                  <a:srgbClr val="3333CC"/>
                </a:solidFill>
                <a:latin typeface="+mn-lt"/>
              </a:rPr>
              <a:t>a transkripčního faktoru </a:t>
            </a:r>
            <a:r>
              <a:rPr lang="cs-CZ" altLang="cs-CZ" sz="3000" dirty="0">
                <a:solidFill>
                  <a:srgbClr val="3333CC"/>
                </a:solidFill>
                <a:latin typeface="+mn-lt"/>
              </a:rPr>
              <a:t>WOX5 v embryu</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23"/>
          <p:cNvGrpSpPr>
            <a:grpSpLocks/>
          </p:cNvGrpSpPr>
          <p:nvPr/>
        </p:nvGrpSpPr>
        <p:grpSpPr bwMode="auto">
          <a:xfrm>
            <a:off x="53975" y="2098675"/>
            <a:ext cx="9036050" cy="3275013"/>
            <a:chOff x="68" y="958"/>
            <a:chExt cx="5692" cy="2063"/>
          </a:xfrm>
        </p:grpSpPr>
        <p:pic>
          <p:nvPicPr>
            <p:cNvPr id="2356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 y="960"/>
              <a:ext cx="2414" cy="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1" name="Text Box 9"/>
            <p:cNvSpPr txBox="1">
              <a:spLocks noChangeArrowheads="1"/>
            </p:cNvSpPr>
            <p:nvPr/>
          </p:nvSpPr>
          <p:spPr bwMode="auto">
            <a:xfrm>
              <a:off x="113" y="2840"/>
              <a:ext cx="2466" cy="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1pPr>
              <a:lvl2pPr marL="4318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2pPr>
              <a:lvl3pPr marL="6477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3pPr>
              <a:lvl4pPr marL="8636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4pPr>
              <a:lvl5pPr marL="10795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000" b="1">
                  <a:solidFill>
                    <a:srgbClr val="000000"/>
                  </a:solidFill>
                </a:rPr>
                <a:t>Ilegems M et al. Development 2010;137:975-984</a:t>
              </a:r>
            </a:p>
          </p:txBody>
        </p:sp>
        <p:sp>
          <p:nvSpPr>
            <p:cNvPr id="23562" name="Text Box 14"/>
            <p:cNvSpPr txBox="1">
              <a:spLocks noChangeArrowheads="1"/>
            </p:cNvSpPr>
            <p:nvPr/>
          </p:nvSpPr>
          <p:spPr bwMode="auto">
            <a:xfrm>
              <a:off x="2063" y="2568"/>
              <a:ext cx="99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solidFill>
                    <a:schemeClr val="bg1"/>
                  </a:solidFill>
                  <a:latin typeface="Times New Roman" panose="02020603050405020304" pitchFamily="18" charset="0"/>
                </a:rPr>
                <a:t>PIN1:GFP</a:t>
              </a:r>
            </a:p>
          </p:txBody>
        </p:sp>
        <p:pic>
          <p:nvPicPr>
            <p:cNvPr id="23563" name="Obrázek 6"/>
            <p:cNvPicPr>
              <a:picLocks noChangeAspect="1" noChangeArrowheads="1"/>
            </p:cNvPicPr>
            <p:nvPr/>
          </p:nvPicPr>
          <p:blipFill>
            <a:blip r:embed="rId4">
              <a:extLst>
                <a:ext uri="{28A0092B-C50C-407E-A947-70E740481C1C}">
                  <a14:useLocalDpi xmlns:a14="http://schemas.microsoft.com/office/drawing/2010/main" val="0"/>
                </a:ext>
              </a:extLst>
            </a:blip>
            <a:srcRect t="29362" r="47839" b="1382"/>
            <a:stretch>
              <a:fillRect/>
            </a:stretch>
          </p:blipFill>
          <p:spPr bwMode="auto">
            <a:xfrm>
              <a:off x="3923" y="958"/>
              <a:ext cx="1837" cy="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Text Box 10"/>
            <p:cNvSpPr txBox="1">
              <a:spLocks noChangeArrowheads="1"/>
            </p:cNvSpPr>
            <p:nvPr/>
          </p:nvSpPr>
          <p:spPr bwMode="auto">
            <a:xfrm>
              <a:off x="4694" y="2432"/>
              <a:ext cx="99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800">
                  <a:solidFill>
                    <a:schemeClr val="bg1"/>
                  </a:solidFill>
                  <a:latin typeface="Times New Roman" panose="02020603050405020304" pitchFamily="18" charset="0"/>
                </a:rPr>
                <a:t>WOX5:DsRed</a:t>
              </a:r>
              <a:endParaRPr lang="en-US" altLang="cs-CZ" sz="1800">
                <a:solidFill>
                  <a:schemeClr val="bg1"/>
                </a:solidFill>
                <a:latin typeface="Times New Roman" panose="02020603050405020304" pitchFamily="18" charset="0"/>
              </a:endParaRPr>
            </a:p>
          </p:txBody>
        </p:sp>
        <p:pic>
          <p:nvPicPr>
            <p:cNvPr id="2356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959"/>
              <a:ext cx="1777" cy="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6" name="Text Box 21"/>
            <p:cNvSpPr txBox="1">
              <a:spLocks noChangeArrowheads="1"/>
            </p:cNvSpPr>
            <p:nvPr/>
          </p:nvSpPr>
          <p:spPr bwMode="auto">
            <a:xfrm>
              <a:off x="1383" y="2478"/>
              <a:ext cx="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solidFill>
                    <a:schemeClr val="bg1"/>
                  </a:solidFill>
                  <a:latin typeface="Times New Roman" panose="02020603050405020304" pitchFamily="18" charset="0"/>
                </a:rPr>
                <a:t>:GFP</a:t>
              </a:r>
            </a:p>
          </p:txBody>
        </p:sp>
      </p:grpSp>
      <p:grpSp>
        <p:nvGrpSpPr>
          <p:cNvPr id="23557" name="Group 11"/>
          <p:cNvGrpSpPr>
            <a:grpSpLocks/>
          </p:cNvGrpSpPr>
          <p:nvPr/>
        </p:nvGrpSpPr>
        <p:grpSpPr bwMode="auto">
          <a:xfrm>
            <a:off x="0" y="6562725"/>
            <a:ext cx="9144000" cy="285750"/>
            <a:chOff x="0" y="4170"/>
            <a:chExt cx="5760" cy="180"/>
          </a:xfrm>
        </p:grpSpPr>
        <p:sp>
          <p:nvSpPr>
            <p:cNvPr id="16"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3559"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5" name="Rectangle 14"/>
          <p:cNvSpPr>
            <a:spLocks noChangeArrowheads="1"/>
          </p:cNvSpPr>
          <p:nvPr/>
        </p:nvSpPr>
        <p:spPr bwMode="auto">
          <a:xfrm>
            <a:off x="-39687" y="115888"/>
            <a:ext cx="9144000" cy="1258887"/>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a:solidFill>
                  <a:srgbClr val="3333CC"/>
                </a:solidFill>
                <a:latin typeface="+mn-lt"/>
              </a:rPr>
              <a:t>Distribuce auxinu, </a:t>
            </a:r>
            <a:r>
              <a:rPr lang="cs-CZ" altLang="cs-CZ" sz="3000" dirty="0" smtClean="0">
                <a:solidFill>
                  <a:srgbClr val="3333CC"/>
                </a:solidFill>
                <a:latin typeface="+mn-lt"/>
              </a:rPr>
              <a:t>auxinového přenašeče PIN1</a:t>
            </a:r>
            <a:br>
              <a:rPr lang="cs-CZ" altLang="cs-CZ" sz="3000" dirty="0" smtClean="0">
                <a:solidFill>
                  <a:srgbClr val="3333CC"/>
                </a:solidFill>
                <a:latin typeface="+mn-lt"/>
              </a:rPr>
            </a:br>
            <a:r>
              <a:rPr lang="cs-CZ" altLang="cs-CZ" sz="3000" dirty="0" smtClean="0">
                <a:solidFill>
                  <a:srgbClr val="3333CC"/>
                </a:solidFill>
                <a:latin typeface="+mn-lt"/>
              </a:rPr>
              <a:t>a transkripčního faktoru </a:t>
            </a:r>
            <a:r>
              <a:rPr lang="cs-CZ" altLang="cs-CZ" sz="3000" dirty="0">
                <a:solidFill>
                  <a:srgbClr val="3333CC"/>
                </a:solidFill>
                <a:latin typeface="+mn-lt"/>
              </a:rPr>
              <a:t>WOX5 </a:t>
            </a:r>
            <a:r>
              <a:rPr lang="cs-CZ" altLang="cs-CZ" sz="3000" dirty="0" smtClean="0">
                <a:solidFill>
                  <a:srgbClr val="3333CC"/>
                </a:solidFill>
                <a:latin typeface="+mn-lt"/>
              </a:rPr>
              <a:t>ve starším </a:t>
            </a:r>
            <a:r>
              <a:rPr lang="cs-CZ" altLang="cs-CZ" sz="3000" dirty="0">
                <a:solidFill>
                  <a:srgbClr val="3333CC"/>
                </a:solidFill>
                <a:latin typeface="+mn-lt"/>
              </a:rPr>
              <a:t>embryu</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1" descr="kvetenstvi_IMG_38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864235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11"/>
          <p:cNvGrpSpPr>
            <a:grpSpLocks/>
          </p:cNvGrpSpPr>
          <p:nvPr/>
        </p:nvGrpSpPr>
        <p:grpSpPr bwMode="auto">
          <a:xfrm>
            <a:off x="0" y="6562725"/>
            <a:ext cx="9144000" cy="285750"/>
            <a:chOff x="0" y="4170"/>
            <a:chExt cx="5760" cy="180"/>
          </a:xfrm>
        </p:grpSpPr>
        <p:sp>
          <p:nvSpPr>
            <p:cNvPr id="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765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7" name="Rectangle 6"/>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Křížení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cs-CZ"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7" descr="poupata_IMG_38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36600"/>
            <a:ext cx="78486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Group 11"/>
          <p:cNvGrpSpPr>
            <a:grpSpLocks/>
          </p:cNvGrpSpPr>
          <p:nvPr/>
        </p:nvGrpSpPr>
        <p:grpSpPr bwMode="auto">
          <a:xfrm>
            <a:off x="0" y="6562725"/>
            <a:ext cx="9144000" cy="285750"/>
            <a:chOff x="0" y="4170"/>
            <a:chExt cx="5760" cy="180"/>
          </a:xfrm>
        </p:grpSpPr>
        <p:sp>
          <p:nvSpPr>
            <p:cNvPr id="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867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7" name="Rectangle 6"/>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Křížení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cs-CZ"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6" descr="pestik_IMG_390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765175"/>
            <a:ext cx="8640763"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11"/>
          <p:cNvGrpSpPr>
            <a:grpSpLocks/>
          </p:cNvGrpSpPr>
          <p:nvPr/>
        </p:nvGrpSpPr>
        <p:grpSpPr bwMode="auto">
          <a:xfrm>
            <a:off x="0" y="6562725"/>
            <a:ext cx="9144000" cy="285750"/>
            <a:chOff x="0" y="4170"/>
            <a:chExt cx="5760" cy="180"/>
          </a:xfrm>
        </p:grpSpPr>
        <p:sp>
          <p:nvSpPr>
            <p:cNvPr id="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970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7" name="Rectangle 6"/>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Křížení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cs-CZ"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a:solidFill>
                  <a:srgbClr val="3333CC"/>
                </a:solidFill>
                <a:latin typeface="+mn-lt"/>
              </a:rPr>
              <a:t>Struktura </a:t>
            </a:r>
            <a:r>
              <a:rPr lang="cs-CZ" altLang="cs-CZ" sz="3000" dirty="0" smtClean="0">
                <a:solidFill>
                  <a:srgbClr val="3333CC"/>
                </a:solidFill>
                <a:latin typeface="+mn-lt"/>
              </a:rPr>
              <a:t>plodu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r>
              <a:rPr lang="cs-CZ" altLang="cs-CZ" sz="3000" dirty="0" smtClean="0">
                <a:solidFill>
                  <a:srgbClr val="3333CC"/>
                </a:solidFill>
                <a:latin typeface="+mn-lt"/>
              </a:rPr>
              <a:t> - šešule</a:t>
            </a:r>
            <a:endParaRPr lang="en-US" altLang="cs-CZ" sz="3000" i="1" dirty="0">
              <a:solidFill>
                <a:srgbClr val="3333CC"/>
              </a:solidFill>
              <a:latin typeface="+mn-lt"/>
            </a:endParaRPr>
          </a:p>
        </p:txBody>
      </p:sp>
      <p:sp>
        <p:nvSpPr>
          <p:cNvPr id="5123" name="Text Box 7"/>
          <p:cNvSpPr txBox="1">
            <a:spLocks noChangeArrowheads="1"/>
          </p:cNvSpPr>
          <p:nvPr/>
        </p:nvSpPr>
        <p:spPr bwMode="auto">
          <a:xfrm>
            <a:off x="2836862" y="6243637"/>
            <a:ext cx="32035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1pPr>
            <a:lvl2pPr marL="392113"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2pPr>
            <a:lvl3pPr marL="587375"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3pPr>
            <a:lvl4pPr marL="782638"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4pPr>
            <a:lvl5pPr marL="979488"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Girin</a:t>
            </a:r>
            <a:r>
              <a:rPr lang="en-GB" altLang="cs-CZ" sz="1400" dirty="0">
                <a:solidFill>
                  <a:srgbClr val="000000"/>
                </a:solidFill>
                <a:latin typeface="+mn-lt"/>
              </a:rPr>
              <a:t> et al. J. Exp. Bot. 2009</a:t>
            </a:r>
            <a:r>
              <a:rPr lang="cs-CZ" altLang="cs-CZ" sz="1400" dirty="0">
                <a:solidFill>
                  <a:srgbClr val="000000"/>
                </a:solidFill>
                <a:latin typeface="+mn-lt"/>
              </a:rPr>
              <a:t>, </a:t>
            </a:r>
            <a:r>
              <a:rPr lang="en-GB" altLang="cs-CZ" sz="1400" dirty="0">
                <a:solidFill>
                  <a:srgbClr val="000000"/>
                </a:solidFill>
                <a:latin typeface="+mn-lt"/>
              </a:rPr>
              <a:t>60:1493-1502</a:t>
            </a:r>
          </a:p>
        </p:txBody>
      </p:sp>
      <p:grpSp>
        <p:nvGrpSpPr>
          <p:cNvPr id="5124" name="Group 23"/>
          <p:cNvGrpSpPr>
            <a:grpSpLocks noChangeAspect="1"/>
          </p:cNvGrpSpPr>
          <p:nvPr/>
        </p:nvGrpSpPr>
        <p:grpSpPr bwMode="auto">
          <a:xfrm>
            <a:off x="1619672" y="878851"/>
            <a:ext cx="6121226" cy="5358461"/>
            <a:chOff x="1156" y="754"/>
            <a:chExt cx="3523" cy="3084"/>
          </a:xfrm>
        </p:grpSpPr>
        <p:pic>
          <p:nvPicPr>
            <p:cNvPr id="51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 y="754"/>
              <a:ext cx="3523" cy="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9" name="Rectangle 11"/>
            <p:cNvSpPr>
              <a:spLocks noChangeArrowheads="1"/>
            </p:cNvSpPr>
            <p:nvPr/>
          </p:nvSpPr>
          <p:spPr bwMode="auto">
            <a:xfrm>
              <a:off x="2154" y="799"/>
              <a:ext cx="862" cy="2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Times New Roman" panose="02020603050405020304" pitchFamily="18" charset="0"/>
              </a:endParaRPr>
            </a:p>
          </p:txBody>
        </p:sp>
        <p:sp>
          <p:nvSpPr>
            <p:cNvPr id="5130" name="Rectangle 13"/>
            <p:cNvSpPr>
              <a:spLocks noChangeArrowheads="1"/>
            </p:cNvSpPr>
            <p:nvPr/>
          </p:nvSpPr>
          <p:spPr bwMode="auto">
            <a:xfrm>
              <a:off x="2245" y="1026"/>
              <a:ext cx="816" cy="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Times New Roman" panose="02020603050405020304" pitchFamily="18" charset="0"/>
              </a:endParaRPr>
            </a:p>
          </p:txBody>
        </p:sp>
        <p:grpSp>
          <p:nvGrpSpPr>
            <p:cNvPr id="5131" name="Group 22"/>
            <p:cNvGrpSpPr>
              <a:grpSpLocks/>
            </p:cNvGrpSpPr>
            <p:nvPr/>
          </p:nvGrpSpPr>
          <p:grpSpPr bwMode="auto">
            <a:xfrm>
              <a:off x="2117" y="845"/>
              <a:ext cx="2260" cy="1469"/>
              <a:chOff x="2117" y="845"/>
              <a:chExt cx="2260" cy="1469"/>
            </a:xfrm>
          </p:grpSpPr>
          <p:sp>
            <p:nvSpPr>
              <p:cNvPr id="5132" name="Text Box 12"/>
              <p:cNvSpPr txBox="1">
                <a:spLocks noChangeArrowheads="1"/>
              </p:cNvSpPr>
              <p:nvPr/>
            </p:nvSpPr>
            <p:spPr bwMode="auto">
              <a:xfrm>
                <a:off x="2117" y="974"/>
                <a:ext cx="889"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dirty="0" smtClean="0">
                    <a:latin typeface="+mn-lt"/>
                  </a:rPr>
                  <a:t>čnělka</a:t>
                </a:r>
                <a:endParaRPr lang="cs-CZ" altLang="cs-CZ" sz="2000" dirty="0">
                  <a:latin typeface="+mn-lt"/>
                </a:endParaRPr>
              </a:p>
              <a:p>
                <a:pPr eaLnBrk="1" hangingPunct="1">
                  <a:spcBef>
                    <a:spcPct val="0"/>
                  </a:spcBef>
                  <a:buFontTx/>
                  <a:buNone/>
                </a:pPr>
                <a:r>
                  <a:rPr lang="cs-CZ" altLang="cs-CZ" sz="2000" dirty="0">
                    <a:latin typeface="+mn-lt"/>
                  </a:rPr>
                  <a:t>rámeček</a:t>
                </a:r>
              </a:p>
              <a:p>
                <a:pPr eaLnBrk="1" hangingPunct="1">
                  <a:spcBef>
                    <a:spcPct val="0"/>
                  </a:spcBef>
                  <a:buFontTx/>
                  <a:buNone/>
                </a:pPr>
                <a:r>
                  <a:rPr lang="cs-CZ" altLang="cs-CZ" sz="2000" dirty="0">
                    <a:latin typeface="+mn-lt"/>
                  </a:rPr>
                  <a:t>přepážka</a:t>
                </a:r>
              </a:p>
              <a:p>
                <a:pPr eaLnBrk="1" hangingPunct="1">
                  <a:spcBef>
                    <a:spcPct val="0"/>
                  </a:spcBef>
                  <a:buFontTx/>
                  <a:buNone/>
                </a:pPr>
                <a:r>
                  <a:rPr lang="cs-CZ" altLang="cs-CZ" sz="2000" dirty="0" smtClean="0">
                    <a:latin typeface="+mn-lt"/>
                  </a:rPr>
                  <a:t>semeno</a:t>
                </a:r>
                <a:endParaRPr lang="cs-CZ" altLang="cs-CZ" sz="2000" dirty="0">
                  <a:latin typeface="+mn-lt"/>
                </a:endParaRPr>
              </a:p>
              <a:p>
                <a:pPr eaLnBrk="1" hangingPunct="1">
                  <a:spcBef>
                    <a:spcPts val="600"/>
                  </a:spcBef>
                  <a:buFontTx/>
                  <a:buNone/>
                </a:pPr>
                <a:r>
                  <a:rPr lang="cs-CZ" altLang="cs-CZ" sz="2000" dirty="0" smtClean="0">
                    <a:latin typeface="+mn-lt"/>
                  </a:rPr>
                  <a:t>chlopně</a:t>
                </a:r>
                <a:endParaRPr lang="cs-CZ" altLang="cs-CZ" sz="2000" dirty="0">
                  <a:latin typeface="+mn-lt"/>
                </a:endParaRPr>
              </a:p>
              <a:p>
                <a:pPr eaLnBrk="1" hangingPunct="1">
                  <a:spcBef>
                    <a:spcPct val="0"/>
                  </a:spcBef>
                  <a:buFontTx/>
                  <a:buNone/>
                </a:pPr>
                <a:endParaRPr lang="cs-CZ" altLang="cs-CZ" sz="800" dirty="0">
                  <a:latin typeface="+mn-lt"/>
                </a:endParaRPr>
              </a:p>
              <a:p>
                <a:pPr eaLnBrk="1" hangingPunct="1">
                  <a:spcBef>
                    <a:spcPts val="600"/>
                  </a:spcBef>
                  <a:buFontTx/>
                  <a:buNone/>
                </a:pPr>
                <a:r>
                  <a:rPr lang="cs-CZ" altLang="cs-CZ" sz="2000" dirty="0" smtClean="0">
                    <a:latin typeface="+mn-lt"/>
                  </a:rPr>
                  <a:t>okraj </a:t>
                </a:r>
                <a:r>
                  <a:rPr lang="cs-CZ" altLang="cs-CZ" sz="2000" dirty="0">
                    <a:latin typeface="+mn-lt"/>
                  </a:rPr>
                  <a:t>chlopní</a:t>
                </a:r>
              </a:p>
              <a:p>
                <a:pPr eaLnBrk="1" hangingPunct="1">
                  <a:spcBef>
                    <a:spcPct val="0"/>
                  </a:spcBef>
                  <a:buFontTx/>
                  <a:buNone/>
                </a:pP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endParaRPr lang="en-US" altLang="cs-CZ" sz="2000" dirty="0">
                  <a:latin typeface="+mn-lt"/>
                </a:endParaRPr>
              </a:p>
            </p:txBody>
          </p:sp>
          <p:sp>
            <p:nvSpPr>
              <p:cNvPr id="5133" name="Line 14"/>
              <p:cNvSpPr>
                <a:spLocks noChangeShapeType="1"/>
              </p:cNvSpPr>
              <p:nvPr/>
            </p:nvSpPr>
            <p:spPr bwMode="auto">
              <a:xfrm flipV="1">
                <a:off x="2562" y="845"/>
                <a:ext cx="1497" cy="45"/>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4" name="Line 15"/>
              <p:cNvSpPr>
                <a:spLocks noChangeShapeType="1"/>
              </p:cNvSpPr>
              <p:nvPr/>
            </p:nvSpPr>
            <p:spPr bwMode="auto">
              <a:xfrm>
                <a:off x="3016" y="2098"/>
                <a:ext cx="1361" cy="0"/>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5" name="Line 16"/>
              <p:cNvSpPr>
                <a:spLocks noChangeShapeType="1"/>
              </p:cNvSpPr>
              <p:nvPr/>
            </p:nvSpPr>
            <p:spPr bwMode="auto">
              <a:xfrm flipV="1">
                <a:off x="2608" y="981"/>
                <a:ext cx="1361" cy="90"/>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6" name="Line 17"/>
              <p:cNvSpPr>
                <a:spLocks noChangeShapeType="1"/>
              </p:cNvSpPr>
              <p:nvPr/>
            </p:nvSpPr>
            <p:spPr bwMode="auto">
              <a:xfrm>
                <a:off x="2699" y="1842"/>
                <a:ext cx="816" cy="182"/>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7" name="Line 18"/>
              <p:cNvSpPr>
                <a:spLocks noChangeShapeType="1"/>
              </p:cNvSpPr>
              <p:nvPr/>
            </p:nvSpPr>
            <p:spPr bwMode="auto">
              <a:xfrm>
                <a:off x="2789" y="1480"/>
                <a:ext cx="1180" cy="181"/>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8" name="Line 19"/>
              <p:cNvSpPr>
                <a:spLocks noChangeShapeType="1"/>
              </p:cNvSpPr>
              <p:nvPr/>
            </p:nvSpPr>
            <p:spPr bwMode="auto">
              <a:xfrm>
                <a:off x="2699" y="1661"/>
                <a:ext cx="1134" cy="272"/>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9" name="Line 20"/>
              <p:cNvSpPr>
                <a:spLocks noChangeShapeType="1"/>
              </p:cNvSpPr>
              <p:nvPr/>
            </p:nvSpPr>
            <p:spPr bwMode="auto">
              <a:xfrm>
                <a:off x="2744" y="1253"/>
                <a:ext cx="1361" cy="181"/>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grpSp>
      </p:grpSp>
      <p:grpSp>
        <p:nvGrpSpPr>
          <p:cNvPr id="5125" name="Group 11"/>
          <p:cNvGrpSpPr>
            <a:grpSpLocks/>
          </p:cNvGrpSpPr>
          <p:nvPr/>
        </p:nvGrpSpPr>
        <p:grpSpPr bwMode="auto">
          <a:xfrm>
            <a:off x="0" y="6562725"/>
            <a:ext cx="9144000" cy="285750"/>
            <a:chOff x="0" y="4170"/>
            <a:chExt cx="5760" cy="180"/>
          </a:xfrm>
        </p:grpSpPr>
        <p:sp>
          <p:nvSpPr>
            <p:cNvPr id="21"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512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306242" y="878851"/>
            <a:ext cx="797013" cy="400110"/>
          </a:xfrm>
          <a:prstGeom prst="rect">
            <a:avLst/>
          </a:prstGeom>
        </p:spPr>
        <p:txBody>
          <a:bodyPr wrap="none">
            <a:spAutoFit/>
          </a:bodyPr>
          <a:lstStyle/>
          <a:p>
            <a:pPr eaLnBrk="1" hangingPunct="1"/>
            <a:r>
              <a:rPr lang="cs-CZ" altLang="cs-CZ" sz="2000" dirty="0">
                <a:latin typeface="+mj-lt"/>
              </a:rPr>
              <a:t>blizna</a:t>
            </a:r>
          </a:p>
        </p:txBody>
      </p:sp>
      <p:sp>
        <p:nvSpPr>
          <p:cNvPr id="3" name="Rectangle 2"/>
          <p:cNvSpPr/>
          <p:nvPr/>
        </p:nvSpPr>
        <p:spPr>
          <a:xfrm>
            <a:off x="3356863" y="5647369"/>
            <a:ext cx="872226" cy="400110"/>
          </a:xfrm>
          <a:prstGeom prst="rect">
            <a:avLst/>
          </a:prstGeom>
        </p:spPr>
        <p:txBody>
          <a:bodyPr wrap="none">
            <a:spAutoFit/>
          </a:bodyPr>
          <a:lstStyle/>
          <a:p>
            <a:r>
              <a:rPr lang="cs-CZ" altLang="cs-CZ" sz="2000" dirty="0">
                <a:latin typeface="+mj-lt"/>
              </a:rPr>
              <a:t>stopka</a:t>
            </a:r>
            <a:endParaRPr lang="en-GB" sz="2000" dirty="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2"/>
          <p:cNvSpPr txBox="1"/>
          <p:nvPr/>
        </p:nvSpPr>
        <p:spPr>
          <a:xfrm>
            <a:off x="1187624" y="5956497"/>
            <a:ext cx="7200800" cy="306323"/>
          </a:xfrm>
          <a:prstGeom prst="rect">
            <a:avLst/>
          </a:prstGeom>
          <a:noFill/>
          <a:ln>
            <a:noFill/>
          </a:ln>
        </p:spPr>
        <p:txBody>
          <a:bodyPr wrap="square" lIns="90000" tIns="45000" rIns="90000" bIns="45000">
            <a:spAutoFit/>
          </a:bodyPr>
          <a:lstStyle/>
          <a:p>
            <a:r>
              <a:rPr lang="en-US" sz="1400" strike="noStrike" spc="-1" dirty="0">
                <a:latin typeface="Arial"/>
              </a:rPr>
              <a:t>New </a:t>
            </a:r>
            <a:r>
              <a:rPr lang="en-US" sz="1400" strike="noStrike" spc="-1" dirty="0" err="1">
                <a:latin typeface="Arial"/>
              </a:rPr>
              <a:t>Phytologist</a:t>
            </a:r>
            <a:r>
              <a:rPr lang="en-US" sz="1400" strike="noStrike" spc="-1" dirty="0">
                <a:latin typeface="Arial"/>
              </a:rPr>
              <a:t>, Volume: 199, Issue: 1, Pages: 14-25, First published: 16 April </a:t>
            </a:r>
            <a:r>
              <a:rPr lang="en-US" sz="1400" strike="noStrike" spc="-1" dirty="0" smtClean="0">
                <a:latin typeface="Arial"/>
              </a:rPr>
              <a:t>2013</a:t>
            </a:r>
            <a:endParaRPr lang="en-US" sz="1400" strike="noStrike" spc="-1" dirty="0">
              <a:latin typeface="Arial"/>
            </a:endParaRPr>
          </a:p>
        </p:txBody>
      </p:sp>
      <p:pic>
        <p:nvPicPr>
          <p:cNvPr id="46" name="Main graphic"/>
          <p:cNvPicPr>
            <a:picLocks noChangeAspect="1"/>
          </p:cNvPicPr>
          <p:nvPr/>
        </p:nvPicPr>
        <p:blipFill>
          <a:blip r:embed="rId3"/>
          <a:stretch/>
        </p:blipFill>
        <p:spPr>
          <a:xfrm>
            <a:off x="360000" y="908720"/>
            <a:ext cx="8483079" cy="4829954"/>
          </a:xfrm>
          <a:prstGeom prst="rect">
            <a:avLst/>
          </a:prstGeom>
          <a:ln>
            <a:noFill/>
          </a:ln>
        </p:spPr>
      </p:pic>
      <p:sp>
        <p:nvSpPr>
          <p:cNvPr id="5"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a:solidFill>
                  <a:srgbClr val="3333CC"/>
                </a:solidFill>
                <a:latin typeface="+mn-lt"/>
              </a:rPr>
              <a:t>Struktura </a:t>
            </a:r>
            <a:r>
              <a:rPr lang="cs-CZ" altLang="cs-CZ" sz="3000" dirty="0" smtClean="0">
                <a:solidFill>
                  <a:srgbClr val="3333CC"/>
                </a:solidFill>
                <a:latin typeface="+mn-lt"/>
              </a:rPr>
              <a:t>plodu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r>
              <a:rPr lang="cs-CZ" altLang="cs-CZ" sz="3000" dirty="0" smtClean="0">
                <a:solidFill>
                  <a:srgbClr val="3333CC"/>
                </a:solidFill>
                <a:latin typeface="+mn-lt"/>
              </a:rPr>
              <a:t> - šešule</a:t>
            </a:r>
            <a:endParaRPr lang="en-US" altLang="cs-CZ" sz="3000" i="1" dirty="0">
              <a:solidFill>
                <a:srgbClr val="3333CC"/>
              </a:solidFill>
              <a:latin typeface="+mn-lt"/>
            </a:endParaRPr>
          </a:p>
        </p:txBody>
      </p:sp>
      <p:grpSp>
        <p:nvGrpSpPr>
          <p:cNvPr id="6" name="Group 11"/>
          <p:cNvGrpSpPr>
            <a:grpSpLocks/>
          </p:cNvGrpSpPr>
          <p:nvPr/>
        </p:nvGrpSpPr>
        <p:grpSpPr bwMode="auto">
          <a:xfrm>
            <a:off x="0" y="6562725"/>
            <a:ext cx="9144000" cy="285750"/>
            <a:chOff x="0" y="4170"/>
            <a:chExt cx="5760" cy="180"/>
          </a:xfrm>
        </p:grpSpPr>
        <p:sp>
          <p:nvSpPr>
            <p:cNvPr id="7"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8"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27756"/>
      </p:ext>
    </p:extLst>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Main graphic"/>
          <p:cNvPicPr>
            <a:picLocks noChangeAspect="1"/>
          </p:cNvPicPr>
          <p:nvPr/>
        </p:nvPicPr>
        <p:blipFill>
          <a:blip r:embed="rId3"/>
          <a:stretch/>
        </p:blipFill>
        <p:spPr>
          <a:xfrm>
            <a:off x="1053601" y="946654"/>
            <a:ext cx="7036798" cy="5176231"/>
          </a:xfrm>
          <a:prstGeom prst="rect">
            <a:avLst/>
          </a:prstGeom>
          <a:ln>
            <a:noFill/>
          </a:ln>
        </p:spPr>
      </p:pic>
      <p:grpSp>
        <p:nvGrpSpPr>
          <p:cNvPr id="5" name="Group 11"/>
          <p:cNvGrpSpPr>
            <a:grpSpLocks/>
          </p:cNvGrpSpPr>
          <p:nvPr/>
        </p:nvGrpSpPr>
        <p:grpSpPr bwMode="auto">
          <a:xfrm>
            <a:off x="0" y="6562725"/>
            <a:ext cx="9144000" cy="285750"/>
            <a:chOff x="0" y="4170"/>
            <a:chExt cx="5760" cy="180"/>
          </a:xfrm>
        </p:grpSpPr>
        <p:sp>
          <p:nvSpPr>
            <p:cNvPr id="6"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TextShape 2"/>
          <p:cNvSpPr txBox="1"/>
          <p:nvPr/>
        </p:nvSpPr>
        <p:spPr>
          <a:xfrm>
            <a:off x="1187624" y="6124473"/>
            <a:ext cx="7200800" cy="306323"/>
          </a:xfrm>
          <a:prstGeom prst="rect">
            <a:avLst/>
          </a:prstGeom>
          <a:noFill/>
          <a:ln>
            <a:noFill/>
          </a:ln>
        </p:spPr>
        <p:txBody>
          <a:bodyPr wrap="square" lIns="90000" tIns="45000" rIns="90000" bIns="45000">
            <a:spAutoFit/>
          </a:bodyPr>
          <a:lstStyle/>
          <a:p>
            <a:r>
              <a:rPr lang="en-US" sz="1400" strike="noStrike" spc="-1" dirty="0">
                <a:latin typeface="Arial"/>
              </a:rPr>
              <a:t>New </a:t>
            </a:r>
            <a:r>
              <a:rPr lang="en-US" sz="1400" strike="noStrike" spc="-1" dirty="0" err="1">
                <a:latin typeface="Arial"/>
              </a:rPr>
              <a:t>Phytologist</a:t>
            </a:r>
            <a:r>
              <a:rPr lang="en-US" sz="1400" strike="noStrike" spc="-1" dirty="0">
                <a:latin typeface="Arial"/>
              </a:rPr>
              <a:t>, Volume: 199, Issue: 1, Pages: 14-25, First published: 16 April </a:t>
            </a:r>
            <a:r>
              <a:rPr lang="en-US" sz="1400" strike="noStrike" spc="-1" dirty="0" smtClean="0">
                <a:latin typeface="Arial"/>
              </a:rPr>
              <a:t>2013</a:t>
            </a:r>
            <a:endParaRPr lang="en-US" sz="1400" strike="noStrike" spc="-1" dirty="0">
              <a:latin typeface="Arial"/>
            </a:endParaRPr>
          </a:p>
        </p:txBody>
      </p:sp>
      <p:sp>
        <p:nvSpPr>
          <p:cNvPr id="10"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extLst>
      <p:ext uri="{BB962C8B-B14F-4D97-AF65-F5344CB8AC3E}">
        <p14:creationId xmlns:p14="http://schemas.microsoft.com/office/powerpoint/2010/main" val="3055608034"/>
      </p:ext>
    </p:extLst>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219" y="752475"/>
            <a:ext cx="6913562" cy="5789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7"/>
          <p:cNvSpPr txBox="1">
            <a:spLocks noChangeArrowheads="1"/>
          </p:cNvSpPr>
          <p:nvPr/>
        </p:nvSpPr>
        <p:spPr bwMode="auto">
          <a:xfrm>
            <a:off x="7452320" y="6117519"/>
            <a:ext cx="1691680" cy="33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1pPr>
            <a:lvl2pPr marL="392113"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2pPr>
            <a:lvl3pPr marL="587375"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3pPr>
            <a:lvl4pPr marL="782638"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4pPr>
            <a:lvl5pPr marL="979488"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Laux</a:t>
            </a:r>
            <a:r>
              <a:rPr lang="en-GB" altLang="cs-CZ" sz="1400" dirty="0">
                <a:solidFill>
                  <a:srgbClr val="000000"/>
                </a:solidFill>
                <a:latin typeface="+mn-lt"/>
              </a:rPr>
              <a:t> T et al. Plant Cell 2004;16:S190-S202</a:t>
            </a:r>
          </a:p>
        </p:txBody>
      </p:sp>
      <p:grpSp>
        <p:nvGrpSpPr>
          <p:cNvPr id="6149"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615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195" y="836712"/>
            <a:ext cx="8866627" cy="5211184"/>
          </a:xfrm>
          <a:prstGeom prst="rect">
            <a:avLst/>
          </a:prstGeom>
        </p:spPr>
      </p:pic>
      <p:sp>
        <p:nvSpPr>
          <p:cNvPr id="5" name="Rectangle 4"/>
          <p:cNvSpPr/>
          <p:nvPr/>
        </p:nvSpPr>
        <p:spPr>
          <a:xfrm>
            <a:off x="4489822" y="6181828"/>
            <a:ext cx="4572000" cy="307777"/>
          </a:xfrm>
          <a:prstGeom prst="rect">
            <a:avLst/>
          </a:prstGeom>
        </p:spPr>
        <p:txBody>
          <a:bodyPr>
            <a:spAutoFit/>
          </a:bodyPr>
          <a:lstStyle/>
          <a:p>
            <a:r>
              <a:rPr lang="cs-CZ" sz="1400" dirty="0" smtClean="0">
                <a:latin typeface="+mn-lt"/>
              </a:rPr>
              <a:t>Ten </a:t>
            </a:r>
            <a:r>
              <a:rPr lang="cs-CZ" sz="1400" dirty="0" err="1" smtClean="0">
                <a:latin typeface="+mn-lt"/>
              </a:rPr>
              <a:t>Hove</a:t>
            </a:r>
            <a:r>
              <a:rPr lang="cs-CZ" sz="1400" dirty="0" smtClean="0">
                <a:latin typeface="+mn-lt"/>
              </a:rPr>
              <a:t> </a:t>
            </a:r>
            <a:r>
              <a:rPr lang="cs-CZ" sz="1400" dirty="0" err="1" smtClean="0">
                <a:latin typeface="+mn-lt"/>
              </a:rPr>
              <a:t>amnd</a:t>
            </a:r>
            <a:r>
              <a:rPr lang="cs-CZ" sz="1400" dirty="0" smtClean="0">
                <a:latin typeface="+mn-lt"/>
              </a:rPr>
              <a:t> Weijers, </a:t>
            </a:r>
            <a:r>
              <a:rPr lang="en-GB" sz="1400" dirty="0" smtClean="0">
                <a:latin typeface="+mn-lt"/>
              </a:rPr>
              <a:t>Development </a:t>
            </a:r>
            <a:r>
              <a:rPr lang="en-GB" sz="1400" dirty="0">
                <a:latin typeface="+mn-lt"/>
              </a:rPr>
              <a:t>142, </a:t>
            </a:r>
            <a:r>
              <a:rPr lang="en-GB" sz="1400" dirty="0" smtClean="0">
                <a:latin typeface="+mn-lt"/>
              </a:rPr>
              <a:t>420-430</a:t>
            </a:r>
            <a:r>
              <a:rPr lang="cs-CZ" sz="1400" dirty="0" smtClean="0">
                <a:latin typeface="+mn-lt"/>
              </a:rPr>
              <a:t>, 2015</a:t>
            </a:r>
            <a:endParaRPr lang="en-GB" sz="1400" dirty="0">
              <a:latin typeface="+mn-lt"/>
            </a:endParaRPr>
          </a:p>
        </p:txBody>
      </p:sp>
      <p:grpSp>
        <p:nvGrpSpPr>
          <p:cNvPr id="6" name="Group 11"/>
          <p:cNvGrpSpPr>
            <a:grpSpLocks/>
          </p:cNvGrpSpPr>
          <p:nvPr/>
        </p:nvGrpSpPr>
        <p:grpSpPr bwMode="auto">
          <a:xfrm>
            <a:off x="0" y="6562725"/>
            <a:ext cx="9144000" cy="285750"/>
            <a:chOff x="0" y="4170"/>
            <a:chExt cx="5760" cy="180"/>
          </a:xfrm>
        </p:grpSpPr>
        <p:sp>
          <p:nvSpPr>
            <p:cNvPr id="7"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extLst>
      <p:ext uri="{BB962C8B-B14F-4D97-AF65-F5344CB8AC3E}">
        <p14:creationId xmlns:p14="http://schemas.microsoft.com/office/powerpoint/2010/main" val="652544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8225"/>
            <a:ext cx="5251450"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73"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7175"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0"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9812"/>
            <a:ext cx="5275262"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197"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819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0"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2618</TotalTime>
  <Words>1876</Words>
  <Application>Microsoft Office PowerPoint</Application>
  <PresentationFormat>On-screen Show (4:3)</PresentationFormat>
  <Paragraphs>127</Paragraphs>
  <Slides>25</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1" baseType="lpstr">
      <vt:lpstr>Arial</vt:lpstr>
      <vt:lpstr>Calibri</vt:lpstr>
      <vt:lpstr>Times New Roman</vt:lpstr>
      <vt:lpstr>Wingdings</vt:lpstr>
      <vt:lpstr>Motiv sady Office</vt:lpstr>
      <vt:lpstr>PHOTO-PAINT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UEB AV 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Jan Petrášek</dc:creator>
  <cp:lastModifiedBy>Petrášek Jan UEB</cp:lastModifiedBy>
  <cp:revision>49</cp:revision>
  <dcterms:created xsi:type="dcterms:W3CDTF">2011-12-06T23:58:19Z</dcterms:created>
  <dcterms:modified xsi:type="dcterms:W3CDTF">2024-12-01T19:06:25Z</dcterms:modified>
</cp:coreProperties>
</file>